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6" r:id="rId3"/>
    <p:sldId id="276" r:id="rId4"/>
    <p:sldId id="280" r:id="rId5"/>
    <p:sldId id="277" r:id="rId6"/>
    <p:sldId id="278" r:id="rId7"/>
    <p:sldId id="279" r:id="rId8"/>
    <p:sldId id="281" r:id="rId9"/>
    <p:sldId id="282" r:id="rId10"/>
    <p:sldId id="283" r:id="rId11"/>
    <p:sldId id="284" r:id="rId12"/>
    <p:sldId id="285" r:id="rId13"/>
    <p:sldId id="286" r:id="rId14"/>
    <p:sldId id="288" r:id="rId15"/>
    <p:sldId id="289" r:id="rId16"/>
    <p:sldId id="287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5817" autoAdjust="0"/>
  </p:normalViewPr>
  <p:slideViewPr>
    <p:cSldViewPr>
      <p:cViewPr varScale="1">
        <p:scale>
          <a:sx n="113" d="100"/>
          <a:sy n="113" d="100"/>
        </p:scale>
        <p:origin x="122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8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958" y="2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ln/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23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99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7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14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09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76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79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3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94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5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59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72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81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0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802.11-14/1378r3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cs typeface="Times New Roman"/>
              </a:rPr>
              <a:t>PHY </a:t>
            </a:r>
            <a:r>
              <a:rPr lang="en-US" dirty="0" smtClean="0">
                <a:cs typeface="Times New Roman"/>
              </a:rPr>
              <a:t>Rate for NG60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221069"/>
              </p:ext>
            </p:extLst>
          </p:nvPr>
        </p:nvGraphicFramePr>
        <p:xfrm>
          <a:off x="506413" y="2306638"/>
          <a:ext cx="7751762" cy="348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5" imgW="8221271" imgH="3694491" progId="Word.Document.8">
                  <p:embed/>
                </p:oleObj>
              </mc:Choice>
              <mc:Fallback>
                <p:oleObj name="Document" r:id="rId5" imgW="8221271" imgH="369449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306638"/>
                        <a:ext cx="7751762" cy="348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Coding </a:t>
            </a:r>
            <a:r>
              <a:rPr lang="en-US" dirty="0" smtClean="0">
                <a:solidFill>
                  <a:schemeClr val="tx2"/>
                </a:solidFill>
              </a:rPr>
              <a:t>rate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802.11ad supports the following rates: 1/2, 5/8, 3/4, and 13/16.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At this time we assume no change.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One may argue that for 256QAM 7/8 is better. However the difference is only about 6%.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180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Modulation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802.11ad supports: SC and OFDM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At this time we assume that same rate can be achieved in both modes.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This is a fair assumption, although optimization may shift the number slightly.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94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SC </a:t>
            </a:r>
            <a:r>
              <a:rPr lang="en-US" dirty="0" smtClean="0">
                <a:solidFill>
                  <a:schemeClr val="tx2"/>
                </a:solidFill>
              </a:rPr>
              <a:t>Modulation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56538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SC channel bonding extension results in rate gain of 2, 3 or </a:t>
            </a:r>
            <a:r>
              <a:rPr lang="en-US" sz="2200" dirty="0" smtClean="0">
                <a:cs typeface="Times New Roman"/>
              </a:rPr>
              <a:t>4, proportional </a:t>
            </a:r>
            <a:r>
              <a:rPr lang="en-US" sz="2200" dirty="0">
                <a:cs typeface="Times New Roman"/>
              </a:rPr>
              <a:t>to the number of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Assuming same mask edges and roll-off factor.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02" y="2793315"/>
            <a:ext cx="4398798" cy="33026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2854523"/>
            <a:ext cx="4317276" cy="324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01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PHY Rate Summary - </a:t>
            </a:r>
            <a:r>
              <a:rPr lang="en-US" dirty="0" smtClean="0">
                <a:solidFill>
                  <a:schemeClr val="tx2"/>
                </a:solidFill>
              </a:rPr>
              <a:t>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Combining the major factor and using the maximum achievable improvements: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256QAM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Code rate: 7/8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Additional improvement: 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cs typeface="Times New Roman"/>
              </a:rPr>
              <a:t>100Gbps is an achievable PHY rate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30946"/>
              </p:ext>
            </p:extLst>
          </p:nvPr>
        </p:nvGraphicFramePr>
        <p:xfrm>
          <a:off x="1142999" y="2260600"/>
          <a:ext cx="69342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61"/>
                <a:gridCol w="1142035"/>
                <a:gridCol w="1142035"/>
                <a:gridCol w="1142035"/>
                <a:gridCol w="1142035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MIMO  \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21.15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44.05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42.30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65.20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3x3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29.11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97.80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132.14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4x4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38.81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130.39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176.19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571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PHY Rate Summary - </a:t>
            </a:r>
            <a:r>
              <a:rPr lang="en-US" dirty="0" smtClean="0">
                <a:solidFill>
                  <a:schemeClr val="tx2"/>
                </a:solidFill>
              </a:rPr>
              <a:t>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Combining the major factor and using a very conservative approach: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64QAM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Code rate: 3/4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Additional improvement: 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40Gbps is an achievable PHY rate (MIMO 2x2 and bonding of 3</a:t>
            </a:r>
            <a:r>
              <a:rPr lang="en-US" sz="1800" dirty="0" smtClean="0">
                <a:cs typeface="Times New Roman"/>
              </a:rPr>
              <a:t>)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04885"/>
              </p:ext>
            </p:extLst>
          </p:nvPr>
        </p:nvGraphicFramePr>
        <p:xfrm>
          <a:off x="1143000" y="2286000"/>
          <a:ext cx="69342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61"/>
                <a:gridCol w="1142035"/>
                <a:gridCol w="1142035"/>
                <a:gridCol w="1142035"/>
                <a:gridCol w="1142035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MIMO  \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27.19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41.91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56.63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3x3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40.79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84.95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4x4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54.39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83.83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113.26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492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PHY Rate Summary - </a:t>
            </a:r>
            <a:r>
              <a:rPr lang="en-US" dirty="0" smtClean="0">
                <a:solidFill>
                  <a:schemeClr val="tx2"/>
                </a:solidFill>
              </a:rPr>
              <a:t>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Combining the major factor and using a moderate approach: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Times New Roman"/>
              </a:rPr>
              <a:t>Assumptions</a:t>
            </a:r>
            <a:r>
              <a:rPr lang="en-US" sz="2200" dirty="0">
                <a:cs typeface="Times New Roman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128QAM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Code rate: 13/16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Additional improvement: 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100Gbps is achievable PHY rate 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555185"/>
              </p:ext>
            </p:extLst>
          </p:nvPr>
        </p:nvGraphicFramePr>
        <p:xfrm>
          <a:off x="1143000" y="2336800"/>
          <a:ext cx="69342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61"/>
                <a:gridCol w="1142035"/>
                <a:gridCol w="1142035"/>
                <a:gridCol w="1142035"/>
                <a:gridCol w="1142035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MIMO  \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35.79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52.97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71.58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3x3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51.55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79.46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107.36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4x4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68.74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105.95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143.15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0022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It was shown that using the existing ideas for increasing the PHY rate, 100Gbps is an achievable goal.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Reaching 40Gbps looks feasible even with MIMO of 2x2, three channels bonding, 64QAM and current LDPC code</a:t>
            </a:r>
            <a:r>
              <a:rPr lang="en-US" dirty="0" smtClean="0">
                <a:cs typeface="Times New Roman"/>
              </a:rPr>
              <a:t>. This fits into mobile small FF as well.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Times New Roman"/>
              </a:rPr>
              <a:t>For the PAR and CSD we suggest to use 20Gbps (MAC rate)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Times New Roman"/>
              </a:rPr>
              <a:t>This </a:t>
            </a:r>
            <a:r>
              <a:rPr lang="en-US" dirty="0">
                <a:cs typeface="Times New Roman"/>
              </a:rPr>
              <a:t>analysis was done by using existing parameters, without performing a detailed design of the proposed PHY.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836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Parameters that affect PHY </a:t>
            </a:r>
            <a:r>
              <a:rPr lang="en-US" dirty="0" smtClean="0">
                <a:solidFill>
                  <a:schemeClr val="tx2"/>
                </a:solidFill>
              </a:rPr>
              <a:t>Rate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Channel Bonding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Contiguous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Fill gaps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Constellation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Symbol length and Guard-Interval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Coding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Times New Roman"/>
              </a:rPr>
              <a:t>Modulation</a:t>
            </a: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94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The 60G spectrum allocation specifies up to 4 channels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057400"/>
            <a:ext cx="8305800" cy="403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40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205" y="1066800"/>
            <a:ext cx="7121195" cy="534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99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Simple channel bonding analysis can assume simple multiplication by number of channels.</a:t>
            </a:r>
          </a:p>
          <a:p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In channel bonding gaps between channels can be used.</a:t>
            </a:r>
          </a:p>
          <a:p>
            <a:pPr marL="0" indent="0">
              <a:buNone/>
            </a:pPr>
            <a:r>
              <a:rPr lang="en-US" sz="2200" dirty="0">
                <a:cs typeface="Times New Roman"/>
              </a:rPr>
              <a:t>For simplicity, the analysis will be done for OFDM modulation:</a:t>
            </a:r>
          </a:p>
          <a:p>
            <a:pPr marL="0" indent="0">
              <a:buNone/>
            </a:pPr>
            <a:r>
              <a:rPr lang="en-US" sz="2200" dirty="0">
                <a:cs typeface="Times New Roman"/>
              </a:rPr>
              <a:t>In 802.11ad the following parameters are used</a:t>
            </a:r>
          </a:p>
          <a:p>
            <a:pPr lvl="1"/>
            <a:r>
              <a:rPr lang="en-US" sz="1800" dirty="0">
                <a:cs typeface="Times New Roman"/>
              </a:rPr>
              <a:t>FFT size 512</a:t>
            </a:r>
          </a:p>
          <a:p>
            <a:pPr lvl="1"/>
            <a:r>
              <a:rPr lang="en-US" sz="1800" dirty="0">
                <a:cs typeface="Times New Roman"/>
              </a:rPr>
              <a:t>Data carriers 336</a:t>
            </a:r>
          </a:p>
          <a:p>
            <a:pPr lvl="1"/>
            <a:r>
              <a:rPr lang="en-US" sz="1800" dirty="0" smtClean="0">
                <a:cs typeface="Times New Roman"/>
              </a:rPr>
              <a:t>CP </a:t>
            </a:r>
            <a:r>
              <a:rPr lang="en-US" sz="1800" dirty="0">
                <a:cs typeface="Times New Roman"/>
              </a:rPr>
              <a:t>is 25%</a:t>
            </a:r>
          </a:p>
          <a:p>
            <a:pPr lvl="1"/>
            <a:r>
              <a:rPr lang="en-US" sz="1800" dirty="0">
                <a:cs typeface="Times New Roman"/>
              </a:rPr>
              <a:t>Sampling rate is 2.64Gsps</a:t>
            </a:r>
          </a:p>
          <a:p>
            <a:pPr lvl="1"/>
            <a:r>
              <a:rPr lang="en-US" sz="1800" dirty="0">
                <a:cs typeface="Times New Roman"/>
              </a:rPr>
              <a:t>Hence: bin width (carrier) is: 2.64G/512 = 5.1563 MHz</a:t>
            </a:r>
          </a:p>
          <a:p>
            <a:pPr lvl="1"/>
            <a:r>
              <a:rPr lang="en-US" sz="1800" dirty="0">
                <a:cs typeface="Times New Roman"/>
              </a:rPr>
              <a:t>Number of used bins (carriers) is: 355 </a:t>
            </a:r>
          </a:p>
          <a:p>
            <a:pPr marL="0" indent="0">
              <a:buNone/>
            </a:pPr>
            <a:r>
              <a:rPr lang="en-US" sz="2200" dirty="0">
                <a:cs typeface="Times New Roman"/>
              </a:rPr>
              <a:t>Channel spacing is 2.16GHz, which are ~419 carriers.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35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Channel Bond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dirty="0">
                <a:cs typeface="Times New Roman"/>
              </a:rPr>
              <a:t>In 802.11ad there are 355 bins in a 419 bins  spaced channels</a:t>
            </a:r>
          </a:p>
          <a:p>
            <a:pPr marL="0" indent="0">
              <a:buNone/>
            </a:pPr>
            <a:r>
              <a:rPr lang="en-US" dirty="0">
                <a:cs typeface="Times New Roman"/>
              </a:rPr>
              <a:t>Using simple extrapolation for same bin width:</a:t>
            </a: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cs typeface="Times New Roman"/>
              </a:rPr>
              <a:t>The </a:t>
            </a:r>
            <a:r>
              <a:rPr lang="en-US" dirty="0">
                <a:cs typeface="Times New Roman"/>
              </a:rPr>
              <a:t>actual design may change the exact values to simplify the implementation.</a:t>
            </a: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08884"/>
              </p:ext>
            </p:extLst>
          </p:nvPr>
        </p:nvGraphicFramePr>
        <p:xfrm>
          <a:off x="685800" y="2936240"/>
          <a:ext cx="7848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514600"/>
                <a:gridCol w="2609850"/>
                <a:gridCol w="1962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bins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(355+419)*336/355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(355+2*419)*336/355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smtClean="0"/>
                        <a:t>355+3*419</a:t>
                      </a:r>
                      <a:r>
                        <a:rPr lang="en-US" dirty="0" smtClean="0"/>
                        <a:t>)*336/355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626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MIMO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Various MIMO configurations can be considered:</a:t>
            </a:r>
          </a:p>
          <a:p>
            <a:pPr lvl="1"/>
            <a:r>
              <a:rPr lang="en-US" sz="1800" dirty="0">
                <a:cs typeface="Times New Roman"/>
              </a:rPr>
              <a:t>2x2</a:t>
            </a:r>
          </a:p>
          <a:p>
            <a:pPr lvl="1"/>
            <a:r>
              <a:rPr lang="en-US" sz="1800" dirty="0">
                <a:cs typeface="Times New Roman"/>
              </a:rPr>
              <a:t>2x4</a:t>
            </a:r>
          </a:p>
          <a:p>
            <a:pPr lvl="1"/>
            <a:r>
              <a:rPr lang="en-US" sz="1800" dirty="0">
                <a:cs typeface="Times New Roman"/>
              </a:rPr>
              <a:t>3x3</a:t>
            </a:r>
          </a:p>
          <a:p>
            <a:pPr lvl="1"/>
            <a:r>
              <a:rPr lang="en-US" sz="1800" dirty="0">
                <a:cs typeface="Times New Roman"/>
              </a:rPr>
              <a:t>4x4</a:t>
            </a:r>
          </a:p>
          <a:p>
            <a:pPr lvl="1"/>
            <a:r>
              <a:rPr lang="en-US" sz="1800" dirty="0">
                <a:cs typeface="Times New Roman"/>
              </a:rPr>
              <a:t>And more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The MIMO capacity gain is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bounded </a:t>
            </a:r>
            <a:r>
              <a:rPr lang="en-US" dirty="0">
                <a:cs typeface="Times New Roman"/>
              </a:rPr>
              <a:t>by RF chains in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each </a:t>
            </a:r>
            <a:r>
              <a:rPr lang="en-US" dirty="0">
                <a:cs typeface="Times New Roman"/>
              </a:rPr>
              <a:t>end and by the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Max capacity gain for a 4x4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setup </a:t>
            </a:r>
            <a:r>
              <a:rPr lang="en-US" dirty="0">
                <a:cs typeface="Times New Roman"/>
              </a:rPr>
              <a:t>is: 4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5414725" y="2357945"/>
            <a:ext cx="3236795" cy="3018430"/>
            <a:chOff x="2784143" y="3111690"/>
            <a:chExt cx="3236795" cy="3018430"/>
          </a:xfrm>
        </p:grpSpPr>
        <p:grpSp>
          <p:nvGrpSpPr>
            <p:cNvPr id="8" name="Group 7"/>
            <p:cNvGrpSpPr/>
            <p:nvPr/>
          </p:nvGrpSpPr>
          <p:grpSpPr>
            <a:xfrm>
              <a:off x="2784143" y="3111690"/>
              <a:ext cx="3236795" cy="818866"/>
              <a:chOff x="2784143" y="3111690"/>
              <a:chExt cx="3236795" cy="818866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2784143" y="3111690"/>
                <a:ext cx="3236795" cy="2183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32" name="Isosceles Triangle 31"/>
              <p:cNvSpPr/>
              <p:nvPr/>
            </p:nvSpPr>
            <p:spPr bwMode="auto">
              <a:xfrm>
                <a:off x="2784143" y="3330054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#1</a:t>
                </a:r>
              </a:p>
            </p:txBody>
          </p:sp>
          <p:sp>
            <p:nvSpPr>
              <p:cNvPr id="33" name="Isosceles Triangle 32"/>
              <p:cNvSpPr/>
              <p:nvPr/>
            </p:nvSpPr>
            <p:spPr bwMode="auto">
              <a:xfrm>
                <a:off x="3673523" y="3357350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#2</a:t>
                </a:r>
              </a:p>
            </p:txBody>
          </p:sp>
          <p:sp>
            <p:nvSpPr>
              <p:cNvPr id="34" name="Isosceles Triangle 33"/>
              <p:cNvSpPr/>
              <p:nvPr/>
            </p:nvSpPr>
            <p:spPr bwMode="auto">
              <a:xfrm>
                <a:off x="4465094" y="3357350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#3</a:t>
                </a:r>
              </a:p>
            </p:txBody>
          </p:sp>
          <p:sp>
            <p:nvSpPr>
              <p:cNvPr id="35" name="Isosceles Triangle 34"/>
              <p:cNvSpPr/>
              <p:nvPr/>
            </p:nvSpPr>
            <p:spPr bwMode="auto">
              <a:xfrm>
                <a:off x="5311254" y="3343703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#4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V="1">
              <a:off x="2784143" y="5311254"/>
              <a:ext cx="3236795" cy="818866"/>
              <a:chOff x="2917209" y="5024651"/>
              <a:chExt cx="3236795" cy="818866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2917209" y="5024651"/>
                <a:ext cx="3236795" cy="2183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 bwMode="auto">
              <a:xfrm>
                <a:off x="2917209" y="5243015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#1</a:t>
                </a:r>
              </a:p>
            </p:txBody>
          </p:sp>
          <p:sp>
            <p:nvSpPr>
              <p:cNvPr id="28" name="Isosceles Triangle 27"/>
              <p:cNvSpPr/>
              <p:nvPr/>
            </p:nvSpPr>
            <p:spPr bwMode="auto">
              <a:xfrm>
                <a:off x="3806589" y="5270311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#2</a:t>
                </a:r>
              </a:p>
            </p:txBody>
          </p:sp>
          <p:sp>
            <p:nvSpPr>
              <p:cNvPr id="29" name="Isosceles Triangle 28"/>
              <p:cNvSpPr/>
              <p:nvPr/>
            </p:nvSpPr>
            <p:spPr bwMode="auto">
              <a:xfrm>
                <a:off x="4598160" y="5270311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#3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 bwMode="auto">
              <a:xfrm>
                <a:off x="5444320" y="5256664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#4</a:t>
                </a:r>
              </a:p>
            </p:txBody>
          </p:sp>
        </p:grpSp>
        <p:cxnSp>
          <p:nvCxnSpPr>
            <p:cNvPr id="10" name="Straight Arrow Connector 9"/>
            <p:cNvCxnSpPr>
              <a:stCxn id="27" idx="3"/>
              <a:endCxn id="32" idx="3"/>
            </p:cNvCxnSpPr>
            <p:nvPr/>
          </p:nvCxnSpPr>
          <p:spPr bwMode="auto">
            <a:xfrm flipV="1">
              <a:off x="3138985" y="3903260"/>
              <a:ext cx="0" cy="143529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>
              <a:stCxn id="28" idx="3"/>
              <a:endCxn id="33" idx="3"/>
            </p:cNvCxnSpPr>
            <p:nvPr/>
          </p:nvCxnSpPr>
          <p:spPr bwMode="auto">
            <a:xfrm flipV="1">
              <a:off x="4028365" y="3930556"/>
              <a:ext cx="0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29" idx="3"/>
              <a:endCxn id="34" idx="3"/>
            </p:cNvCxnSpPr>
            <p:nvPr/>
          </p:nvCxnSpPr>
          <p:spPr bwMode="auto">
            <a:xfrm flipV="1">
              <a:off x="4819936" y="3930556"/>
              <a:ext cx="0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30" idx="3"/>
              <a:endCxn id="35" idx="3"/>
            </p:cNvCxnSpPr>
            <p:nvPr/>
          </p:nvCxnSpPr>
          <p:spPr bwMode="auto">
            <a:xfrm flipV="1">
              <a:off x="5666096" y="3916909"/>
              <a:ext cx="0" cy="140799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30" idx="3"/>
              <a:endCxn id="34" idx="3"/>
            </p:cNvCxnSpPr>
            <p:nvPr/>
          </p:nvCxnSpPr>
          <p:spPr bwMode="auto">
            <a:xfrm flipH="1" flipV="1">
              <a:off x="4819936" y="3930556"/>
              <a:ext cx="846160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30" idx="3"/>
              <a:endCxn id="33" idx="3"/>
            </p:cNvCxnSpPr>
            <p:nvPr/>
          </p:nvCxnSpPr>
          <p:spPr bwMode="auto">
            <a:xfrm flipH="1" flipV="1">
              <a:off x="4028365" y="3930556"/>
              <a:ext cx="1637731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30" idx="3"/>
              <a:endCxn id="32" idx="3"/>
            </p:cNvCxnSpPr>
            <p:nvPr/>
          </p:nvCxnSpPr>
          <p:spPr bwMode="auto">
            <a:xfrm flipH="1" flipV="1">
              <a:off x="3138985" y="3903260"/>
              <a:ext cx="2527111" cy="14216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29" idx="3"/>
              <a:endCxn id="35" idx="3"/>
            </p:cNvCxnSpPr>
            <p:nvPr/>
          </p:nvCxnSpPr>
          <p:spPr bwMode="auto">
            <a:xfrm flipV="1">
              <a:off x="4819936" y="3916909"/>
              <a:ext cx="846160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29" idx="3"/>
              <a:endCxn id="33" idx="3"/>
            </p:cNvCxnSpPr>
            <p:nvPr/>
          </p:nvCxnSpPr>
          <p:spPr bwMode="auto">
            <a:xfrm flipH="1" flipV="1">
              <a:off x="4028365" y="3930556"/>
              <a:ext cx="791571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29" idx="3"/>
              <a:endCxn id="32" idx="3"/>
            </p:cNvCxnSpPr>
            <p:nvPr/>
          </p:nvCxnSpPr>
          <p:spPr bwMode="auto">
            <a:xfrm flipH="1" flipV="1">
              <a:off x="3138985" y="3903260"/>
              <a:ext cx="1680951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28" idx="3"/>
              <a:endCxn id="34" idx="3"/>
            </p:cNvCxnSpPr>
            <p:nvPr/>
          </p:nvCxnSpPr>
          <p:spPr bwMode="auto">
            <a:xfrm flipV="1">
              <a:off x="4028365" y="3930556"/>
              <a:ext cx="791571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28" idx="3"/>
              <a:endCxn id="35" idx="3"/>
            </p:cNvCxnSpPr>
            <p:nvPr/>
          </p:nvCxnSpPr>
          <p:spPr bwMode="auto">
            <a:xfrm flipV="1">
              <a:off x="4028365" y="3916909"/>
              <a:ext cx="1637731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28" idx="3"/>
              <a:endCxn id="32" idx="3"/>
            </p:cNvCxnSpPr>
            <p:nvPr/>
          </p:nvCxnSpPr>
          <p:spPr bwMode="auto">
            <a:xfrm flipH="1" flipV="1">
              <a:off x="3138985" y="3903260"/>
              <a:ext cx="889380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27" idx="3"/>
              <a:endCxn id="33" idx="3"/>
            </p:cNvCxnSpPr>
            <p:nvPr/>
          </p:nvCxnSpPr>
          <p:spPr bwMode="auto">
            <a:xfrm flipV="1">
              <a:off x="3138985" y="3930556"/>
              <a:ext cx="889380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27" idx="3"/>
              <a:endCxn id="34" idx="3"/>
            </p:cNvCxnSpPr>
            <p:nvPr/>
          </p:nvCxnSpPr>
          <p:spPr bwMode="auto">
            <a:xfrm flipV="1">
              <a:off x="3138985" y="3930556"/>
              <a:ext cx="1680951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27" idx="3"/>
              <a:endCxn id="35" idx="3"/>
            </p:cNvCxnSpPr>
            <p:nvPr/>
          </p:nvCxnSpPr>
          <p:spPr bwMode="auto">
            <a:xfrm flipV="1">
              <a:off x="3138985" y="3916909"/>
              <a:ext cx="2527111" cy="14216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93931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Constellation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802.11ad already supports QAM: 16QAM and 64QAM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We suggest to consider also modulations of 128QAM and 256QAM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Optimization may lead to APSK instead of QAM, but this will not affect capacity nor following analysis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765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Symbol Length and Guard </a:t>
            </a:r>
            <a:r>
              <a:rPr lang="en-US" dirty="0" smtClean="0">
                <a:solidFill>
                  <a:schemeClr val="tx2"/>
                </a:solidFill>
              </a:rPr>
              <a:t>Interval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802.11ad supports: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OFDM:  sample rate = 2.64Gsps, FFT size = 512, </a:t>
            </a:r>
            <a:r>
              <a:rPr lang="en-US" sz="1800" dirty="0" smtClean="0">
                <a:cs typeface="Times New Roman"/>
              </a:rPr>
              <a:t>CP </a:t>
            </a:r>
            <a:r>
              <a:rPr lang="en-US" sz="1800" dirty="0">
                <a:cs typeface="Times New Roman"/>
              </a:rPr>
              <a:t>= 25%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SC: sample rate = 1.76Gsps, symbol length = 512 (incl. </a:t>
            </a:r>
            <a:r>
              <a:rPr lang="en-US" sz="1800" dirty="0" smtClean="0">
                <a:cs typeface="Times New Roman"/>
              </a:rPr>
              <a:t>GI), GI </a:t>
            </a:r>
            <a:r>
              <a:rPr lang="en-US" sz="1800" dirty="0">
                <a:cs typeface="Times New Roman"/>
              </a:rPr>
              <a:t>length = 64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For the purpose of this analysis we suggest to keep the symbol duration and GI the same (SC: </a:t>
            </a:r>
            <a:r>
              <a:rPr lang="en-US" sz="2200" dirty="0" smtClean="0">
                <a:cs typeface="Times New Roman"/>
              </a:rPr>
              <a:t>GI </a:t>
            </a:r>
            <a:r>
              <a:rPr lang="en-US" sz="2200" dirty="0">
                <a:cs typeface="Times New Roman"/>
              </a:rPr>
              <a:t>length and </a:t>
            </a:r>
            <a:r>
              <a:rPr lang="en-US" sz="2200" dirty="0" smtClean="0">
                <a:cs typeface="Times New Roman"/>
              </a:rPr>
              <a:t>GI </a:t>
            </a:r>
            <a:r>
              <a:rPr lang="en-US" sz="2200" dirty="0">
                <a:cs typeface="Times New Roman"/>
              </a:rPr>
              <a:t>spacing in time).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One may suggest some optimizations. Impact will be relatively small.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For very short links, that will be able to utilize high QAM, one may argue that the GI can be shorten, and/or symbols can be longer. Such modification will lead to improved efficiency. However the benefit is bounded by ~15</a:t>
            </a:r>
            <a:r>
              <a:rPr lang="en-US" sz="2200" dirty="0" smtClean="0">
                <a:cs typeface="Times New Roman"/>
              </a:rPr>
              <a:t>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59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875</TotalTime>
  <Words>1121</Words>
  <Application>Microsoft Office PowerPoint</Application>
  <PresentationFormat>On-screen Show (4:3)</PresentationFormat>
  <Paragraphs>326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新細明體</vt:lpstr>
      <vt:lpstr>Arial</vt:lpstr>
      <vt:lpstr>Times New Roman</vt:lpstr>
      <vt:lpstr>Office Theme</vt:lpstr>
      <vt:lpstr>Document</vt:lpstr>
      <vt:lpstr>PHY Rate for NG60</vt:lpstr>
      <vt:lpstr>Parameters that affect PHY Rate</vt:lpstr>
      <vt:lpstr>Channel Bonding</vt:lpstr>
      <vt:lpstr>Channel Bonding</vt:lpstr>
      <vt:lpstr>Channel Bonding</vt:lpstr>
      <vt:lpstr>Channel Bond</vt:lpstr>
      <vt:lpstr>MIMO</vt:lpstr>
      <vt:lpstr>Constellation</vt:lpstr>
      <vt:lpstr>Symbol Length and Guard Interval</vt:lpstr>
      <vt:lpstr>Coding rate</vt:lpstr>
      <vt:lpstr>Modulation</vt:lpstr>
      <vt:lpstr>SC Modulation</vt:lpstr>
      <vt:lpstr>PHY Rate Summary - 1</vt:lpstr>
      <vt:lpstr>PHY Rate Summary - 2</vt:lpstr>
      <vt:lpstr>PHY Rate Summary - 3</vt:lpstr>
      <vt:lpstr>Summary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Eitan, Alecsander</dc:creator>
  <cp:lastModifiedBy>Eitan, Alecsander</cp:lastModifiedBy>
  <cp:revision>38</cp:revision>
  <cp:lastPrinted>1601-01-01T00:00:00Z</cp:lastPrinted>
  <dcterms:created xsi:type="dcterms:W3CDTF">2014-09-15T04:43:49Z</dcterms:created>
  <dcterms:modified xsi:type="dcterms:W3CDTF">2014-11-05T09:25:42Z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-1002658425</vt:i4>
  </property>
  <property fmtid="{D5CDD505-2E9C-101B-9397-08002B2CF9AE}" pid="3" name="_NewReviewCycle">
    <vt:lpwstr/>
  </property>
  <property fmtid="{D5CDD505-2E9C-101B-9397-08002B2CF9AE}" pid="4" name="_EmailSubject">
    <vt:lpwstr>Can you assign me a number for the presentation called:</vt:lpwstr>
  </property>
  <property fmtid="{D5CDD505-2E9C-101B-9397-08002B2CF9AE}" pid="5" name="_AuthorEmail">
    <vt:lpwstr>amichais@qti.qualcomm.com</vt:lpwstr>
  </property>
  <property fmtid="{D5CDD505-2E9C-101B-9397-08002B2CF9AE}" pid="6" name="_AuthorEmailDisplayName">
    <vt:lpwstr>Sanderovich, Amichai</vt:lpwstr>
  </property>
</Properties>
</file>