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6"/>
  </p:notesMasterIdLst>
  <p:handoutMasterIdLst>
    <p:handoutMasterId r:id="rId27"/>
  </p:handoutMasterIdLst>
  <p:sldIdLst>
    <p:sldId id="302" r:id="rId2"/>
    <p:sldId id="317" r:id="rId3"/>
    <p:sldId id="334" r:id="rId4"/>
    <p:sldId id="335" r:id="rId5"/>
    <p:sldId id="336" r:id="rId6"/>
    <p:sldId id="337" r:id="rId7"/>
    <p:sldId id="338" r:id="rId8"/>
    <p:sldId id="355" r:id="rId9"/>
    <p:sldId id="339" r:id="rId10"/>
    <p:sldId id="340" r:id="rId11"/>
    <p:sldId id="356" r:id="rId12"/>
    <p:sldId id="357" r:id="rId13"/>
    <p:sldId id="341" r:id="rId14"/>
    <p:sldId id="342" r:id="rId15"/>
    <p:sldId id="343" r:id="rId16"/>
    <p:sldId id="344" r:id="rId17"/>
    <p:sldId id="345" r:id="rId18"/>
    <p:sldId id="346" r:id="rId19"/>
    <p:sldId id="347" r:id="rId20"/>
    <p:sldId id="348" r:id="rId21"/>
    <p:sldId id="349" r:id="rId22"/>
    <p:sldId id="350" r:id="rId23"/>
    <p:sldId id="351" r:id="rId24"/>
    <p:sldId id="352" r:id="rId25"/>
  </p:sldIdLst>
  <p:sldSz cx="9144000" cy="6858000" type="screen4x3"/>
  <p:notesSz cx="6797675" cy="9928225"/>
  <p:custDataLst>
    <p:tags r:id="rId28"/>
  </p:custDataLst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chan Verma" initials="LV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00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171" autoAdjust="0"/>
  </p:normalViewPr>
  <p:slideViewPr>
    <p:cSldViewPr>
      <p:cViewPr>
        <p:scale>
          <a:sx n="90" d="100"/>
          <a:sy n="90" d="100"/>
        </p:scale>
        <p:origin x="-132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330" y="-96"/>
      </p:cViewPr>
      <p:guideLst>
        <p:guide orient="horz" pos="3081"/>
        <p:guide pos="2117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9" y="0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March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625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r>
              <a:rPr lang="en-US" dirty="0" smtClean="0"/>
              <a:t>Yasuhiko Inoue, NTT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9" y="9430625"/>
            <a:ext cx="2945971" cy="49590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467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321" tIns="45661" rIns="91321" bIns="4566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598"/>
            <a:ext cx="627166" cy="2258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8"/>
            <a:ext cx="809247" cy="2258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March 2013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5513" y="749300"/>
            <a:ext cx="4945062" cy="37099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6" y="4716163"/>
            <a:ext cx="4984650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478" tIns="46020" rIns="93478" bIns="460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6606" algn="l"/>
                <a:tab pos="1369817" algn="l"/>
                <a:tab pos="2283028" algn="l"/>
                <a:tab pos="3196239" algn="l"/>
                <a:tab pos="4109451" algn="l"/>
                <a:tab pos="5022662" algn="l"/>
                <a:tab pos="5935873" algn="l"/>
                <a:tab pos="6849085" algn="l"/>
                <a:tab pos="7762296" algn="l"/>
                <a:tab pos="8675507" algn="l"/>
                <a:tab pos="9588718" algn="l"/>
                <a:tab pos="1050193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Yasuhiko Inoue, NTT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612343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2"/>
            <a:ext cx="717140" cy="1844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3211" algn="l"/>
                <a:tab pos="1826423" algn="l"/>
                <a:tab pos="2739634" algn="l"/>
                <a:tab pos="3652845" algn="l"/>
                <a:tab pos="4566056" algn="l"/>
                <a:tab pos="5479268" algn="l"/>
                <a:tab pos="6392479" algn="l"/>
                <a:tab pos="7305690" algn="l"/>
                <a:tab pos="8218902" algn="l"/>
                <a:tab pos="9132113" algn="l"/>
                <a:tab pos="10045324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321" tIns="45661" rIns="91321" bIns="4566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9" y="317582"/>
            <a:ext cx="5527779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321" tIns="45661" rIns="91321" bIns="4566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48342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dirty="0" smtClean="0"/>
              <a:t>March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Yasuhiko Inoue, NTT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180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dirty="0" smtClean="0"/>
              <a:t>March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Yasuhiko Inoue, NTT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426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dirty="0" smtClean="0"/>
              <a:t>March 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Yasuhiko Inoue, NTT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136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9, 2015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Author, Company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Date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Author, Company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7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9, 2015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Author, Company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9, 2015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Author, Company</a:t>
            </a:r>
            <a:endParaRPr lang="en-GB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9, 2015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Author, Company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9, 2015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Author, Company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9, 2015</a:t>
            </a:r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Author,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idx="11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64059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9,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Author,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03948" y="6475413"/>
            <a:ext cx="769677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27432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814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27432" rIns="0" bIns="0" anchor="t" anchorCtr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802.11-15/0334r1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Framework for MIMO Operation over mmWave Links</a:t>
            </a:r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39405" y="29609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602195"/>
              </p:ext>
            </p:extLst>
          </p:nvPr>
        </p:nvGraphicFramePr>
        <p:xfrm>
          <a:off x="539405" y="3429000"/>
          <a:ext cx="828092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82756"/>
                <a:gridCol w="1113735"/>
                <a:gridCol w="900100"/>
                <a:gridCol w="1324180"/>
                <a:gridCol w="296014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Affiliation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Alireza Tarighat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atarighat@broadcom.com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Payam</a:t>
                      </a:r>
                      <a:r>
                        <a:rPr lang="en-US" sz="1600" baseline="0" dirty="0" smtClean="0"/>
                        <a:t> Torab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ptorab@broadcom.com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Brima</a:t>
                      </a:r>
                      <a:r>
                        <a:rPr lang="en-US" sz="1600" baseline="0" dirty="0" smtClean="0"/>
                        <a:t> Ibrahim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brima@broadcom.com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Vipin Aggarwal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vaggarwa@broadcom.com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Vinko Erceg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Broadcom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verceg@broadcom.com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020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1: SVD </a:t>
            </a:r>
            <a:r>
              <a:rPr lang="en-US" dirty="0" smtClean="0"/>
              <a:t>Multiplexing </a:t>
            </a:r>
            <a:r>
              <a:rPr lang="en-US" dirty="0"/>
              <a:t>(</a:t>
            </a:r>
            <a:r>
              <a:rPr lang="en-US" dirty="0" smtClean="0"/>
              <a:t>SM</a:t>
            </a:r>
            <a:r>
              <a:rPr lang="en-US" dirty="0"/>
              <a:t>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64804"/>
            <a:ext cx="7770813" cy="4113213"/>
          </a:xfrm>
        </p:spPr>
        <p:txBody>
          <a:bodyPr/>
          <a:lstStyle/>
          <a:p>
            <a:r>
              <a:rPr lang="en-US" sz="1600" dirty="0" smtClean="0">
                <a:latin typeface="+mj-lt"/>
              </a:rPr>
              <a:t>Phase delta=0deg (minimizes capacity)</a:t>
            </a:r>
          </a:p>
          <a:p>
            <a:r>
              <a:rPr lang="en-US" sz="1600" dirty="0" smtClean="0">
                <a:latin typeface="+mj-lt"/>
              </a:rPr>
              <a:t>K=0dB</a:t>
            </a:r>
            <a:endParaRPr lang="en-US" sz="1600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091" y="1916832"/>
            <a:ext cx="6126245" cy="462797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08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1: SVD Multiplexing (SM) 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>
                <a:latin typeface="+mj-lt"/>
              </a:rPr>
              <a:t>TX arrays spacing=15cm</a:t>
            </a:r>
          </a:p>
          <a:p>
            <a:r>
              <a:rPr lang="en-US" sz="1600" dirty="0" smtClean="0">
                <a:latin typeface="+mj-lt"/>
              </a:rPr>
              <a:t>RX arrays spacing=20cm</a:t>
            </a:r>
          </a:p>
          <a:p>
            <a:r>
              <a:rPr lang="en-US" sz="1600" dirty="0" smtClean="0">
                <a:latin typeface="+mj-lt"/>
              </a:rPr>
              <a:t>K=0dB</a:t>
            </a:r>
          </a:p>
          <a:p>
            <a:r>
              <a:rPr lang="en-US" sz="1600" u="sng" dirty="0" smtClean="0">
                <a:latin typeface="+mj-lt"/>
              </a:rPr>
              <a:t>Short range (small # of elements)</a:t>
            </a:r>
            <a:endParaRPr lang="en-US" sz="1600" u="sng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836" y="1592797"/>
            <a:ext cx="5976664" cy="5040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490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1: SVD Multiplexing (SM) 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>
                <a:latin typeface="+mj-lt"/>
              </a:rPr>
              <a:t>TX arrays spacing=15cm</a:t>
            </a:r>
          </a:p>
          <a:p>
            <a:r>
              <a:rPr lang="en-US" sz="1600" dirty="0" smtClean="0">
                <a:latin typeface="+mj-lt"/>
              </a:rPr>
              <a:t>RX arrays spacing=20cm</a:t>
            </a:r>
          </a:p>
          <a:p>
            <a:r>
              <a:rPr lang="en-US" sz="1600" dirty="0" smtClean="0">
                <a:latin typeface="+mj-lt"/>
              </a:rPr>
              <a:t>K=0dB</a:t>
            </a:r>
          </a:p>
          <a:p>
            <a:r>
              <a:rPr lang="en-US" sz="1600" u="sng" dirty="0" smtClean="0">
                <a:latin typeface="+mj-lt"/>
              </a:rPr>
              <a:t>Long range (high # of elements)</a:t>
            </a:r>
            <a:endParaRPr lang="en-US" sz="1600" u="sng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556792"/>
            <a:ext cx="5940660" cy="497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34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2: Multi-Array Beamforming (MAB)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Form a larger single array by phase-aligning the two arrays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Transport a single stream at higher SNR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j-lt"/>
              </a:rPr>
              <a:t>2 TX arrays and 2 RX arrays: 9dB higher total SNR compared to SISO case</a:t>
            </a: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69" name="Rectangle 68"/>
          <p:cNvSpPr/>
          <p:nvPr/>
        </p:nvSpPr>
        <p:spPr>
          <a:xfrm rot="16200000">
            <a:off x="6311868" y="4252016"/>
            <a:ext cx="1949019" cy="571421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/>
              </a:rPr>
              <a:t>Multi-Array Beamforming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62738" y="3728750"/>
            <a:ext cx="782163" cy="588711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6062738" y="4715274"/>
            <a:ext cx="782163" cy="588711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72" name="Rectangle 71"/>
          <p:cNvSpPr/>
          <p:nvPr/>
        </p:nvSpPr>
        <p:spPr>
          <a:xfrm rot="16200000">
            <a:off x="7211803" y="4264976"/>
            <a:ext cx="1555210" cy="501451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1-stream Decoder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6844901" y="4033117"/>
            <a:ext cx="164096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6844901" y="4994277"/>
            <a:ext cx="164096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7567923" y="4030448"/>
            <a:ext cx="164096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 rot="16200000">
            <a:off x="1161871" y="4251601"/>
            <a:ext cx="1949021" cy="572254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/>
                <a:cs typeface="Times New Roman"/>
              </a:rPr>
              <a:t>Multi-Array 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/>
                <a:cs typeface="Times New Roman"/>
              </a:rPr>
              <a:t>Beamforming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2587435" y="3771878"/>
            <a:ext cx="782163" cy="590045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2587435" y="4737043"/>
            <a:ext cx="782163" cy="588711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06" name="Rectangle 105"/>
          <p:cNvSpPr/>
          <p:nvPr/>
        </p:nvSpPr>
        <p:spPr>
          <a:xfrm rot="16200000">
            <a:off x="512732" y="4160330"/>
            <a:ext cx="1555210" cy="77830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1-stream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/>
              </a:rPr>
              <a:t>Encoder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/>
              </a:rPr>
              <a:t> </a:t>
            </a:r>
          </a:p>
        </p:txBody>
      </p:sp>
      <p:cxnSp>
        <p:nvCxnSpPr>
          <p:cNvPr id="107" name="Straight Arrow Connector 106"/>
          <p:cNvCxnSpPr/>
          <p:nvPr/>
        </p:nvCxnSpPr>
        <p:spPr>
          <a:xfrm>
            <a:off x="2423339" y="4066901"/>
            <a:ext cx="164096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>
            <a:off x="2423339" y="5029396"/>
            <a:ext cx="164096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>
            <a:off x="1684490" y="4084255"/>
            <a:ext cx="164096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3369598" y="3724819"/>
            <a:ext cx="327186" cy="694454"/>
            <a:chOff x="3578020" y="4332617"/>
            <a:chExt cx="327186" cy="694454"/>
          </a:xfrm>
        </p:grpSpPr>
        <p:grpSp>
          <p:nvGrpSpPr>
            <p:cNvPr id="41" name="Group 40"/>
            <p:cNvGrpSpPr/>
            <p:nvPr/>
          </p:nvGrpSpPr>
          <p:grpSpPr>
            <a:xfrm>
              <a:off x="3685758" y="4332617"/>
              <a:ext cx="219448" cy="694454"/>
              <a:chOff x="332742" y="1"/>
              <a:chExt cx="257198" cy="519440"/>
            </a:xfrm>
          </p:grpSpPr>
          <p:sp>
            <p:nvSpPr>
              <p:cNvPr id="45" name="Flowchart: Merge 44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46" name="Flowchart: Merge 45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47" name="Elbow Connector 46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Flowchart: Merge 48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44" name="Straight Connector 43"/>
            <p:cNvCxnSpPr/>
            <p:nvPr/>
          </p:nvCxnSpPr>
          <p:spPr>
            <a:xfrm flipV="1">
              <a:off x="3578020" y="4682487"/>
              <a:ext cx="111341" cy="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3371216" y="4691921"/>
            <a:ext cx="327186" cy="694454"/>
            <a:chOff x="3579638" y="5258775"/>
            <a:chExt cx="327186" cy="694454"/>
          </a:xfrm>
        </p:grpSpPr>
        <p:grpSp>
          <p:nvGrpSpPr>
            <p:cNvPr id="51" name="Group 50"/>
            <p:cNvGrpSpPr/>
            <p:nvPr/>
          </p:nvGrpSpPr>
          <p:grpSpPr>
            <a:xfrm>
              <a:off x="3687376" y="5258775"/>
              <a:ext cx="219448" cy="694454"/>
              <a:chOff x="332742" y="1"/>
              <a:chExt cx="257198" cy="519440"/>
            </a:xfrm>
          </p:grpSpPr>
          <p:sp>
            <p:nvSpPr>
              <p:cNvPr id="53" name="Flowchart: Merge 52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54" name="Flowchart: Merge 53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55" name="Elbow Connector 54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7" name="Flowchart: Merge 56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52" name="Straight Connector 51"/>
            <p:cNvCxnSpPr/>
            <p:nvPr/>
          </p:nvCxnSpPr>
          <p:spPr>
            <a:xfrm>
              <a:off x="3579638" y="5608845"/>
              <a:ext cx="10773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Group 57"/>
          <p:cNvGrpSpPr/>
          <p:nvPr/>
        </p:nvGrpSpPr>
        <p:grpSpPr>
          <a:xfrm flipH="1">
            <a:off x="5733934" y="3670369"/>
            <a:ext cx="327186" cy="694454"/>
            <a:chOff x="3578020" y="4332617"/>
            <a:chExt cx="327186" cy="694454"/>
          </a:xfrm>
        </p:grpSpPr>
        <p:grpSp>
          <p:nvGrpSpPr>
            <p:cNvPr id="59" name="Group 58"/>
            <p:cNvGrpSpPr/>
            <p:nvPr/>
          </p:nvGrpSpPr>
          <p:grpSpPr>
            <a:xfrm>
              <a:off x="3685758" y="4332617"/>
              <a:ext cx="219448" cy="694454"/>
              <a:chOff x="332742" y="1"/>
              <a:chExt cx="257198" cy="519440"/>
            </a:xfrm>
          </p:grpSpPr>
          <p:sp>
            <p:nvSpPr>
              <p:cNvPr id="61" name="Flowchart: Merge 60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62" name="Flowchart: Merge 61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63" name="Elbow Connector 62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5" name="Flowchart: Merge 64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60" name="Straight Connector 59"/>
            <p:cNvCxnSpPr/>
            <p:nvPr/>
          </p:nvCxnSpPr>
          <p:spPr>
            <a:xfrm flipV="1">
              <a:off x="3578020" y="4682487"/>
              <a:ext cx="111341" cy="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/>
          <p:nvPr/>
        </p:nvGrpSpPr>
        <p:grpSpPr>
          <a:xfrm flipH="1">
            <a:off x="5728728" y="4665006"/>
            <a:ext cx="327186" cy="694454"/>
            <a:chOff x="3579638" y="5258775"/>
            <a:chExt cx="327186" cy="694454"/>
          </a:xfrm>
        </p:grpSpPr>
        <p:grpSp>
          <p:nvGrpSpPr>
            <p:cNvPr id="67" name="Group 66"/>
            <p:cNvGrpSpPr/>
            <p:nvPr/>
          </p:nvGrpSpPr>
          <p:grpSpPr>
            <a:xfrm>
              <a:off x="3687376" y="5258775"/>
              <a:ext cx="219448" cy="694454"/>
              <a:chOff x="332742" y="1"/>
              <a:chExt cx="257198" cy="519440"/>
            </a:xfrm>
          </p:grpSpPr>
          <p:sp>
            <p:nvSpPr>
              <p:cNvPr id="75" name="Flowchart: Merge 74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77" name="Flowchart: Merge 76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78" name="Elbow Connector 77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Flowchart: Merge 79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68" name="Straight Connector 67"/>
            <p:cNvCxnSpPr/>
            <p:nvPr/>
          </p:nvCxnSpPr>
          <p:spPr>
            <a:xfrm>
              <a:off x="3579638" y="5608845"/>
              <a:ext cx="10773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06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</a:t>
            </a:r>
            <a:r>
              <a:rPr lang="en-US" dirty="0"/>
              <a:t>2: Multi-Array </a:t>
            </a:r>
            <a:r>
              <a:rPr lang="en-US" dirty="0" smtClean="0"/>
              <a:t>Beamforming (MAB)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92796"/>
            <a:ext cx="820668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j-lt"/>
              </a:rPr>
              <a:t>Two example usage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j-lt"/>
              </a:rPr>
              <a:t>9dB SNR gain compared to single array case (6dB from TX and 3dB from RX)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j-lt"/>
              </a:rPr>
              <a:t>At low SNR, scheme 2 outperforms scheme 1 without waterfilling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 smtClean="0">
              <a:latin typeface="+mj-l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1850612" y="2731770"/>
            <a:ext cx="5250855" cy="3685562"/>
            <a:chOff x="2717488" y="3168467"/>
            <a:chExt cx="3752850" cy="3396670"/>
          </a:xfrm>
        </p:grpSpPr>
        <p:sp>
          <p:nvSpPr>
            <p:cNvPr id="129" name="Rectangle 128"/>
            <p:cNvSpPr/>
            <p:nvPr/>
          </p:nvSpPr>
          <p:spPr>
            <a:xfrm rot="16200000">
              <a:off x="2416815" y="3526290"/>
              <a:ext cx="915035" cy="313690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/>
                </a:rPr>
                <a:t>Device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130" name="Group 129"/>
            <p:cNvGrpSpPr/>
            <p:nvPr/>
          </p:nvGrpSpPr>
          <p:grpSpPr>
            <a:xfrm>
              <a:off x="3050228" y="3168467"/>
              <a:ext cx="106680" cy="405131"/>
              <a:chOff x="1175657" y="425671"/>
              <a:chExt cx="257199" cy="519440"/>
            </a:xfrm>
          </p:grpSpPr>
          <p:sp>
            <p:nvSpPr>
              <p:cNvPr id="186" name="Flowchart: Merge 185"/>
              <p:cNvSpPr/>
              <p:nvPr/>
            </p:nvSpPr>
            <p:spPr>
              <a:xfrm rot="5400000">
                <a:off x="1298907" y="43861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44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87" name="Flowchart: Merge 186"/>
              <p:cNvSpPr/>
              <p:nvPr/>
            </p:nvSpPr>
            <p:spPr>
              <a:xfrm rot="5400000">
                <a:off x="1299506" y="811761"/>
                <a:ext cx="146050" cy="120650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cxnSp>
            <p:nvCxnSpPr>
              <p:cNvPr id="188" name="Elbow Connector 187"/>
              <p:cNvCxnSpPr/>
              <p:nvPr/>
            </p:nvCxnSpPr>
            <p:spPr>
              <a:xfrm rot="10800000" flipH="1" flipV="1">
                <a:off x="1311846" y="498996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>
                <a:off x="1175657" y="687234"/>
                <a:ext cx="134718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0" name="Flowchart: Merge 189"/>
              <p:cNvSpPr/>
              <p:nvPr/>
            </p:nvSpPr>
            <p:spPr>
              <a:xfrm rot="5400000">
                <a:off x="1297675" y="626586"/>
                <a:ext cx="146050" cy="120650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</p:grpSp>
        <p:grpSp>
          <p:nvGrpSpPr>
            <p:cNvPr id="131" name="Group 130"/>
            <p:cNvGrpSpPr/>
            <p:nvPr/>
          </p:nvGrpSpPr>
          <p:grpSpPr>
            <a:xfrm>
              <a:off x="3055308" y="3792672"/>
              <a:ext cx="106680" cy="404497"/>
              <a:chOff x="0" y="1"/>
              <a:chExt cx="257200" cy="519440"/>
            </a:xfrm>
          </p:grpSpPr>
          <p:sp>
            <p:nvSpPr>
              <p:cNvPr id="181" name="Flowchart: Merge 180"/>
              <p:cNvSpPr/>
              <p:nvPr/>
            </p:nvSpPr>
            <p:spPr>
              <a:xfrm rot="5400000">
                <a:off x="12325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182" name="Flowchart: Merge 181"/>
              <p:cNvSpPr/>
              <p:nvPr/>
            </p:nvSpPr>
            <p:spPr>
              <a:xfrm rot="5400000">
                <a:off x="12385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83" name="Elbow Connector 182"/>
              <p:cNvCxnSpPr/>
              <p:nvPr/>
            </p:nvCxnSpPr>
            <p:spPr>
              <a:xfrm rot="10800000" flipH="1" flipV="1">
                <a:off x="136190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>
                <a:off x="0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5" name="Flowchart: Merge 184"/>
              <p:cNvSpPr/>
              <p:nvPr/>
            </p:nvSpPr>
            <p:spPr>
              <a:xfrm rot="5400000">
                <a:off x="122018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132" name="Rectangle 131"/>
            <p:cNvSpPr/>
            <p:nvPr/>
          </p:nvSpPr>
          <p:spPr>
            <a:xfrm rot="16200000">
              <a:off x="5856293" y="3526607"/>
              <a:ext cx="915035" cy="31305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/>
                </a:rPr>
                <a:t>Device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133" name="Group 132"/>
            <p:cNvGrpSpPr/>
            <p:nvPr/>
          </p:nvGrpSpPr>
          <p:grpSpPr>
            <a:xfrm flipH="1">
              <a:off x="6032190" y="3168467"/>
              <a:ext cx="106044" cy="404497"/>
              <a:chOff x="332107" y="1"/>
              <a:chExt cx="257198" cy="519440"/>
            </a:xfrm>
          </p:grpSpPr>
          <p:sp>
            <p:nvSpPr>
              <p:cNvPr id="176" name="Flowchart: Merge 175"/>
              <p:cNvSpPr/>
              <p:nvPr/>
            </p:nvSpPr>
            <p:spPr>
              <a:xfrm rot="5400000">
                <a:off x="455355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177" name="Flowchart: Merge 176"/>
              <p:cNvSpPr/>
              <p:nvPr/>
            </p:nvSpPr>
            <p:spPr>
              <a:xfrm rot="5400000">
                <a:off x="455955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78" name="Elbow Connector 177"/>
              <p:cNvCxnSpPr/>
              <p:nvPr/>
            </p:nvCxnSpPr>
            <p:spPr>
              <a:xfrm rot="10800000" flipH="1" flipV="1">
                <a:off x="468297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>
                <a:off x="332107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0" name="Flowchart: Merge 179"/>
              <p:cNvSpPr/>
              <p:nvPr/>
            </p:nvSpPr>
            <p:spPr>
              <a:xfrm rot="5400000">
                <a:off x="454126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134" name="Group 133"/>
            <p:cNvGrpSpPr/>
            <p:nvPr/>
          </p:nvGrpSpPr>
          <p:grpSpPr>
            <a:xfrm flipH="1">
              <a:off x="6037905" y="3792675"/>
              <a:ext cx="106044" cy="404497"/>
              <a:chOff x="337822" y="624205"/>
              <a:chExt cx="257199" cy="519440"/>
            </a:xfrm>
          </p:grpSpPr>
          <p:sp>
            <p:nvSpPr>
              <p:cNvPr id="171" name="Flowchart: Merge 170"/>
              <p:cNvSpPr/>
              <p:nvPr/>
            </p:nvSpPr>
            <p:spPr>
              <a:xfrm rot="5400000">
                <a:off x="461071" y="637145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172" name="Flowchart: Merge 171"/>
              <p:cNvSpPr/>
              <p:nvPr/>
            </p:nvSpPr>
            <p:spPr>
              <a:xfrm rot="5400000">
                <a:off x="461671" y="1010294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73" name="Elbow Connector 172"/>
              <p:cNvCxnSpPr/>
              <p:nvPr/>
            </p:nvCxnSpPr>
            <p:spPr>
              <a:xfrm rot="10800000" flipH="1" flipV="1">
                <a:off x="474013" y="697529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337822" y="885767"/>
                <a:ext cx="134720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5" name="Flowchart: Merge 174"/>
              <p:cNvSpPr/>
              <p:nvPr/>
            </p:nvSpPr>
            <p:spPr>
              <a:xfrm rot="5400000">
                <a:off x="459841" y="825118"/>
                <a:ext cx="146050" cy="120652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135" name="Freeform 134"/>
            <p:cNvSpPr/>
            <p:nvPr/>
          </p:nvSpPr>
          <p:spPr>
            <a:xfrm rot="213330">
              <a:off x="3160083" y="3631382"/>
              <a:ext cx="1284605" cy="14414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sp>
          <p:nvSpPr>
            <p:cNvPr id="136" name="Rectangle 135"/>
            <p:cNvSpPr/>
            <p:nvPr/>
          </p:nvSpPr>
          <p:spPr>
            <a:xfrm rot="16200000">
              <a:off x="2417133" y="5160517"/>
              <a:ext cx="915035" cy="31305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/>
                </a:rPr>
                <a:t>Device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137" name="Group 136"/>
            <p:cNvGrpSpPr/>
            <p:nvPr/>
          </p:nvGrpSpPr>
          <p:grpSpPr>
            <a:xfrm>
              <a:off x="3050862" y="4802377"/>
              <a:ext cx="106044" cy="404497"/>
              <a:chOff x="332742" y="1"/>
              <a:chExt cx="257198" cy="519440"/>
            </a:xfrm>
          </p:grpSpPr>
          <p:sp>
            <p:nvSpPr>
              <p:cNvPr id="166" name="Flowchart: Merge 165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167" name="Flowchart: Merge 166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68" name="Elbow Connector 167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Connector 168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0" name="Flowchart: Merge 169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138" name="Group 137"/>
            <p:cNvGrpSpPr/>
            <p:nvPr/>
          </p:nvGrpSpPr>
          <p:grpSpPr>
            <a:xfrm>
              <a:off x="3055943" y="5426581"/>
              <a:ext cx="106680" cy="403859"/>
              <a:chOff x="337820" y="624205"/>
              <a:chExt cx="257200" cy="519440"/>
            </a:xfrm>
          </p:grpSpPr>
          <p:sp>
            <p:nvSpPr>
              <p:cNvPr id="161" name="Flowchart: Merge 160"/>
              <p:cNvSpPr/>
              <p:nvPr/>
            </p:nvSpPr>
            <p:spPr>
              <a:xfrm rot="5400000">
                <a:off x="461070" y="637145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162" name="Flowchart: Merge 161"/>
              <p:cNvSpPr/>
              <p:nvPr/>
            </p:nvSpPr>
            <p:spPr>
              <a:xfrm rot="5400000">
                <a:off x="461670" y="1010294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63" name="Elbow Connector 162"/>
              <p:cNvCxnSpPr/>
              <p:nvPr/>
            </p:nvCxnSpPr>
            <p:spPr>
              <a:xfrm rot="10800000" flipH="1" flipV="1">
                <a:off x="474010" y="697529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/>
              <p:nvPr/>
            </p:nvCxnSpPr>
            <p:spPr>
              <a:xfrm>
                <a:off x="337820" y="885767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5" name="Flowchart: Merge 164"/>
              <p:cNvSpPr/>
              <p:nvPr/>
            </p:nvSpPr>
            <p:spPr>
              <a:xfrm rot="5400000">
                <a:off x="459838" y="825119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139" name="Rectangle 138"/>
            <p:cNvSpPr/>
            <p:nvPr/>
          </p:nvSpPr>
          <p:spPr>
            <a:xfrm rot="16200000">
              <a:off x="5856610" y="4845875"/>
              <a:ext cx="915035" cy="312420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/>
                </a:rPr>
                <a:t>Device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140" name="Group 139"/>
            <p:cNvGrpSpPr/>
            <p:nvPr/>
          </p:nvGrpSpPr>
          <p:grpSpPr>
            <a:xfrm flipH="1">
              <a:off x="6032851" y="4487417"/>
              <a:ext cx="105408" cy="403860"/>
              <a:chOff x="3314712" y="-1"/>
              <a:chExt cx="257187" cy="519441"/>
            </a:xfrm>
          </p:grpSpPr>
          <p:sp>
            <p:nvSpPr>
              <p:cNvPr id="156" name="Flowchart: Merge 155"/>
              <p:cNvSpPr/>
              <p:nvPr/>
            </p:nvSpPr>
            <p:spPr>
              <a:xfrm rot="5400000">
                <a:off x="3437949" y="12939"/>
                <a:ext cx="146649" cy="120770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157" name="Flowchart: Merge 156"/>
              <p:cNvSpPr/>
              <p:nvPr/>
            </p:nvSpPr>
            <p:spPr>
              <a:xfrm rot="5400000">
                <a:off x="3438549" y="386089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58" name="Elbow Connector 157"/>
              <p:cNvCxnSpPr/>
              <p:nvPr/>
            </p:nvCxnSpPr>
            <p:spPr>
              <a:xfrm rot="10800000" flipH="1" flipV="1">
                <a:off x="3450903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Straight Connector 158"/>
              <p:cNvCxnSpPr/>
              <p:nvPr/>
            </p:nvCxnSpPr>
            <p:spPr>
              <a:xfrm>
                <a:off x="3314712" y="261562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Flowchart: Merge 159"/>
              <p:cNvSpPr/>
              <p:nvPr/>
            </p:nvSpPr>
            <p:spPr>
              <a:xfrm rot="5400000">
                <a:off x="3436733" y="200914"/>
                <a:ext cx="146050" cy="120652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141" name="Group 140"/>
            <p:cNvGrpSpPr/>
            <p:nvPr/>
          </p:nvGrpSpPr>
          <p:grpSpPr>
            <a:xfrm flipH="1">
              <a:off x="6038537" y="5111621"/>
              <a:ext cx="105410" cy="403859"/>
              <a:chOff x="3320415" y="624204"/>
              <a:chExt cx="257199" cy="519440"/>
            </a:xfrm>
          </p:grpSpPr>
          <p:sp>
            <p:nvSpPr>
              <p:cNvPr id="151" name="Flowchart: Merge 150"/>
              <p:cNvSpPr/>
              <p:nvPr/>
            </p:nvSpPr>
            <p:spPr>
              <a:xfrm rot="5400000">
                <a:off x="3443664" y="637145"/>
                <a:ext cx="146649" cy="120768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152" name="Flowchart: Merge 151"/>
              <p:cNvSpPr/>
              <p:nvPr/>
            </p:nvSpPr>
            <p:spPr>
              <a:xfrm rot="5400000">
                <a:off x="3444264" y="1010293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53" name="Elbow Connector 152"/>
              <p:cNvCxnSpPr/>
              <p:nvPr/>
            </p:nvCxnSpPr>
            <p:spPr>
              <a:xfrm rot="10800000" flipH="1" flipV="1">
                <a:off x="3456606" y="697530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/>
              <p:nvPr/>
            </p:nvCxnSpPr>
            <p:spPr>
              <a:xfrm>
                <a:off x="3320415" y="885767"/>
                <a:ext cx="134721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5" name="Flowchart: Merge 154"/>
              <p:cNvSpPr/>
              <p:nvPr/>
            </p:nvSpPr>
            <p:spPr>
              <a:xfrm rot="5400000">
                <a:off x="3442433" y="825119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142" name="Cloud 141"/>
            <p:cNvSpPr/>
            <p:nvPr/>
          </p:nvSpPr>
          <p:spPr>
            <a:xfrm>
              <a:off x="4285303" y="3290387"/>
              <a:ext cx="682625" cy="567055"/>
            </a:xfrm>
            <a:prstGeom prst="cloud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Calibri"/>
                  <a:cs typeface="Times New Roman"/>
                </a:rPr>
                <a:t>LOS</a:t>
              </a:r>
            </a:p>
          </p:txBody>
        </p:sp>
        <p:sp>
          <p:nvSpPr>
            <p:cNvPr id="143" name="Rectangle 142"/>
            <p:cNvSpPr/>
            <p:nvPr/>
          </p:nvSpPr>
          <p:spPr>
            <a:xfrm rot="16200000">
              <a:off x="3941451" y="5098604"/>
              <a:ext cx="1116330" cy="235585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/>
                </a:rPr>
                <a:t>Blocker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3733488" y="6348602"/>
              <a:ext cx="1413510" cy="216535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/>
                </a:rPr>
                <a:t>Reflector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145" name="Straight Connector 144"/>
            <p:cNvCxnSpPr>
              <a:endCxn id="144" idx="0"/>
            </p:cNvCxnSpPr>
            <p:nvPr/>
          </p:nvCxnSpPr>
          <p:spPr>
            <a:xfrm>
              <a:off x="3402018" y="5483097"/>
              <a:ext cx="1038225" cy="865505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flipH="1">
              <a:off x="4448498" y="5371972"/>
              <a:ext cx="1061720" cy="950595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3523303" y="3720282"/>
              <a:ext cx="2045970" cy="0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Freeform 147"/>
            <p:cNvSpPr/>
            <p:nvPr/>
          </p:nvSpPr>
          <p:spPr>
            <a:xfrm rot="21386670" flipH="1">
              <a:off x="4751393" y="3651067"/>
              <a:ext cx="1284605" cy="143510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149" name="Freeform 148"/>
            <p:cNvSpPr/>
            <p:nvPr/>
          </p:nvSpPr>
          <p:spPr>
            <a:xfrm rot="2210892">
              <a:off x="3046418" y="5628507"/>
              <a:ext cx="1284605" cy="143510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150" name="Freeform 149"/>
            <p:cNvSpPr/>
            <p:nvPr/>
          </p:nvSpPr>
          <p:spPr>
            <a:xfrm rot="19289365" flipH="1">
              <a:off x="4857438" y="5294552"/>
              <a:ext cx="1284605" cy="14287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</p:grpSp>
      <p:cxnSp>
        <p:nvCxnSpPr>
          <p:cNvPr id="6" name="Straight Connector 5"/>
          <p:cNvCxnSpPr/>
          <p:nvPr/>
        </p:nvCxnSpPr>
        <p:spPr>
          <a:xfrm>
            <a:off x="1306288" y="4113076"/>
            <a:ext cx="6448301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53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SVD Multiplexing vs MAB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Multi-array beamforming (MAB) provides 9dB SNR gain compared to a single array case (6dB from TX and 3dB from RX)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At high SNR, SVD-M outperforms MAB in terms of capacity.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At low SNR, MAB outperforms “SVD-SP w/o waterfilling” (with substantial delta)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At low SNR, MAB outperforms “SVD-SP w waterfilling” (but with very marginal delta)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Multi-Array Beamforming (MAB) is simple to support from standard perspective (11ad nearly sufficient to support it).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It is more of an implementation choice.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753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SVD Multiplexing vs MAB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SVD-Multiplexing can reach MAB performance at low SNR only with the help of waterfilling</a:t>
            </a:r>
            <a:endParaRPr lang="en-US" sz="20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516" y="2528900"/>
            <a:ext cx="4782740" cy="392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924" y="2528900"/>
            <a:ext cx="4591050" cy="398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319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3</a:t>
            </a:r>
            <a:r>
              <a:rPr lang="en-US" dirty="0" smtClean="0"/>
              <a:t>: Spatial Aggregation (SA)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SVD can be eliminated if sufficiently separated beams can be identified.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Simplified TX and RX implementation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May be defined as a baseline MIMO mandatory mode (while making SVD-Multiplexing optional)</a:t>
            </a:r>
            <a:endParaRPr lang="en-US" sz="20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121" name="Rectangle 120"/>
          <p:cNvSpPr/>
          <p:nvPr/>
        </p:nvSpPr>
        <p:spPr>
          <a:xfrm>
            <a:off x="2768319" y="4391279"/>
            <a:ext cx="773671" cy="48193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2768319" y="5179605"/>
            <a:ext cx="773671" cy="48084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28" name="Rectangle 127"/>
          <p:cNvSpPr/>
          <p:nvPr/>
        </p:nvSpPr>
        <p:spPr>
          <a:xfrm rot="16200000">
            <a:off x="929379" y="4720687"/>
            <a:ext cx="1270262" cy="611447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2-stream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/>
              </a:rPr>
              <a:t>Encoder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29" name="Rectangle 128"/>
          <p:cNvSpPr/>
          <p:nvPr/>
        </p:nvSpPr>
        <p:spPr>
          <a:xfrm rot="16200000">
            <a:off x="5564978" y="4633177"/>
            <a:ext cx="1957185" cy="77120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/>
              </a:rPr>
              <a:t>Optional Interference-Cancellation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5230224" y="4352026"/>
            <a:ext cx="773671" cy="48084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5230224" y="5157798"/>
            <a:ext cx="773671" cy="48084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32" name="Rectangle 131"/>
          <p:cNvSpPr/>
          <p:nvPr/>
        </p:nvSpPr>
        <p:spPr>
          <a:xfrm rot="16200000">
            <a:off x="6755574" y="4702160"/>
            <a:ext cx="1270262" cy="58525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2-stream Decoder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cxnSp>
        <p:nvCxnSpPr>
          <p:cNvPr id="133" name="Straight Arrow Connector 132"/>
          <p:cNvCxnSpPr/>
          <p:nvPr/>
        </p:nvCxnSpPr>
        <p:spPr>
          <a:xfrm>
            <a:off x="6003895" y="4600627"/>
            <a:ext cx="162314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/>
          <p:nvPr/>
        </p:nvCxnSpPr>
        <p:spPr>
          <a:xfrm>
            <a:off x="6003895" y="5386772"/>
            <a:ext cx="162314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Arrow Connector 134"/>
          <p:cNvCxnSpPr/>
          <p:nvPr/>
        </p:nvCxnSpPr>
        <p:spPr>
          <a:xfrm>
            <a:off x="1871058" y="4632247"/>
            <a:ext cx="897261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>
            <a:off x="1871058" y="5420573"/>
            <a:ext cx="897261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Arrow Connector 136"/>
          <p:cNvCxnSpPr/>
          <p:nvPr/>
        </p:nvCxnSpPr>
        <p:spPr>
          <a:xfrm>
            <a:off x="6929170" y="4598446"/>
            <a:ext cx="162314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/>
          <p:nvPr/>
        </p:nvCxnSpPr>
        <p:spPr>
          <a:xfrm>
            <a:off x="6929170" y="5384591"/>
            <a:ext cx="162314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oup 38"/>
          <p:cNvGrpSpPr/>
          <p:nvPr/>
        </p:nvGrpSpPr>
        <p:grpSpPr>
          <a:xfrm>
            <a:off x="3543900" y="4278025"/>
            <a:ext cx="327186" cy="694454"/>
            <a:chOff x="3578020" y="4332617"/>
            <a:chExt cx="327186" cy="694454"/>
          </a:xfrm>
        </p:grpSpPr>
        <p:grpSp>
          <p:nvGrpSpPr>
            <p:cNvPr id="40" name="Group 39"/>
            <p:cNvGrpSpPr/>
            <p:nvPr/>
          </p:nvGrpSpPr>
          <p:grpSpPr>
            <a:xfrm>
              <a:off x="3685758" y="4332617"/>
              <a:ext cx="219448" cy="694454"/>
              <a:chOff x="332742" y="1"/>
              <a:chExt cx="257198" cy="519440"/>
            </a:xfrm>
          </p:grpSpPr>
          <p:sp>
            <p:nvSpPr>
              <p:cNvPr id="42" name="Flowchart: Merge 41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43" name="Flowchart: Merge 42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44" name="Elbow Connector 43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Flowchart: Merge 45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41" name="Straight Connector 40"/>
            <p:cNvCxnSpPr/>
            <p:nvPr/>
          </p:nvCxnSpPr>
          <p:spPr>
            <a:xfrm flipV="1">
              <a:off x="3578020" y="4682487"/>
              <a:ext cx="111341" cy="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3545518" y="5074527"/>
            <a:ext cx="327186" cy="694454"/>
            <a:chOff x="3579638" y="5258775"/>
            <a:chExt cx="327186" cy="694454"/>
          </a:xfrm>
        </p:grpSpPr>
        <p:grpSp>
          <p:nvGrpSpPr>
            <p:cNvPr id="48" name="Group 47"/>
            <p:cNvGrpSpPr/>
            <p:nvPr/>
          </p:nvGrpSpPr>
          <p:grpSpPr>
            <a:xfrm>
              <a:off x="3687376" y="5258775"/>
              <a:ext cx="219448" cy="694454"/>
              <a:chOff x="332742" y="1"/>
              <a:chExt cx="257198" cy="519440"/>
            </a:xfrm>
          </p:grpSpPr>
          <p:sp>
            <p:nvSpPr>
              <p:cNvPr id="50" name="Flowchart: Merge 49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51" name="Flowchart: Merge 50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52" name="Elbow Connector 51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Flowchart: Merge 53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49" name="Straight Connector 48"/>
            <p:cNvCxnSpPr/>
            <p:nvPr/>
          </p:nvCxnSpPr>
          <p:spPr>
            <a:xfrm>
              <a:off x="3579638" y="5608845"/>
              <a:ext cx="10773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Group 54"/>
          <p:cNvGrpSpPr/>
          <p:nvPr/>
        </p:nvGrpSpPr>
        <p:grpSpPr>
          <a:xfrm flipH="1">
            <a:off x="4897742" y="4244157"/>
            <a:ext cx="327186" cy="694454"/>
            <a:chOff x="3578020" y="4332617"/>
            <a:chExt cx="327186" cy="694454"/>
          </a:xfrm>
        </p:grpSpPr>
        <p:grpSp>
          <p:nvGrpSpPr>
            <p:cNvPr id="56" name="Group 55"/>
            <p:cNvGrpSpPr/>
            <p:nvPr/>
          </p:nvGrpSpPr>
          <p:grpSpPr>
            <a:xfrm>
              <a:off x="3685758" y="4332617"/>
              <a:ext cx="219448" cy="694454"/>
              <a:chOff x="332742" y="1"/>
              <a:chExt cx="257198" cy="519440"/>
            </a:xfrm>
          </p:grpSpPr>
          <p:sp>
            <p:nvSpPr>
              <p:cNvPr id="58" name="Flowchart: Merge 57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59" name="Flowchart: Merge 58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60" name="Elbow Connector 59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2" name="Flowchart: Merge 61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57" name="Straight Connector 56"/>
            <p:cNvCxnSpPr/>
            <p:nvPr/>
          </p:nvCxnSpPr>
          <p:spPr>
            <a:xfrm flipV="1">
              <a:off x="3578020" y="4682487"/>
              <a:ext cx="111341" cy="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Group 62"/>
          <p:cNvGrpSpPr/>
          <p:nvPr/>
        </p:nvGrpSpPr>
        <p:grpSpPr>
          <a:xfrm flipH="1">
            <a:off x="4899360" y="5054546"/>
            <a:ext cx="327186" cy="694454"/>
            <a:chOff x="3579638" y="5258775"/>
            <a:chExt cx="327186" cy="694454"/>
          </a:xfrm>
        </p:grpSpPr>
        <p:grpSp>
          <p:nvGrpSpPr>
            <p:cNvPr id="64" name="Group 63"/>
            <p:cNvGrpSpPr/>
            <p:nvPr/>
          </p:nvGrpSpPr>
          <p:grpSpPr>
            <a:xfrm>
              <a:off x="3687376" y="5258775"/>
              <a:ext cx="219448" cy="694454"/>
              <a:chOff x="332742" y="1"/>
              <a:chExt cx="257198" cy="519440"/>
            </a:xfrm>
          </p:grpSpPr>
          <p:sp>
            <p:nvSpPr>
              <p:cNvPr id="66" name="Flowchart: Merge 65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67" name="Flowchart: Merge 66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68" name="Elbow Connector 67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Flowchart: Merge 69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65" name="Straight Connector 64"/>
            <p:cNvCxnSpPr/>
            <p:nvPr/>
          </p:nvCxnSpPr>
          <p:spPr>
            <a:xfrm>
              <a:off x="3579638" y="5608845"/>
              <a:ext cx="10773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569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3</a:t>
            </a:r>
            <a:r>
              <a:rPr lang="en-US" dirty="0" smtClean="0"/>
              <a:t>: Spatial Aggregation (SA)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E</a:t>
            </a:r>
            <a:r>
              <a:rPr lang="en-US" sz="2000" dirty="0" smtClean="0">
                <a:latin typeface="+mj-lt"/>
              </a:rPr>
              <a:t>xample usage case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SA is a subset of SVD-Multiplexing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Use of interference cancellation in RX side is implementation and vendor choice.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2069164" y="2984078"/>
            <a:ext cx="5084757" cy="3289238"/>
            <a:chOff x="2361072" y="3479519"/>
            <a:chExt cx="4037330" cy="2657133"/>
          </a:xfrm>
        </p:grpSpPr>
        <p:sp>
          <p:nvSpPr>
            <p:cNvPr id="66" name="Rectangle 65"/>
            <p:cNvSpPr/>
            <p:nvPr/>
          </p:nvSpPr>
          <p:spPr>
            <a:xfrm rot="16200000">
              <a:off x="2276299" y="4649507"/>
              <a:ext cx="767715" cy="598170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/>
                </a:rPr>
                <a:t>Device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67" name="Group 66"/>
            <p:cNvGrpSpPr/>
            <p:nvPr/>
          </p:nvGrpSpPr>
          <p:grpSpPr>
            <a:xfrm rot="16200000">
              <a:off x="2749694" y="4290414"/>
              <a:ext cx="106044" cy="404497"/>
              <a:chOff x="332742" y="1"/>
              <a:chExt cx="257198" cy="519440"/>
            </a:xfrm>
          </p:grpSpPr>
          <p:sp>
            <p:nvSpPr>
              <p:cNvPr id="98" name="Flowchart: Merge 97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99" name="Flowchart: Merge 98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00" name="Elbow Connector 99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Flowchart: Merge 101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2983372" y="4985103"/>
              <a:ext cx="106680" cy="403859"/>
              <a:chOff x="337820" y="624205"/>
              <a:chExt cx="257200" cy="519440"/>
            </a:xfrm>
          </p:grpSpPr>
          <p:sp>
            <p:nvSpPr>
              <p:cNvPr id="93" name="Flowchart: Merge 92"/>
              <p:cNvSpPr/>
              <p:nvPr/>
            </p:nvSpPr>
            <p:spPr>
              <a:xfrm rot="5400000">
                <a:off x="461070" y="637145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94" name="Flowchart: Merge 93"/>
              <p:cNvSpPr/>
              <p:nvPr/>
            </p:nvSpPr>
            <p:spPr>
              <a:xfrm rot="5400000">
                <a:off x="461670" y="1010294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95" name="Elbow Connector 94"/>
              <p:cNvCxnSpPr/>
              <p:nvPr/>
            </p:nvCxnSpPr>
            <p:spPr>
              <a:xfrm rot="10800000" flipH="1" flipV="1">
                <a:off x="474010" y="697529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337820" y="885767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Flowchart: Merge 96"/>
              <p:cNvSpPr/>
              <p:nvPr/>
            </p:nvSpPr>
            <p:spPr>
              <a:xfrm rot="5400000">
                <a:off x="459838" y="825119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69" name="Rectangle 68"/>
            <p:cNvSpPr/>
            <p:nvPr/>
          </p:nvSpPr>
          <p:spPr>
            <a:xfrm rot="16200000">
              <a:off x="5784674" y="4527587"/>
              <a:ext cx="915035" cy="312420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/>
                </a:rPr>
                <a:t>Device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70" name="Group 69"/>
            <p:cNvGrpSpPr/>
            <p:nvPr/>
          </p:nvGrpSpPr>
          <p:grpSpPr>
            <a:xfrm flipH="1">
              <a:off x="5960915" y="4169129"/>
              <a:ext cx="105408" cy="403860"/>
              <a:chOff x="3314712" y="-1"/>
              <a:chExt cx="257187" cy="519441"/>
            </a:xfrm>
          </p:grpSpPr>
          <p:sp>
            <p:nvSpPr>
              <p:cNvPr id="88" name="Flowchart: Merge 87"/>
              <p:cNvSpPr/>
              <p:nvPr/>
            </p:nvSpPr>
            <p:spPr>
              <a:xfrm rot="5400000">
                <a:off x="3437949" y="12939"/>
                <a:ext cx="146649" cy="120770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89" name="Flowchart: Merge 88"/>
              <p:cNvSpPr/>
              <p:nvPr/>
            </p:nvSpPr>
            <p:spPr>
              <a:xfrm rot="5400000">
                <a:off x="3438549" y="386089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90" name="Elbow Connector 89"/>
              <p:cNvCxnSpPr/>
              <p:nvPr/>
            </p:nvCxnSpPr>
            <p:spPr>
              <a:xfrm rot="10800000" flipH="1" flipV="1">
                <a:off x="3450903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3314712" y="261562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2" name="Flowchart: Merge 91"/>
              <p:cNvSpPr/>
              <p:nvPr/>
            </p:nvSpPr>
            <p:spPr>
              <a:xfrm rot="5400000">
                <a:off x="3436733" y="200914"/>
                <a:ext cx="146050" cy="120652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 flipH="1">
              <a:off x="5966601" y="4793333"/>
              <a:ext cx="105410" cy="403859"/>
              <a:chOff x="3320415" y="624204"/>
              <a:chExt cx="257199" cy="519440"/>
            </a:xfrm>
          </p:grpSpPr>
          <p:sp>
            <p:nvSpPr>
              <p:cNvPr id="83" name="Flowchart: Merge 82"/>
              <p:cNvSpPr/>
              <p:nvPr/>
            </p:nvSpPr>
            <p:spPr>
              <a:xfrm rot="5400000">
                <a:off x="3443664" y="637145"/>
                <a:ext cx="146649" cy="120768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84" name="Flowchart: Merge 83"/>
              <p:cNvSpPr/>
              <p:nvPr/>
            </p:nvSpPr>
            <p:spPr>
              <a:xfrm rot="5400000">
                <a:off x="3444264" y="1010293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85" name="Elbow Connector 84"/>
              <p:cNvCxnSpPr/>
              <p:nvPr/>
            </p:nvCxnSpPr>
            <p:spPr>
              <a:xfrm rot="10800000" flipH="1" flipV="1">
                <a:off x="3456606" y="697530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3320415" y="885767"/>
                <a:ext cx="134721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Flowchart: Merge 86"/>
              <p:cNvSpPr/>
              <p:nvPr/>
            </p:nvSpPr>
            <p:spPr>
              <a:xfrm rot="5400000">
                <a:off x="3442433" y="825119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32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72" name="Freeform 71"/>
            <p:cNvSpPr/>
            <p:nvPr/>
          </p:nvSpPr>
          <p:spPr>
            <a:xfrm rot="20520311">
              <a:off x="2796682" y="4129124"/>
              <a:ext cx="718185" cy="243840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2897374">
              <a:off x="3065922" y="5232119"/>
              <a:ext cx="718185" cy="24320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798275" flipH="1">
              <a:off x="5259847" y="4129759"/>
              <a:ext cx="718185" cy="24320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75" name="Freeform 74"/>
            <p:cNvSpPr/>
            <p:nvPr/>
          </p:nvSpPr>
          <p:spPr>
            <a:xfrm rot="19601334" flipH="1">
              <a:off x="5235082" y="4996534"/>
              <a:ext cx="718185" cy="24320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8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 rot="16200000">
              <a:off x="3268169" y="4695227"/>
              <a:ext cx="1524635" cy="23495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/>
                </a:rPr>
                <a:t>Blocker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 rot="494457">
              <a:off x="3658198" y="5953678"/>
              <a:ext cx="847916" cy="182974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/>
                </a:rPr>
                <a:t>Reflector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3981591" y="3479519"/>
              <a:ext cx="843915" cy="2159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600" dirty="0">
                  <a:effectLst/>
                  <a:latin typeface="Calibri" panose="020F0502020204030204" pitchFamily="34" charset="0"/>
                  <a:ea typeface="Calibri"/>
                </a:rPr>
                <a:t>Reflector</a:t>
              </a:r>
              <a:endParaRPr lang="en-US" sz="32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79" name="Straight Connector 78"/>
            <p:cNvCxnSpPr/>
            <p:nvPr/>
          </p:nvCxnSpPr>
          <p:spPr>
            <a:xfrm>
              <a:off x="3251342" y="5244819"/>
              <a:ext cx="730250" cy="661035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>
              <a:off x="3981592" y="5098769"/>
              <a:ext cx="1687830" cy="806450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V="1">
              <a:off x="2941462" y="3696054"/>
              <a:ext cx="1349375" cy="669290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flipH="1" flipV="1">
              <a:off x="4297822" y="3710659"/>
              <a:ext cx="1501140" cy="654685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9388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4</a:t>
            </a:r>
            <a:r>
              <a:rPr lang="en-US" dirty="0" smtClean="0"/>
              <a:t>: Multi-Array Diversity (MAD)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Transport the same streams across two arrays.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A sub-optimal configuration to MAB when MAB is not applicable.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j-lt"/>
              </a:rPr>
              <a:t>SNR is low for significant gain out of SVD-SM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j-lt"/>
              </a:rPr>
              <a:t>Link reliability/redundancy is a key metric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j-lt"/>
              </a:rPr>
              <a:t>Cross-interference between the multiple beams is relatively high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3dB diversity/energy combining gain compared to a single array case.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85" name="Rectangle 84"/>
          <p:cNvSpPr/>
          <p:nvPr/>
        </p:nvSpPr>
        <p:spPr>
          <a:xfrm>
            <a:off x="2867377" y="4571315"/>
            <a:ext cx="748502" cy="56643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867377" y="5497866"/>
            <a:ext cx="748502" cy="56515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92" name="Rectangle 91"/>
          <p:cNvSpPr/>
          <p:nvPr/>
        </p:nvSpPr>
        <p:spPr>
          <a:xfrm rot="16200000">
            <a:off x="1018455" y="5084252"/>
            <a:ext cx="1492990" cy="467117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1-stream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/>
              </a:rPr>
              <a:t>Encoder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93" name="Rectangle 92"/>
          <p:cNvSpPr/>
          <p:nvPr/>
        </p:nvSpPr>
        <p:spPr>
          <a:xfrm rot="16200000">
            <a:off x="5560379" y="4952649"/>
            <a:ext cx="1871043" cy="698283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/>
              </a:rPr>
              <a:t>Spatial Diversity Combining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5249194" y="4525180"/>
            <a:ext cx="748502" cy="56515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5249194" y="5472235"/>
            <a:ext cx="748502" cy="56515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00" name="Rectangle 99"/>
          <p:cNvSpPr/>
          <p:nvPr/>
        </p:nvSpPr>
        <p:spPr>
          <a:xfrm rot="16200000">
            <a:off x="6501893" y="5040711"/>
            <a:ext cx="1492990" cy="479871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1-stream Decoder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5997696" y="4817370"/>
            <a:ext cx="157034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5997696" y="5740076"/>
            <a:ext cx="157034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1999306" y="4854534"/>
            <a:ext cx="868072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>
            <a:off x="6845042" y="4814807"/>
            <a:ext cx="157034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lbow Connector 104"/>
          <p:cNvCxnSpPr/>
          <p:nvPr/>
        </p:nvCxnSpPr>
        <p:spPr>
          <a:xfrm>
            <a:off x="1999306" y="4854534"/>
            <a:ext cx="868072" cy="922706"/>
          </a:xfrm>
          <a:prstGeom prst="bentConnector3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3615879" y="4507307"/>
            <a:ext cx="327186" cy="694454"/>
            <a:chOff x="3578020" y="4332617"/>
            <a:chExt cx="327186" cy="694454"/>
          </a:xfrm>
        </p:grpSpPr>
        <p:grpSp>
          <p:nvGrpSpPr>
            <p:cNvPr id="38" name="Group 37"/>
            <p:cNvGrpSpPr/>
            <p:nvPr/>
          </p:nvGrpSpPr>
          <p:grpSpPr>
            <a:xfrm>
              <a:off x="3685758" y="4332617"/>
              <a:ext cx="219448" cy="694454"/>
              <a:chOff x="332742" y="1"/>
              <a:chExt cx="257198" cy="519440"/>
            </a:xfrm>
          </p:grpSpPr>
          <p:sp>
            <p:nvSpPr>
              <p:cNvPr id="39" name="Flowchart: Merge 38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40" name="Flowchart: Merge 39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41" name="Elbow Connector 40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Flowchart: Merge 42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44" name="Straight Connector 43"/>
            <p:cNvCxnSpPr/>
            <p:nvPr/>
          </p:nvCxnSpPr>
          <p:spPr>
            <a:xfrm flipV="1">
              <a:off x="3578020" y="4682487"/>
              <a:ext cx="111341" cy="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3617497" y="5433465"/>
            <a:ext cx="327186" cy="694454"/>
            <a:chOff x="3579638" y="5258775"/>
            <a:chExt cx="327186" cy="694454"/>
          </a:xfrm>
        </p:grpSpPr>
        <p:grpSp>
          <p:nvGrpSpPr>
            <p:cNvPr id="48" name="Group 47"/>
            <p:cNvGrpSpPr/>
            <p:nvPr/>
          </p:nvGrpSpPr>
          <p:grpSpPr>
            <a:xfrm>
              <a:off x="3687376" y="5258775"/>
              <a:ext cx="219448" cy="694454"/>
              <a:chOff x="332742" y="1"/>
              <a:chExt cx="257198" cy="519440"/>
            </a:xfrm>
          </p:grpSpPr>
          <p:sp>
            <p:nvSpPr>
              <p:cNvPr id="50" name="Flowchart: Merge 49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51" name="Flowchart: Merge 50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52" name="Elbow Connector 51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Flowchart: Merge 53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49" name="Straight Connector 48"/>
            <p:cNvCxnSpPr/>
            <p:nvPr/>
          </p:nvCxnSpPr>
          <p:spPr>
            <a:xfrm>
              <a:off x="3579638" y="5608845"/>
              <a:ext cx="10773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4" name="Group 93"/>
          <p:cNvGrpSpPr/>
          <p:nvPr/>
        </p:nvGrpSpPr>
        <p:grpSpPr>
          <a:xfrm flipH="1">
            <a:off x="4921953" y="4446143"/>
            <a:ext cx="327186" cy="694454"/>
            <a:chOff x="3578020" y="4332617"/>
            <a:chExt cx="327186" cy="694454"/>
          </a:xfrm>
        </p:grpSpPr>
        <p:grpSp>
          <p:nvGrpSpPr>
            <p:cNvPr id="95" name="Group 94"/>
            <p:cNvGrpSpPr/>
            <p:nvPr/>
          </p:nvGrpSpPr>
          <p:grpSpPr>
            <a:xfrm>
              <a:off x="3685758" y="4332617"/>
              <a:ext cx="219448" cy="694454"/>
              <a:chOff x="332742" y="1"/>
              <a:chExt cx="257198" cy="519440"/>
            </a:xfrm>
          </p:grpSpPr>
          <p:sp>
            <p:nvSpPr>
              <p:cNvPr id="97" name="Flowchart: Merge 96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111" name="Flowchart: Merge 110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12" name="Elbow Connector 111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Flowchart: Merge 113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96" name="Straight Connector 95"/>
            <p:cNvCxnSpPr/>
            <p:nvPr/>
          </p:nvCxnSpPr>
          <p:spPr>
            <a:xfrm flipV="1">
              <a:off x="3578020" y="4682487"/>
              <a:ext cx="111341" cy="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5" name="Group 114"/>
          <p:cNvGrpSpPr/>
          <p:nvPr/>
        </p:nvGrpSpPr>
        <p:grpSpPr>
          <a:xfrm flipH="1">
            <a:off x="4923571" y="5406660"/>
            <a:ext cx="327186" cy="694454"/>
            <a:chOff x="3579638" y="5258775"/>
            <a:chExt cx="327186" cy="694454"/>
          </a:xfrm>
        </p:grpSpPr>
        <p:grpSp>
          <p:nvGrpSpPr>
            <p:cNvPr id="116" name="Group 115"/>
            <p:cNvGrpSpPr/>
            <p:nvPr/>
          </p:nvGrpSpPr>
          <p:grpSpPr>
            <a:xfrm>
              <a:off x="3687376" y="5258775"/>
              <a:ext cx="219448" cy="694454"/>
              <a:chOff x="332742" y="1"/>
              <a:chExt cx="257198" cy="519440"/>
            </a:xfrm>
          </p:grpSpPr>
          <p:sp>
            <p:nvSpPr>
              <p:cNvPr id="118" name="Flowchart: Merge 117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119" name="Flowchart: Merge 118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20" name="Elbow Connector 119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2" name="Flowchart: Merge 121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117" name="Straight Connector 116"/>
            <p:cNvCxnSpPr/>
            <p:nvPr/>
          </p:nvCxnSpPr>
          <p:spPr>
            <a:xfrm>
              <a:off x="3579638" y="5608845"/>
              <a:ext cx="10773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4258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mmWave MIMO for NG60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Possible MIMO scenarios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SVD multiplexing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Multi-array beamforming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Spatial aggregation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Multi-array diversity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Impact of phase noise on SVD multiplexing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Conclusions</a:t>
            </a:r>
            <a:endParaRPr lang="en-US" dirty="0"/>
          </a:p>
          <a:p>
            <a:endParaRPr lang="ru-RU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22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4: Multi-Array Diversity (MAD)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</a:rPr>
              <a:t>E</a:t>
            </a:r>
            <a:r>
              <a:rPr lang="en-US" sz="2000" dirty="0" smtClean="0">
                <a:latin typeface="+mj-lt"/>
              </a:rPr>
              <a:t>xample usage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Simple reliability improvement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+mj-lt"/>
              </a:rPr>
              <a:t>Energy combining gain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41" name="Rectangle 40"/>
          <p:cNvSpPr/>
          <p:nvPr/>
        </p:nvSpPr>
        <p:spPr>
          <a:xfrm rot="16200000">
            <a:off x="1929389" y="4282045"/>
            <a:ext cx="1086635" cy="769977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/>
              </a:rPr>
              <a:t>Device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grpSp>
        <p:nvGrpSpPr>
          <p:cNvPr id="42" name="Group 41"/>
          <p:cNvGrpSpPr/>
          <p:nvPr/>
        </p:nvGrpSpPr>
        <p:grpSpPr>
          <a:xfrm rot="16200000">
            <a:off x="2581164" y="3761366"/>
            <a:ext cx="150096" cy="520677"/>
            <a:chOff x="332742" y="1"/>
            <a:chExt cx="257198" cy="519440"/>
          </a:xfrm>
        </p:grpSpPr>
        <p:sp>
          <p:nvSpPr>
            <p:cNvPr id="110" name="Flowchart: Merge 109"/>
            <p:cNvSpPr/>
            <p:nvPr/>
          </p:nvSpPr>
          <p:spPr>
            <a:xfrm rot="5400000">
              <a:off x="455990" y="12941"/>
              <a:ext cx="146649" cy="120769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4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sp>
          <p:nvSpPr>
            <p:cNvPr id="111" name="Flowchart: Merge 110"/>
            <p:cNvSpPr/>
            <p:nvPr/>
          </p:nvSpPr>
          <p:spPr>
            <a:xfrm rot="5400000">
              <a:off x="456590" y="386090"/>
              <a:ext cx="146050" cy="120651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112" name="Elbow Connector 111"/>
            <p:cNvCxnSpPr/>
            <p:nvPr/>
          </p:nvCxnSpPr>
          <p:spPr>
            <a:xfrm rot="10800000" flipH="1" flipV="1">
              <a:off x="468932" y="73325"/>
              <a:ext cx="359" cy="373090"/>
            </a:xfrm>
            <a:prstGeom prst="bentConnector3">
              <a:avLst>
                <a:gd name="adj1" fmla="val -37510306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332742" y="261563"/>
              <a:ext cx="134719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Flowchart: Merge 113"/>
            <p:cNvSpPr/>
            <p:nvPr/>
          </p:nvSpPr>
          <p:spPr>
            <a:xfrm rot="5400000">
              <a:off x="454761" y="200915"/>
              <a:ext cx="146050" cy="120651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2888756" y="4718712"/>
            <a:ext cx="137321" cy="571628"/>
            <a:chOff x="337820" y="624205"/>
            <a:chExt cx="257200" cy="519440"/>
          </a:xfrm>
        </p:grpSpPr>
        <p:sp>
          <p:nvSpPr>
            <p:cNvPr id="105" name="Flowchart: Merge 104"/>
            <p:cNvSpPr/>
            <p:nvPr/>
          </p:nvSpPr>
          <p:spPr>
            <a:xfrm rot="5400000">
              <a:off x="461070" y="637145"/>
              <a:ext cx="146649" cy="120769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106" name="Flowchart: Merge 105"/>
            <p:cNvSpPr/>
            <p:nvPr/>
          </p:nvSpPr>
          <p:spPr>
            <a:xfrm rot="5400000">
              <a:off x="461670" y="1010294"/>
              <a:ext cx="146050" cy="120651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107" name="Elbow Connector 106"/>
            <p:cNvCxnSpPr/>
            <p:nvPr/>
          </p:nvCxnSpPr>
          <p:spPr>
            <a:xfrm rot="10800000" flipH="1" flipV="1">
              <a:off x="474010" y="697529"/>
              <a:ext cx="359" cy="373090"/>
            </a:xfrm>
            <a:prstGeom prst="bentConnector3">
              <a:avLst>
                <a:gd name="adj1" fmla="val -37510306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>
              <a:off x="337820" y="885767"/>
              <a:ext cx="134719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Flowchart: Merge 108"/>
            <p:cNvSpPr/>
            <p:nvPr/>
          </p:nvSpPr>
          <p:spPr>
            <a:xfrm rot="5400000">
              <a:off x="459838" y="825119"/>
              <a:ext cx="146050" cy="120651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</p:grpSp>
      <p:sp>
        <p:nvSpPr>
          <p:cNvPr id="44" name="Rectangle 43"/>
          <p:cNvSpPr/>
          <p:nvPr/>
        </p:nvSpPr>
        <p:spPr>
          <a:xfrm rot="16200000">
            <a:off x="5839310" y="4463155"/>
            <a:ext cx="1295154" cy="526396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/>
              </a:rPr>
              <a:t>Device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grpSp>
        <p:nvGrpSpPr>
          <p:cNvPr id="45" name="Group 44"/>
          <p:cNvGrpSpPr/>
          <p:nvPr/>
        </p:nvGrpSpPr>
        <p:grpSpPr>
          <a:xfrm rot="5400000" flipH="1">
            <a:off x="6404933" y="3711031"/>
            <a:ext cx="149196" cy="519857"/>
            <a:chOff x="3314712" y="-1"/>
            <a:chExt cx="257187" cy="519441"/>
          </a:xfrm>
        </p:grpSpPr>
        <p:sp>
          <p:nvSpPr>
            <p:cNvPr id="63" name="Flowchart: Merge 62"/>
            <p:cNvSpPr/>
            <p:nvPr/>
          </p:nvSpPr>
          <p:spPr>
            <a:xfrm rot="5400000">
              <a:off x="3437949" y="12939"/>
              <a:ext cx="146649" cy="12077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64" name="Flowchart: Merge 63"/>
            <p:cNvSpPr/>
            <p:nvPr/>
          </p:nvSpPr>
          <p:spPr>
            <a:xfrm rot="5400000">
              <a:off x="3438549" y="386089"/>
              <a:ext cx="146050" cy="120651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65" name="Elbow Connector 64"/>
            <p:cNvCxnSpPr/>
            <p:nvPr/>
          </p:nvCxnSpPr>
          <p:spPr>
            <a:xfrm rot="10800000" flipH="1" flipV="1">
              <a:off x="3450903" y="73325"/>
              <a:ext cx="359" cy="373090"/>
            </a:xfrm>
            <a:prstGeom prst="bentConnector3">
              <a:avLst>
                <a:gd name="adj1" fmla="val -37510306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>
            <a:xfrm>
              <a:off x="3314712" y="261562"/>
              <a:ext cx="134719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Flowchart: Merge 103"/>
            <p:cNvSpPr/>
            <p:nvPr/>
          </p:nvSpPr>
          <p:spPr>
            <a:xfrm rot="5400000">
              <a:off x="3436733" y="200914"/>
              <a:ext cx="146050" cy="120652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 flipH="1">
            <a:off x="6070020" y="4881392"/>
            <a:ext cx="135686" cy="571628"/>
            <a:chOff x="3320415" y="624204"/>
            <a:chExt cx="257199" cy="519440"/>
          </a:xfrm>
        </p:grpSpPr>
        <p:sp>
          <p:nvSpPr>
            <p:cNvPr id="58" name="Flowchart: Merge 57"/>
            <p:cNvSpPr/>
            <p:nvPr/>
          </p:nvSpPr>
          <p:spPr>
            <a:xfrm rot="5400000">
              <a:off x="3443664" y="637145"/>
              <a:ext cx="146649" cy="120768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59" name="Flowchart: Merge 58"/>
            <p:cNvSpPr/>
            <p:nvPr/>
          </p:nvSpPr>
          <p:spPr>
            <a:xfrm rot="5400000">
              <a:off x="3444264" y="1010293"/>
              <a:ext cx="146050" cy="120651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60" name="Elbow Connector 59"/>
            <p:cNvCxnSpPr/>
            <p:nvPr/>
          </p:nvCxnSpPr>
          <p:spPr>
            <a:xfrm rot="10800000" flipH="1" flipV="1">
              <a:off x="3456606" y="697530"/>
              <a:ext cx="359" cy="373090"/>
            </a:xfrm>
            <a:prstGeom prst="bentConnector3">
              <a:avLst>
                <a:gd name="adj1" fmla="val -37510306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3320415" y="885767"/>
              <a:ext cx="134721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Flowchart: Merge 61"/>
            <p:cNvSpPr/>
            <p:nvPr/>
          </p:nvSpPr>
          <p:spPr>
            <a:xfrm rot="5400000">
              <a:off x="3442433" y="825119"/>
              <a:ext cx="146050" cy="120651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</p:grpSp>
      <p:sp>
        <p:nvSpPr>
          <p:cNvPr id="47" name="Freeform 46"/>
          <p:cNvSpPr/>
          <p:nvPr/>
        </p:nvSpPr>
        <p:spPr>
          <a:xfrm rot="20520311">
            <a:off x="2648445" y="3507147"/>
            <a:ext cx="924463" cy="345135"/>
          </a:xfrm>
          <a:custGeom>
            <a:avLst/>
            <a:gdLst>
              <a:gd name="connsiteX0" fmla="*/ 78 w 718736"/>
              <a:gd name="connsiteY0" fmla="*/ 205577 h 244943"/>
              <a:gd name="connsiteX1" fmla="*/ 445403 w 718736"/>
              <a:gd name="connsiteY1" fmla="*/ 3696 h 244943"/>
              <a:gd name="connsiteX2" fmla="*/ 718535 w 718736"/>
              <a:gd name="connsiteY2" fmla="*/ 86823 h 244943"/>
              <a:gd name="connsiteX3" fmla="*/ 481029 w 718736"/>
              <a:gd name="connsiteY3" fmla="*/ 235265 h 244943"/>
              <a:gd name="connsiteX4" fmla="*/ 78 w 718736"/>
              <a:gd name="connsiteY4" fmla="*/ 205577 h 244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8736" h="244943">
                <a:moveTo>
                  <a:pt x="78" y="205577"/>
                </a:moveTo>
                <a:cubicBezTo>
                  <a:pt x="-5860" y="166982"/>
                  <a:pt x="325660" y="23488"/>
                  <a:pt x="445403" y="3696"/>
                </a:cubicBezTo>
                <a:cubicBezTo>
                  <a:pt x="565146" y="-16096"/>
                  <a:pt x="712597" y="48228"/>
                  <a:pt x="718535" y="86823"/>
                </a:cubicBezTo>
                <a:cubicBezTo>
                  <a:pt x="724473" y="125418"/>
                  <a:pt x="597803" y="215473"/>
                  <a:pt x="481029" y="235265"/>
                </a:cubicBezTo>
                <a:cubicBezTo>
                  <a:pt x="364255" y="255057"/>
                  <a:pt x="6016" y="244172"/>
                  <a:pt x="78" y="205577"/>
                </a:cubicBezTo>
                <a:close/>
              </a:path>
            </a:pathLst>
          </a:cu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  <a:cs typeface="Times New Roman"/>
              </a:rPr>
              <a:t> 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48" name="Freeform 47"/>
          <p:cNvSpPr/>
          <p:nvPr/>
        </p:nvSpPr>
        <p:spPr>
          <a:xfrm rot="2897374">
            <a:off x="2948983" y="5083930"/>
            <a:ext cx="1016529" cy="313059"/>
          </a:xfrm>
          <a:custGeom>
            <a:avLst/>
            <a:gdLst>
              <a:gd name="connsiteX0" fmla="*/ 78 w 718736"/>
              <a:gd name="connsiteY0" fmla="*/ 205577 h 244943"/>
              <a:gd name="connsiteX1" fmla="*/ 445403 w 718736"/>
              <a:gd name="connsiteY1" fmla="*/ 3696 h 244943"/>
              <a:gd name="connsiteX2" fmla="*/ 718535 w 718736"/>
              <a:gd name="connsiteY2" fmla="*/ 86823 h 244943"/>
              <a:gd name="connsiteX3" fmla="*/ 481029 w 718736"/>
              <a:gd name="connsiteY3" fmla="*/ 235265 h 244943"/>
              <a:gd name="connsiteX4" fmla="*/ 78 w 718736"/>
              <a:gd name="connsiteY4" fmla="*/ 205577 h 244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8736" h="244943">
                <a:moveTo>
                  <a:pt x="78" y="205577"/>
                </a:moveTo>
                <a:cubicBezTo>
                  <a:pt x="-5860" y="166982"/>
                  <a:pt x="325660" y="23488"/>
                  <a:pt x="445403" y="3696"/>
                </a:cubicBezTo>
                <a:cubicBezTo>
                  <a:pt x="565146" y="-16096"/>
                  <a:pt x="712597" y="48228"/>
                  <a:pt x="718535" y="86823"/>
                </a:cubicBezTo>
                <a:cubicBezTo>
                  <a:pt x="724473" y="125418"/>
                  <a:pt x="597803" y="215473"/>
                  <a:pt x="481029" y="235265"/>
                </a:cubicBezTo>
                <a:cubicBezTo>
                  <a:pt x="364255" y="255057"/>
                  <a:pt x="6016" y="244172"/>
                  <a:pt x="78" y="205577"/>
                </a:cubicBezTo>
                <a:close/>
              </a:path>
            </a:pathLst>
          </a:cu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</a:rPr>
              <a:t> 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49" name="Freeform 48"/>
          <p:cNvSpPr/>
          <p:nvPr/>
        </p:nvSpPr>
        <p:spPr>
          <a:xfrm rot="798275" flipH="1">
            <a:off x="5644981" y="3429851"/>
            <a:ext cx="924463" cy="344236"/>
          </a:xfrm>
          <a:custGeom>
            <a:avLst/>
            <a:gdLst>
              <a:gd name="connsiteX0" fmla="*/ 78 w 718736"/>
              <a:gd name="connsiteY0" fmla="*/ 205577 h 244943"/>
              <a:gd name="connsiteX1" fmla="*/ 445403 w 718736"/>
              <a:gd name="connsiteY1" fmla="*/ 3696 h 244943"/>
              <a:gd name="connsiteX2" fmla="*/ 718535 w 718736"/>
              <a:gd name="connsiteY2" fmla="*/ 86823 h 244943"/>
              <a:gd name="connsiteX3" fmla="*/ 481029 w 718736"/>
              <a:gd name="connsiteY3" fmla="*/ 235265 h 244943"/>
              <a:gd name="connsiteX4" fmla="*/ 78 w 718736"/>
              <a:gd name="connsiteY4" fmla="*/ 205577 h 244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8736" h="244943">
                <a:moveTo>
                  <a:pt x="78" y="205577"/>
                </a:moveTo>
                <a:cubicBezTo>
                  <a:pt x="-5860" y="166982"/>
                  <a:pt x="325660" y="23488"/>
                  <a:pt x="445403" y="3696"/>
                </a:cubicBezTo>
                <a:cubicBezTo>
                  <a:pt x="565146" y="-16096"/>
                  <a:pt x="712597" y="48228"/>
                  <a:pt x="718535" y="86823"/>
                </a:cubicBezTo>
                <a:cubicBezTo>
                  <a:pt x="724473" y="125418"/>
                  <a:pt x="597803" y="215473"/>
                  <a:pt x="481029" y="235265"/>
                </a:cubicBezTo>
                <a:cubicBezTo>
                  <a:pt x="364255" y="255057"/>
                  <a:pt x="6016" y="244172"/>
                  <a:pt x="78" y="205577"/>
                </a:cubicBezTo>
                <a:close/>
              </a:path>
            </a:pathLst>
          </a:cu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</a:rPr>
              <a:t> 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50" name="Freeform 49"/>
          <p:cNvSpPr/>
          <p:nvPr/>
        </p:nvSpPr>
        <p:spPr>
          <a:xfrm rot="19601334" flipH="1">
            <a:off x="5128393" y="5160018"/>
            <a:ext cx="924463" cy="344236"/>
          </a:xfrm>
          <a:custGeom>
            <a:avLst/>
            <a:gdLst>
              <a:gd name="connsiteX0" fmla="*/ 78 w 718736"/>
              <a:gd name="connsiteY0" fmla="*/ 205577 h 244943"/>
              <a:gd name="connsiteX1" fmla="*/ 445403 w 718736"/>
              <a:gd name="connsiteY1" fmla="*/ 3696 h 244943"/>
              <a:gd name="connsiteX2" fmla="*/ 718535 w 718736"/>
              <a:gd name="connsiteY2" fmla="*/ 86823 h 244943"/>
              <a:gd name="connsiteX3" fmla="*/ 481029 w 718736"/>
              <a:gd name="connsiteY3" fmla="*/ 235265 h 244943"/>
              <a:gd name="connsiteX4" fmla="*/ 78 w 718736"/>
              <a:gd name="connsiteY4" fmla="*/ 205577 h 244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8736" h="244943">
                <a:moveTo>
                  <a:pt x="78" y="205577"/>
                </a:moveTo>
                <a:cubicBezTo>
                  <a:pt x="-5860" y="166982"/>
                  <a:pt x="325660" y="23488"/>
                  <a:pt x="445403" y="3696"/>
                </a:cubicBezTo>
                <a:cubicBezTo>
                  <a:pt x="565146" y="-16096"/>
                  <a:pt x="712597" y="48228"/>
                  <a:pt x="718535" y="86823"/>
                </a:cubicBezTo>
                <a:cubicBezTo>
                  <a:pt x="724473" y="125418"/>
                  <a:pt x="597803" y="215473"/>
                  <a:pt x="481029" y="235265"/>
                </a:cubicBezTo>
                <a:cubicBezTo>
                  <a:pt x="364255" y="255057"/>
                  <a:pt x="6016" y="244172"/>
                  <a:pt x="78" y="205577"/>
                </a:cubicBezTo>
                <a:close/>
              </a:path>
            </a:pathLst>
          </a:cu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Times New Roman"/>
              </a:rPr>
              <a:t> 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51" name="Rectangle 50"/>
          <p:cNvSpPr/>
          <p:nvPr/>
        </p:nvSpPr>
        <p:spPr>
          <a:xfrm rot="16200000">
            <a:off x="3157629" y="4323476"/>
            <a:ext cx="2157990" cy="302433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/>
              </a:rPr>
              <a:t>Blocker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52" name="Rectangle 51"/>
          <p:cNvSpPr/>
          <p:nvPr/>
        </p:nvSpPr>
        <p:spPr>
          <a:xfrm rot="494457">
            <a:off x="3762001" y="6027987"/>
            <a:ext cx="908141" cy="29802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/>
              </a:rPr>
              <a:t>Reflector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173686" y="2587685"/>
            <a:ext cx="944687" cy="30648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/>
              </a:rPr>
              <a:t>Reflector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3233693" y="5086317"/>
            <a:ext cx="939994" cy="935638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4173686" y="5210350"/>
            <a:ext cx="1697710" cy="809808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2834809" y="2894173"/>
            <a:ext cx="1736945" cy="947323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4580744" y="2914845"/>
            <a:ext cx="1711606" cy="825986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389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MIMO Scenarios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7549992"/>
              </p:ext>
            </p:extLst>
          </p:nvPr>
        </p:nvGraphicFramePr>
        <p:xfrm>
          <a:off x="685800" y="1981200"/>
          <a:ext cx="7770812" cy="3566160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2392690"/>
                <a:gridCol w="1307059"/>
                <a:gridCol w="963096"/>
                <a:gridCol w="1192405"/>
                <a:gridCol w="1915562"/>
              </a:tblGrid>
              <a:tr h="9725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Mode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Number of data streams (Constellation-Level)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True MIMO Coding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Improved Merit of Figure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Some applicable usages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66630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SVD Multiplexing (SM) -Closed</a:t>
                      </a:r>
                      <a:r>
                        <a:rPr lang="en-US" sz="1200" baseline="0" dirty="0" smtClean="0">
                          <a:effectLst/>
                        </a:rPr>
                        <a:t> Loop using CSI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Two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Yes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Throughput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Backhaul capacity, adjacent arrays, high </a:t>
                      </a:r>
                      <a:r>
                        <a:rPr lang="en-US" sz="1200" dirty="0" smtClean="0">
                          <a:effectLst/>
                        </a:rPr>
                        <a:t>SNR,</a:t>
                      </a:r>
                      <a:r>
                        <a:rPr lang="en-US" sz="1200" baseline="0" dirty="0" smtClean="0">
                          <a:effectLst/>
                        </a:rPr>
                        <a:t> </a:t>
                      </a:r>
                      <a:r>
                        <a:rPr lang="en-US" sz="1200" dirty="0" smtClean="0">
                          <a:effectLst/>
                        </a:rPr>
                        <a:t>polarization</a:t>
                      </a:r>
                      <a:r>
                        <a:rPr lang="en-US" sz="1200" baseline="0" dirty="0">
                          <a:effectLst/>
                        </a:rPr>
                        <a:t> </a:t>
                      </a:r>
                      <a:r>
                        <a:rPr lang="en-US" sz="1200" baseline="0" dirty="0" smtClean="0">
                          <a:effectLst/>
                        </a:rPr>
                        <a:t>multiplexing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</a:tr>
              <a:tr h="7219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Multi-Array </a:t>
                      </a:r>
                      <a:r>
                        <a:rPr lang="en-US" sz="1200" dirty="0" smtClean="0">
                          <a:effectLst/>
                        </a:rPr>
                        <a:t>Beamforming (MAB)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Single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SNR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Backhaul range, adjacent arrays, low SNR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</a:tr>
              <a:tr h="729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Spatial </a:t>
                      </a:r>
                      <a:r>
                        <a:rPr lang="en-US" sz="1200" dirty="0" smtClean="0">
                          <a:effectLst/>
                        </a:rPr>
                        <a:t>Aggregation (SA)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-Open Loop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Two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Throughput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Indoor/Outdoor,</a:t>
                      </a:r>
                      <a:r>
                        <a:rPr lang="en-US" sz="1200" baseline="0" dirty="0" smtClean="0">
                          <a:effectLst/>
                        </a:rPr>
                        <a:t> polarization multiplexing </a:t>
                      </a:r>
                      <a:r>
                        <a:rPr lang="en-US" sz="1200" dirty="0" smtClean="0">
                          <a:effectLst/>
                        </a:rPr>
                        <a:t>when good</a:t>
                      </a:r>
                      <a:r>
                        <a:rPr lang="en-US" sz="1200" baseline="0" dirty="0" smtClean="0">
                          <a:effectLst/>
                        </a:rPr>
                        <a:t> separation available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</a:tr>
              <a:tr h="4760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Multi-Array Diversity </a:t>
                      </a:r>
                      <a:r>
                        <a:rPr lang="en-US" sz="1200" dirty="0" smtClean="0">
                          <a:effectLst/>
                        </a:rPr>
                        <a:t>(MAD)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Single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SNR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Indoor, distant arrays 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712" marR="35712" marT="0" marB="0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795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Noise Impact on SVD 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Phase noise seen by the multiple streams may only be partially correlated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Cases that two different RFIC chips are deployed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An SVD-based multiplexing will experience cross-stream interference due to uncorrelated phase noise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This effect is not seen in existing MIMO systems (such as 11ac where the same LO is feeding the multiple streams)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Simulation scenario: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Low-frequency “correlated phase noise” and high-frequency “uncorrelated phase noise”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Integrated phase noise (uncorrelated portion) of 5 </a:t>
            </a:r>
            <a:r>
              <a:rPr lang="en-US" sz="1800" dirty="0" err="1" smtClean="0"/>
              <a:t>deg</a:t>
            </a:r>
            <a:r>
              <a:rPr lang="en-US" sz="1800" dirty="0" smtClean="0"/>
              <a:t> (fairly pessimistic)</a:t>
            </a:r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5444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 Noise Impact on </a:t>
            </a:r>
            <a:r>
              <a:rPr lang="en-US" dirty="0" smtClean="0"/>
              <a:t>SVD Multiplexing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3365" y="1628800"/>
            <a:ext cx="5927047" cy="5026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899592" y="1880828"/>
            <a:ext cx="2052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Integrated uncorrelated phase noise = 5deg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09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84039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All four “multi-radio” scenarios can be implemented using a common PHY standard framework.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Possible standard framework: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Ability to generate 2 to 4 independent streams (no cross coding)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 smtClean="0"/>
              <a:t>Enables two modes of operation: transport </a:t>
            </a:r>
            <a:r>
              <a:rPr lang="en-US" sz="1600" dirty="0"/>
              <a:t>data streams over the same frequency channel (spatial aggregation) or over different frequency channels (carrier aggregation</a:t>
            </a:r>
            <a:r>
              <a:rPr lang="en-US" sz="1600" dirty="0" smtClean="0"/>
              <a:t>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Ability to apply some form of “SVD coding” to generate 2 to 4 coded data streams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This “waveform generation” framework enables following usages: SVD multiplexing (LOS/AWGN MIMO), polarization multiplexing, multi-array beamforming, spatial aggregation, carrier aggregation, multi-array diversity.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164707"/>
              </p:ext>
            </p:extLst>
          </p:nvPr>
        </p:nvGraphicFramePr>
        <p:xfrm>
          <a:off x="3707904" y="5373216"/>
          <a:ext cx="4824536" cy="9108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/>
                <a:gridCol w="1656184"/>
                <a:gridCol w="1656184"/>
              </a:tblGrid>
              <a:tr h="318274">
                <a:tc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Same channel</a:t>
                      </a:r>
                      <a:endParaRPr lang="en-US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Different  channels</a:t>
                      </a:r>
                      <a:endParaRPr lang="en-US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8274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No TX cross-coding</a:t>
                      </a:r>
                      <a:endParaRPr lang="en-US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Spatial aggregation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Carrier</a:t>
                      </a:r>
                      <a:r>
                        <a:rPr lang="en-US" sz="1200" baseline="0" dirty="0" smtClean="0"/>
                        <a:t> aggregation</a:t>
                      </a:r>
                      <a:endParaRPr lang="en-US" sz="1200" dirty="0"/>
                    </a:p>
                  </a:txBody>
                  <a:tcPr/>
                </a:tc>
              </a:tr>
              <a:tr h="235436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TX cross-coding</a:t>
                      </a:r>
                      <a:endParaRPr lang="en-US" sz="12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SVD multiplexing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N/A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059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Applicability of MIMO to mmWave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 2x2 mmWave system deploys 2 TX arrays and 2 RX arrays.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Each array may have N elements, but only two data feeds are available.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Each array has a programmable phase shifter that can be leveraged to change the MIMO channel seen by the 2x2 system.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 major difference with sub-5GHz systems where omni elements are used.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Additional knob available through changing array patterns. </a:t>
            </a:r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219468" y="4358141"/>
            <a:ext cx="761838" cy="62836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19468" y="5385994"/>
            <a:ext cx="761838" cy="62836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059637" y="4672326"/>
            <a:ext cx="159832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059637" y="5697335"/>
            <a:ext cx="159832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176140" y="4306962"/>
            <a:ext cx="761838" cy="62836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176140" y="5357561"/>
            <a:ext cx="761838" cy="62836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937978" y="4631098"/>
            <a:ext cx="159832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937978" y="5656107"/>
            <a:ext cx="159832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1297799" y="4352618"/>
            <a:ext cx="761838" cy="166174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/>
              </a:rPr>
              <a:t>2x2 MIMO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097809" y="4288810"/>
            <a:ext cx="761838" cy="166174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/>
              </a:rPr>
              <a:t>2x2 MIMO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grpSp>
        <p:nvGrpSpPr>
          <p:cNvPr id="57" name="Group 56"/>
          <p:cNvGrpSpPr/>
          <p:nvPr/>
        </p:nvGrpSpPr>
        <p:grpSpPr>
          <a:xfrm flipH="1">
            <a:off x="5842130" y="4277047"/>
            <a:ext cx="327186" cy="694454"/>
            <a:chOff x="3578020" y="4332617"/>
            <a:chExt cx="327186" cy="694454"/>
          </a:xfrm>
        </p:grpSpPr>
        <p:grpSp>
          <p:nvGrpSpPr>
            <p:cNvPr id="58" name="Group 57"/>
            <p:cNvGrpSpPr/>
            <p:nvPr/>
          </p:nvGrpSpPr>
          <p:grpSpPr>
            <a:xfrm>
              <a:off x="3685758" y="4332617"/>
              <a:ext cx="219448" cy="694454"/>
              <a:chOff x="332742" y="1"/>
              <a:chExt cx="257198" cy="519440"/>
            </a:xfrm>
          </p:grpSpPr>
          <p:sp>
            <p:nvSpPr>
              <p:cNvPr id="60" name="Flowchart: Merge 59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61" name="Flowchart: Merge 60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62" name="Elbow Connector 61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Flowchart: Merge 63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59" name="Straight Connector 58"/>
            <p:cNvCxnSpPr/>
            <p:nvPr/>
          </p:nvCxnSpPr>
          <p:spPr>
            <a:xfrm flipV="1">
              <a:off x="3578020" y="4682487"/>
              <a:ext cx="111341" cy="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/>
          <p:nvPr/>
        </p:nvGrpSpPr>
        <p:grpSpPr>
          <a:xfrm flipH="1">
            <a:off x="5843748" y="5333100"/>
            <a:ext cx="327186" cy="694454"/>
            <a:chOff x="3579638" y="5258775"/>
            <a:chExt cx="327186" cy="694454"/>
          </a:xfrm>
        </p:grpSpPr>
        <p:grpSp>
          <p:nvGrpSpPr>
            <p:cNvPr id="66" name="Group 65"/>
            <p:cNvGrpSpPr/>
            <p:nvPr/>
          </p:nvGrpSpPr>
          <p:grpSpPr>
            <a:xfrm>
              <a:off x="3687376" y="5258775"/>
              <a:ext cx="219448" cy="694454"/>
              <a:chOff x="332742" y="1"/>
              <a:chExt cx="257198" cy="519440"/>
            </a:xfrm>
          </p:grpSpPr>
          <p:sp>
            <p:nvSpPr>
              <p:cNvPr id="68" name="Flowchart: Merge 67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69" name="Flowchart: Merge 68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70" name="Elbow Connector 69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2" name="Flowchart: Merge 71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67" name="Straight Connector 66"/>
            <p:cNvCxnSpPr/>
            <p:nvPr/>
          </p:nvCxnSpPr>
          <p:spPr>
            <a:xfrm>
              <a:off x="3579638" y="5608845"/>
              <a:ext cx="10773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981306" y="4249273"/>
            <a:ext cx="294305" cy="844907"/>
            <a:chOff x="3956603" y="4593140"/>
            <a:chExt cx="294305" cy="924092"/>
          </a:xfrm>
        </p:grpSpPr>
        <p:sp>
          <p:nvSpPr>
            <p:cNvPr id="84" name="Flowchart: Merge 83"/>
            <p:cNvSpPr/>
            <p:nvPr/>
          </p:nvSpPr>
          <p:spPr>
            <a:xfrm rot="5400000">
              <a:off x="4101357" y="4639648"/>
              <a:ext cx="196059" cy="103043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4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cxnSp>
          <p:nvCxnSpPr>
            <p:cNvPr id="86" name="Elbow Connector 85"/>
            <p:cNvCxnSpPr>
              <a:stCxn id="84" idx="2"/>
              <a:endCxn id="89" idx="2"/>
            </p:cNvCxnSpPr>
            <p:nvPr/>
          </p:nvCxnSpPr>
          <p:spPr>
            <a:xfrm rot="10800000" flipV="1">
              <a:off x="4145021" y="4691169"/>
              <a:ext cx="2844" cy="728433"/>
            </a:xfrm>
            <a:prstGeom prst="bentConnector3">
              <a:avLst>
                <a:gd name="adj1" fmla="val 3031505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flipV="1">
              <a:off x="3956603" y="5049180"/>
              <a:ext cx="111341" cy="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Flowchart: Merge 88"/>
            <p:cNvSpPr/>
            <p:nvPr/>
          </p:nvSpPr>
          <p:spPr>
            <a:xfrm rot="5400000">
              <a:off x="4098863" y="5368131"/>
              <a:ext cx="195258" cy="102943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4066081" y="4844770"/>
              <a:ext cx="181884" cy="420434"/>
              <a:chOff x="4066080" y="4844770"/>
              <a:chExt cx="217887" cy="420434"/>
            </a:xfrm>
          </p:grpSpPr>
          <p:cxnSp>
            <p:nvCxnSpPr>
              <p:cNvPr id="87" name="Straight Connector 86"/>
              <p:cNvCxnSpPr/>
              <p:nvPr/>
            </p:nvCxnSpPr>
            <p:spPr>
              <a:xfrm>
                <a:off x="4066080" y="4942830"/>
                <a:ext cx="114946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8" name="Flowchart: Merge 87"/>
              <p:cNvSpPr/>
              <p:nvPr/>
            </p:nvSpPr>
            <p:spPr>
              <a:xfrm rot="5400000">
                <a:off x="4134867" y="4890927"/>
                <a:ext cx="195258" cy="102943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90" name="Straight Connector 89"/>
              <p:cNvCxnSpPr>
                <a:stCxn id="91" idx="2"/>
              </p:cNvCxnSpPr>
              <p:nvPr/>
            </p:nvCxnSpPr>
            <p:spPr>
              <a:xfrm flipH="1" flipV="1">
                <a:off x="4069683" y="5167574"/>
                <a:ext cx="111342" cy="1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Flowchart: Merge 90"/>
              <p:cNvSpPr/>
              <p:nvPr/>
            </p:nvSpPr>
            <p:spPr>
              <a:xfrm rot="5400000">
                <a:off x="4134867" y="5116103"/>
                <a:ext cx="195258" cy="102943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</p:grpSp>
      <p:grpSp>
        <p:nvGrpSpPr>
          <p:cNvPr id="93" name="Group 92"/>
          <p:cNvGrpSpPr/>
          <p:nvPr/>
        </p:nvGrpSpPr>
        <p:grpSpPr>
          <a:xfrm>
            <a:off x="2981306" y="5274881"/>
            <a:ext cx="294305" cy="844907"/>
            <a:chOff x="3956603" y="4593140"/>
            <a:chExt cx="294305" cy="924092"/>
          </a:xfrm>
        </p:grpSpPr>
        <p:sp>
          <p:nvSpPr>
            <p:cNvPr id="94" name="Flowchart: Merge 93"/>
            <p:cNvSpPr/>
            <p:nvPr/>
          </p:nvSpPr>
          <p:spPr>
            <a:xfrm rot="5400000">
              <a:off x="4101357" y="4639648"/>
              <a:ext cx="196059" cy="103043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4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cxnSp>
          <p:nvCxnSpPr>
            <p:cNvPr id="95" name="Elbow Connector 94"/>
            <p:cNvCxnSpPr>
              <a:stCxn id="94" idx="2"/>
              <a:endCxn id="97" idx="2"/>
            </p:cNvCxnSpPr>
            <p:nvPr/>
          </p:nvCxnSpPr>
          <p:spPr>
            <a:xfrm rot="10800000" flipV="1">
              <a:off x="4145021" y="4691169"/>
              <a:ext cx="2844" cy="728433"/>
            </a:xfrm>
            <a:prstGeom prst="bentConnector3">
              <a:avLst>
                <a:gd name="adj1" fmla="val 3031505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 flipV="1">
              <a:off x="3956603" y="5049180"/>
              <a:ext cx="111341" cy="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Flowchart: Merge 96"/>
            <p:cNvSpPr/>
            <p:nvPr/>
          </p:nvSpPr>
          <p:spPr>
            <a:xfrm rot="5400000">
              <a:off x="4098863" y="5368131"/>
              <a:ext cx="195258" cy="102943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4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sz="2800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4066081" y="4844770"/>
              <a:ext cx="181884" cy="420434"/>
              <a:chOff x="4066080" y="4844770"/>
              <a:chExt cx="217887" cy="420434"/>
            </a:xfrm>
          </p:grpSpPr>
          <p:cxnSp>
            <p:nvCxnSpPr>
              <p:cNvPr id="99" name="Straight Connector 98"/>
              <p:cNvCxnSpPr/>
              <p:nvPr/>
            </p:nvCxnSpPr>
            <p:spPr>
              <a:xfrm>
                <a:off x="4066080" y="4942830"/>
                <a:ext cx="114946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0" name="Flowchart: Merge 99"/>
              <p:cNvSpPr/>
              <p:nvPr/>
            </p:nvSpPr>
            <p:spPr>
              <a:xfrm rot="5400000">
                <a:off x="4134867" y="4890927"/>
                <a:ext cx="195258" cy="102943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01" name="Straight Connector 100"/>
              <p:cNvCxnSpPr>
                <a:stCxn id="102" idx="2"/>
              </p:cNvCxnSpPr>
              <p:nvPr/>
            </p:nvCxnSpPr>
            <p:spPr>
              <a:xfrm flipH="1" flipV="1">
                <a:off x="4069683" y="5167574"/>
                <a:ext cx="111342" cy="1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Flowchart: Merge 101"/>
              <p:cNvSpPr/>
              <p:nvPr/>
            </p:nvSpPr>
            <p:spPr>
              <a:xfrm rot="5400000">
                <a:off x="4134867" y="5116103"/>
                <a:ext cx="195258" cy="102943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</p:grp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731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1: SVD Multiplexing (SM)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Form a 2x2 MIMO System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Apply SVD with/without waterfilling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Due to narrow beam patterns, the propagation will look like a LOS (AWGN) MIMO channel.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Can we expect a significant multiplexing gain in LOS (AWGN) MIMO channels?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sp>
        <p:nvSpPr>
          <p:cNvPr id="16" name="Rectangle 15"/>
          <p:cNvSpPr/>
          <p:nvPr/>
        </p:nvSpPr>
        <p:spPr>
          <a:xfrm rot="16200000">
            <a:off x="6049174" y="4918874"/>
            <a:ext cx="2025837" cy="55825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/>
              </a:rPr>
              <a:t>SVD 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/>
              </a:rPr>
              <a:t>De-Multiplexing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867967" y="4546096"/>
            <a:ext cx="763036" cy="46274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867967" y="5319788"/>
            <a:ext cx="763036" cy="46274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9" name="Rectangle 18"/>
          <p:cNvSpPr/>
          <p:nvPr/>
        </p:nvSpPr>
        <p:spPr>
          <a:xfrm rot="16200000">
            <a:off x="7137675" y="4918677"/>
            <a:ext cx="1219690" cy="489188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2-stream Decoder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631002" y="4784799"/>
            <a:ext cx="160083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631002" y="5539646"/>
            <a:ext cx="160083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7336343" y="4782705"/>
            <a:ext cx="160083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7336343" y="5537552"/>
            <a:ext cx="160083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 rot="16200000">
            <a:off x="1406276" y="4839827"/>
            <a:ext cx="1727458" cy="55825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Calibri"/>
                <a:cs typeface="Times New Roman"/>
              </a:rPr>
              <a:t>SVD </a:t>
            </a:r>
            <a:r>
              <a:rPr lang="en-US" sz="1400" dirty="0" smtClean="0">
                <a:effectLst/>
                <a:latin typeface="Calibri" panose="020F0502020204030204" pitchFamily="34" charset="0"/>
                <a:ea typeface="Calibri"/>
                <a:cs typeface="Times New Roman"/>
              </a:rPr>
              <a:t>Multiplexing</a:t>
            </a:r>
            <a:endParaRPr lang="en-US" sz="2400" dirty="0">
              <a:effectLst/>
              <a:latin typeface="Calibri" panose="020F0502020204030204" pitchFamily="34" charset="0"/>
              <a:ea typeface="Calibri"/>
              <a:cs typeface="Times New Roman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2710028" y="4496888"/>
            <a:ext cx="763036" cy="46274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710028" y="5253829"/>
            <a:ext cx="763036" cy="462749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RF TRX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55" name="Rectangle 54"/>
          <p:cNvSpPr/>
          <p:nvPr/>
        </p:nvSpPr>
        <p:spPr>
          <a:xfrm rot="16200000">
            <a:off x="651363" y="4809761"/>
            <a:ext cx="1727461" cy="61839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/>
              </a:rPr>
              <a:t>2-stream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/>
              </a:rPr>
              <a:t>Encoder</a:t>
            </a:r>
            <a:endParaRPr lang="en-US" sz="2800" dirty="0">
              <a:effectLst/>
              <a:latin typeface="Calibri" panose="020F0502020204030204" pitchFamily="34" charset="0"/>
              <a:ea typeface="Times New Roman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2549945" y="4728263"/>
            <a:ext cx="160083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2549945" y="5483109"/>
            <a:ext cx="160083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1829165" y="4741873"/>
            <a:ext cx="160083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1829165" y="5496720"/>
            <a:ext cx="160083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3475136" y="4368769"/>
            <a:ext cx="327186" cy="694454"/>
            <a:chOff x="3578020" y="4332617"/>
            <a:chExt cx="327186" cy="694454"/>
          </a:xfrm>
        </p:grpSpPr>
        <p:grpSp>
          <p:nvGrpSpPr>
            <p:cNvPr id="43" name="Group 42"/>
            <p:cNvGrpSpPr/>
            <p:nvPr/>
          </p:nvGrpSpPr>
          <p:grpSpPr>
            <a:xfrm>
              <a:off x="3685758" y="4332617"/>
              <a:ext cx="219448" cy="694454"/>
              <a:chOff x="332742" y="1"/>
              <a:chExt cx="257198" cy="519440"/>
            </a:xfrm>
          </p:grpSpPr>
          <p:sp>
            <p:nvSpPr>
              <p:cNvPr id="45" name="Flowchart: Merge 44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46" name="Flowchart: Merge 45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65" name="Elbow Connector 64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Flowchart: Merge 66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44" name="Straight Connector 43"/>
            <p:cNvCxnSpPr/>
            <p:nvPr/>
          </p:nvCxnSpPr>
          <p:spPr>
            <a:xfrm flipV="1">
              <a:off x="3578020" y="4682487"/>
              <a:ext cx="111341" cy="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3476754" y="5137975"/>
            <a:ext cx="327186" cy="694454"/>
            <a:chOff x="3579638" y="5258775"/>
            <a:chExt cx="327186" cy="694454"/>
          </a:xfrm>
        </p:grpSpPr>
        <p:grpSp>
          <p:nvGrpSpPr>
            <p:cNvPr id="69" name="Group 68"/>
            <p:cNvGrpSpPr/>
            <p:nvPr/>
          </p:nvGrpSpPr>
          <p:grpSpPr>
            <a:xfrm>
              <a:off x="3687376" y="5258775"/>
              <a:ext cx="219448" cy="694454"/>
              <a:chOff x="332742" y="1"/>
              <a:chExt cx="257198" cy="519440"/>
            </a:xfrm>
          </p:grpSpPr>
          <p:sp>
            <p:nvSpPr>
              <p:cNvPr id="71" name="Flowchart: Merge 70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72" name="Flowchart: Merge 71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73" name="Elbow Connector 72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5" name="Flowchart: Merge 74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70" name="Straight Connector 69"/>
            <p:cNvCxnSpPr/>
            <p:nvPr/>
          </p:nvCxnSpPr>
          <p:spPr>
            <a:xfrm>
              <a:off x="3579638" y="5608845"/>
              <a:ext cx="10773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 flipH="1">
            <a:off x="5540781" y="4424502"/>
            <a:ext cx="327186" cy="694454"/>
            <a:chOff x="3578020" y="4332617"/>
            <a:chExt cx="327186" cy="694454"/>
          </a:xfrm>
        </p:grpSpPr>
        <p:grpSp>
          <p:nvGrpSpPr>
            <p:cNvPr id="77" name="Group 76"/>
            <p:cNvGrpSpPr/>
            <p:nvPr/>
          </p:nvGrpSpPr>
          <p:grpSpPr>
            <a:xfrm>
              <a:off x="3685758" y="4332617"/>
              <a:ext cx="219448" cy="694454"/>
              <a:chOff x="332742" y="1"/>
              <a:chExt cx="257198" cy="519440"/>
            </a:xfrm>
          </p:grpSpPr>
          <p:sp>
            <p:nvSpPr>
              <p:cNvPr id="79" name="Flowchart: Merge 78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80" name="Flowchart: Merge 79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81" name="Elbow Connector 80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3" name="Flowchart: Merge 82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78" name="Straight Connector 77"/>
            <p:cNvCxnSpPr/>
            <p:nvPr/>
          </p:nvCxnSpPr>
          <p:spPr>
            <a:xfrm flipV="1">
              <a:off x="3578020" y="4682487"/>
              <a:ext cx="111341" cy="20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 flipH="1">
            <a:off x="5542399" y="5207595"/>
            <a:ext cx="327186" cy="694454"/>
            <a:chOff x="3579638" y="5258775"/>
            <a:chExt cx="327186" cy="694454"/>
          </a:xfrm>
        </p:grpSpPr>
        <p:grpSp>
          <p:nvGrpSpPr>
            <p:cNvPr id="85" name="Group 84"/>
            <p:cNvGrpSpPr/>
            <p:nvPr/>
          </p:nvGrpSpPr>
          <p:grpSpPr>
            <a:xfrm>
              <a:off x="3687376" y="5258775"/>
              <a:ext cx="219448" cy="694454"/>
              <a:chOff x="332742" y="1"/>
              <a:chExt cx="257198" cy="519440"/>
            </a:xfrm>
          </p:grpSpPr>
          <p:sp>
            <p:nvSpPr>
              <p:cNvPr id="87" name="Flowchart: Merge 86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4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88" name="Flowchart: Merge 87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89" name="Elbow Connector 88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Flowchart: Merge 90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sz="2800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cxnSp>
          <p:nvCxnSpPr>
            <p:cNvPr id="86" name="Straight Connector 85"/>
            <p:cNvCxnSpPr/>
            <p:nvPr/>
          </p:nvCxnSpPr>
          <p:spPr>
            <a:xfrm>
              <a:off x="3579638" y="5608845"/>
              <a:ext cx="10773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73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1: SVD Multiplexing (SM)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48035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Two example usage cases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latin typeface="+mj-lt"/>
              </a:rPr>
              <a:t>High cross-interference between the streams (LOS MIMO &amp; AWGN MIMO scenarios)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+mj-lt"/>
              </a:rPr>
              <a:t>These two scenarios can be common in outdoor deployments.</a:t>
            </a:r>
            <a:endParaRPr lang="en-US" sz="2000" dirty="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grpSp>
        <p:nvGrpSpPr>
          <p:cNvPr id="4" name="Group 3"/>
          <p:cNvGrpSpPr>
            <a:grpSpLocks noChangeAspect="1"/>
          </p:cNvGrpSpPr>
          <p:nvPr/>
        </p:nvGrpSpPr>
        <p:grpSpPr>
          <a:xfrm>
            <a:off x="2042709" y="2878709"/>
            <a:ext cx="4617523" cy="3502619"/>
            <a:chOff x="2695258" y="3048324"/>
            <a:chExt cx="3752850" cy="3420420"/>
          </a:xfrm>
        </p:grpSpPr>
        <p:sp>
          <p:nvSpPr>
            <p:cNvPr id="41" name="Rectangle 40"/>
            <p:cNvSpPr/>
            <p:nvPr/>
          </p:nvSpPr>
          <p:spPr>
            <a:xfrm rot="16200000">
              <a:off x="2394585" y="3406147"/>
              <a:ext cx="915035" cy="313690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dirty="0">
                  <a:effectLst/>
                  <a:latin typeface="Calibri" panose="020F0502020204030204" pitchFamily="34" charset="0"/>
                  <a:ea typeface="Calibri"/>
                </a:rPr>
                <a:t>Device</a:t>
              </a:r>
              <a:endParaRPr lang="en-US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3027998" y="3048324"/>
              <a:ext cx="106680" cy="405131"/>
              <a:chOff x="1175657" y="425671"/>
              <a:chExt cx="257199" cy="519440"/>
            </a:xfrm>
          </p:grpSpPr>
          <p:sp>
            <p:nvSpPr>
              <p:cNvPr id="124" name="Flowchart: Merge 123"/>
              <p:cNvSpPr/>
              <p:nvPr/>
            </p:nvSpPr>
            <p:spPr>
              <a:xfrm rot="5400000">
                <a:off x="1298907" y="43861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3600" dirty="0">
                  <a:latin typeface="Calibri" panose="020F0502020204030204" pitchFamily="34" charset="0"/>
                </a:endParaRPr>
              </a:p>
            </p:txBody>
          </p:sp>
          <p:sp>
            <p:nvSpPr>
              <p:cNvPr id="125" name="Flowchart: Merge 124"/>
              <p:cNvSpPr/>
              <p:nvPr/>
            </p:nvSpPr>
            <p:spPr>
              <a:xfrm rot="5400000">
                <a:off x="1299506" y="811761"/>
                <a:ext cx="146050" cy="120650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cxnSp>
            <p:nvCxnSpPr>
              <p:cNvPr id="126" name="Elbow Connector 125"/>
              <p:cNvCxnSpPr/>
              <p:nvPr/>
            </p:nvCxnSpPr>
            <p:spPr>
              <a:xfrm rot="10800000" flipH="1" flipV="1">
                <a:off x="1311846" y="498996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/>
              <p:nvPr/>
            </p:nvCxnSpPr>
            <p:spPr>
              <a:xfrm>
                <a:off x="1175657" y="687234"/>
                <a:ext cx="134718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Flowchart: Merge 127"/>
              <p:cNvSpPr/>
              <p:nvPr/>
            </p:nvSpPr>
            <p:spPr>
              <a:xfrm rot="5400000">
                <a:off x="1297675" y="626586"/>
                <a:ext cx="146050" cy="120650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</p:grpSp>
        <p:grpSp>
          <p:nvGrpSpPr>
            <p:cNvPr id="43" name="Group 42"/>
            <p:cNvGrpSpPr/>
            <p:nvPr/>
          </p:nvGrpSpPr>
          <p:grpSpPr>
            <a:xfrm>
              <a:off x="3033078" y="3672529"/>
              <a:ext cx="106680" cy="404497"/>
              <a:chOff x="0" y="1"/>
              <a:chExt cx="257200" cy="519440"/>
            </a:xfrm>
          </p:grpSpPr>
          <p:sp>
            <p:nvSpPr>
              <p:cNvPr id="119" name="Flowchart: Merge 118"/>
              <p:cNvSpPr/>
              <p:nvPr/>
            </p:nvSpPr>
            <p:spPr>
              <a:xfrm rot="5400000">
                <a:off x="12325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120" name="Flowchart: Merge 119"/>
              <p:cNvSpPr/>
              <p:nvPr/>
            </p:nvSpPr>
            <p:spPr>
              <a:xfrm rot="5400000">
                <a:off x="12385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21" name="Elbow Connector 120"/>
              <p:cNvCxnSpPr/>
              <p:nvPr/>
            </p:nvCxnSpPr>
            <p:spPr>
              <a:xfrm rot="10800000" flipH="1" flipV="1">
                <a:off x="136190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>
                <a:off x="0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Flowchart: Merge 122"/>
              <p:cNvSpPr/>
              <p:nvPr/>
            </p:nvSpPr>
            <p:spPr>
              <a:xfrm rot="5400000">
                <a:off x="122018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44" name="Rectangle 43"/>
            <p:cNvSpPr/>
            <p:nvPr/>
          </p:nvSpPr>
          <p:spPr>
            <a:xfrm rot="16200000">
              <a:off x="5834063" y="3406464"/>
              <a:ext cx="915035" cy="31305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dirty="0">
                  <a:effectLst/>
                  <a:latin typeface="Calibri" panose="020F0502020204030204" pitchFamily="34" charset="0"/>
                  <a:ea typeface="Calibri"/>
                </a:rPr>
                <a:t>Device</a:t>
              </a:r>
              <a:endParaRPr lang="en-US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45" name="Group 44"/>
            <p:cNvGrpSpPr/>
            <p:nvPr/>
          </p:nvGrpSpPr>
          <p:grpSpPr>
            <a:xfrm flipH="1">
              <a:off x="6009960" y="3048324"/>
              <a:ext cx="106044" cy="404497"/>
              <a:chOff x="332107" y="1"/>
              <a:chExt cx="257198" cy="519440"/>
            </a:xfrm>
          </p:grpSpPr>
          <p:sp>
            <p:nvSpPr>
              <p:cNvPr id="114" name="Flowchart: Merge 113"/>
              <p:cNvSpPr/>
              <p:nvPr/>
            </p:nvSpPr>
            <p:spPr>
              <a:xfrm rot="5400000">
                <a:off x="455355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115" name="Flowchart: Merge 114"/>
              <p:cNvSpPr/>
              <p:nvPr/>
            </p:nvSpPr>
            <p:spPr>
              <a:xfrm rot="5400000">
                <a:off x="455955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16" name="Elbow Connector 115"/>
              <p:cNvCxnSpPr/>
              <p:nvPr/>
            </p:nvCxnSpPr>
            <p:spPr>
              <a:xfrm rot="10800000" flipH="1" flipV="1">
                <a:off x="468297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332107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8" name="Flowchart: Merge 117"/>
              <p:cNvSpPr/>
              <p:nvPr/>
            </p:nvSpPr>
            <p:spPr>
              <a:xfrm rot="5400000">
                <a:off x="454126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 flipH="1">
              <a:off x="6015675" y="3672532"/>
              <a:ext cx="106044" cy="404497"/>
              <a:chOff x="337822" y="624205"/>
              <a:chExt cx="257199" cy="519440"/>
            </a:xfrm>
          </p:grpSpPr>
          <p:sp>
            <p:nvSpPr>
              <p:cNvPr id="109" name="Flowchart: Merge 108"/>
              <p:cNvSpPr/>
              <p:nvPr/>
            </p:nvSpPr>
            <p:spPr>
              <a:xfrm rot="5400000">
                <a:off x="461071" y="637145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110" name="Flowchart: Merge 109"/>
              <p:cNvSpPr/>
              <p:nvPr/>
            </p:nvSpPr>
            <p:spPr>
              <a:xfrm rot="5400000">
                <a:off x="461671" y="1010294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11" name="Elbow Connector 110"/>
              <p:cNvCxnSpPr/>
              <p:nvPr/>
            </p:nvCxnSpPr>
            <p:spPr>
              <a:xfrm rot="10800000" flipH="1" flipV="1">
                <a:off x="474013" y="697529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337822" y="885767"/>
                <a:ext cx="134720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Flowchart: Merge 112"/>
              <p:cNvSpPr/>
              <p:nvPr/>
            </p:nvSpPr>
            <p:spPr>
              <a:xfrm rot="5400000">
                <a:off x="459841" y="825118"/>
                <a:ext cx="146050" cy="120652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65" name="Freeform 64"/>
            <p:cNvSpPr/>
            <p:nvPr/>
          </p:nvSpPr>
          <p:spPr>
            <a:xfrm rot="652447">
              <a:off x="3156268" y="3118174"/>
              <a:ext cx="718185" cy="24447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3600" dirty="0">
                <a:latin typeface="Calibri" panose="020F0502020204030204" pitchFamily="34" charset="0"/>
              </a:endParaRPr>
            </a:p>
          </p:txBody>
        </p:sp>
        <p:sp>
          <p:nvSpPr>
            <p:cNvPr id="66" name="Freeform 65"/>
            <p:cNvSpPr/>
            <p:nvPr/>
          </p:nvSpPr>
          <p:spPr>
            <a:xfrm rot="652447">
              <a:off x="3156903" y="3767144"/>
              <a:ext cx="718185" cy="243840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0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sp>
          <p:nvSpPr>
            <p:cNvPr id="67" name="Freeform 66"/>
            <p:cNvSpPr/>
            <p:nvPr/>
          </p:nvSpPr>
          <p:spPr>
            <a:xfrm rot="20947553" flipH="1">
              <a:off x="5273993" y="3086424"/>
              <a:ext cx="718185" cy="243840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0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20947553" flipH="1">
              <a:off x="5274628" y="3736029"/>
              <a:ext cx="718185" cy="243840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 rot="16200000">
              <a:off x="2394903" y="5064124"/>
              <a:ext cx="915035" cy="313055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dirty="0">
                  <a:effectLst/>
                  <a:latin typeface="Calibri" panose="020F0502020204030204" pitchFamily="34" charset="0"/>
                  <a:ea typeface="Calibri"/>
                </a:rPr>
                <a:t>Device</a:t>
              </a:r>
              <a:endParaRPr lang="en-US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70" name="Group 69"/>
            <p:cNvGrpSpPr/>
            <p:nvPr/>
          </p:nvGrpSpPr>
          <p:grpSpPr>
            <a:xfrm>
              <a:off x="3028632" y="4705984"/>
              <a:ext cx="106044" cy="404497"/>
              <a:chOff x="332742" y="1"/>
              <a:chExt cx="257198" cy="519440"/>
            </a:xfrm>
          </p:grpSpPr>
          <p:sp>
            <p:nvSpPr>
              <p:cNvPr id="104" name="Flowchart: Merge 103"/>
              <p:cNvSpPr/>
              <p:nvPr/>
            </p:nvSpPr>
            <p:spPr>
              <a:xfrm rot="5400000">
                <a:off x="455990" y="12941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  <a:cs typeface="Times New Roman"/>
                  </a:rPr>
                  <a:t> </a:t>
                </a:r>
                <a:endParaRPr lang="en-US" sz="2000" dirty="0">
                  <a:effectLst/>
                  <a:latin typeface="Calibri" panose="020F0502020204030204" pitchFamily="34" charset="0"/>
                  <a:ea typeface="Calibri"/>
                  <a:cs typeface="Times New Roman"/>
                </a:endParaRPr>
              </a:p>
            </p:txBody>
          </p:sp>
          <p:sp>
            <p:nvSpPr>
              <p:cNvPr id="105" name="Flowchart: Merge 104"/>
              <p:cNvSpPr/>
              <p:nvPr/>
            </p:nvSpPr>
            <p:spPr>
              <a:xfrm rot="5400000">
                <a:off x="456590" y="386090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06" name="Elbow Connector 105"/>
              <p:cNvCxnSpPr/>
              <p:nvPr/>
            </p:nvCxnSpPr>
            <p:spPr>
              <a:xfrm rot="10800000" flipH="1" flipV="1">
                <a:off x="468932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332742" y="261563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Flowchart: Merge 107"/>
              <p:cNvSpPr/>
              <p:nvPr/>
            </p:nvSpPr>
            <p:spPr>
              <a:xfrm rot="5400000">
                <a:off x="454761" y="200915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3033713" y="5330188"/>
              <a:ext cx="106680" cy="403859"/>
              <a:chOff x="337820" y="624205"/>
              <a:chExt cx="257200" cy="519440"/>
            </a:xfrm>
          </p:grpSpPr>
          <p:sp>
            <p:nvSpPr>
              <p:cNvPr id="99" name="Flowchart: Merge 98"/>
              <p:cNvSpPr/>
              <p:nvPr/>
            </p:nvSpPr>
            <p:spPr>
              <a:xfrm rot="5400000">
                <a:off x="461070" y="637145"/>
                <a:ext cx="146649" cy="120769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100" name="Flowchart: Merge 99"/>
              <p:cNvSpPr/>
              <p:nvPr/>
            </p:nvSpPr>
            <p:spPr>
              <a:xfrm rot="5400000">
                <a:off x="461670" y="1010294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101" name="Elbow Connector 100"/>
              <p:cNvCxnSpPr/>
              <p:nvPr/>
            </p:nvCxnSpPr>
            <p:spPr>
              <a:xfrm rot="10800000" flipH="1" flipV="1">
                <a:off x="474010" y="697529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337820" y="885767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" name="Flowchart: Merge 102"/>
              <p:cNvSpPr/>
              <p:nvPr/>
            </p:nvSpPr>
            <p:spPr>
              <a:xfrm rot="5400000">
                <a:off x="459838" y="825119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72" name="Rectangle 71"/>
            <p:cNvSpPr/>
            <p:nvPr/>
          </p:nvSpPr>
          <p:spPr>
            <a:xfrm rot="16200000">
              <a:off x="5834380" y="4749482"/>
              <a:ext cx="915035" cy="312420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dirty="0">
                  <a:effectLst/>
                  <a:latin typeface="Calibri" panose="020F0502020204030204" pitchFamily="34" charset="0"/>
                  <a:ea typeface="Calibri"/>
                </a:rPr>
                <a:t>Device</a:t>
              </a:r>
              <a:endParaRPr lang="en-US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grpSp>
          <p:nvGrpSpPr>
            <p:cNvPr id="73" name="Group 72"/>
            <p:cNvGrpSpPr/>
            <p:nvPr/>
          </p:nvGrpSpPr>
          <p:grpSpPr>
            <a:xfrm flipH="1">
              <a:off x="6010621" y="4391024"/>
              <a:ext cx="105408" cy="403860"/>
              <a:chOff x="3314712" y="-1"/>
              <a:chExt cx="257187" cy="519441"/>
            </a:xfrm>
          </p:grpSpPr>
          <p:sp>
            <p:nvSpPr>
              <p:cNvPr id="94" name="Flowchart: Merge 93"/>
              <p:cNvSpPr/>
              <p:nvPr/>
            </p:nvSpPr>
            <p:spPr>
              <a:xfrm rot="5400000">
                <a:off x="3437949" y="12939"/>
                <a:ext cx="146649" cy="120770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95" name="Flowchart: Merge 94"/>
              <p:cNvSpPr/>
              <p:nvPr/>
            </p:nvSpPr>
            <p:spPr>
              <a:xfrm rot="5400000">
                <a:off x="3438549" y="386089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96" name="Elbow Connector 95"/>
              <p:cNvCxnSpPr/>
              <p:nvPr/>
            </p:nvCxnSpPr>
            <p:spPr>
              <a:xfrm rot="10800000" flipH="1" flipV="1">
                <a:off x="3450903" y="73325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3314712" y="261562"/>
                <a:ext cx="134719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8" name="Flowchart: Merge 97"/>
              <p:cNvSpPr/>
              <p:nvPr/>
            </p:nvSpPr>
            <p:spPr>
              <a:xfrm rot="5400000">
                <a:off x="3436733" y="200914"/>
                <a:ext cx="146050" cy="120652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 flipH="1">
              <a:off x="6016307" y="5015228"/>
              <a:ext cx="105410" cy="403859"/>
              <a:chOff x="3320415" y="624204"/>
              <a:chExt cx="257199" cy="519440"/>
            </a:xfrm>
          </p:grpSpPr>
          <p:sp>
            <p:nvSpPr>
              <p:cNvPr id="89" name="Flowchart: Merge 88"/>
              <p:cNvSpPr/>
              <p:nvPr/>
            </p:nvSpPr>
            <p:spPr>
              <a:xfrm rot="5400000">
                <a:off x="3443664" y="637145"/>
                <a:ext cx="146649" cy="120768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sp>
            <p:nvSpPr>
              <p:cNvPr id="90" name="Flowchart: Merge 89"/>
              <p:cNvSpPr/>
              <p:nvPr/>
            </p:nvSpPr>
            <p:spPr>
              <a:xfrm rot="5400000">
                <a:off x="3444264" y="1010293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  <p:cxnSp>
            <p:nvCxnSpPr>
              <p:cNvPr id="91" name="Elbow Connector 90"/>
              <p:cNvCxnSpPr/>
              <p:nvPr/>
            </p:nvCxnSpPr>
            <p:spPr>
              <a:xfrm rot="10800000" flipH="1" flipV="1">
                <a:off x="3456606" y="697530"/>
                <a:ext cx="359" cy="373090"/>
              </a:xfrm>
              <a:prstGeom prst="bentConnector3">
                <a:avLst>
                  <a:gd name="adj1" fmla="val -37510306"/>
                </a:avLst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3320415" y="885767"/>
                <a:ext cx="134721" cy="0"/>
              </a:xfrm>
              <a:prstGeom prst="lin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Flowchart: Merge 92"/>
              <p:cNvSpPr/>
              <p:nvPr/>
            </p:nvSpPr>
            <p:spPr>
              <a:xfrm rot="5400000">
                <a:off x="3442433" y="825119"/>
                <a:ext cx="146050" cy="120651"/>
              </a:xfrm>
              <a:prstGeom prst="flowChartMerge">
                <a:avLst/>
              </a:prstGeom>
              <a:ln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2000" dirty="0">
                    <a:effectLst/>
                    <a:latin typeface="Calibri" panose="020F0502020204030204" pitchFamily="34" charset="0"/>
                    <a:ea typeface="Times New Roman"/>
                  </a:rPr>
                  <a:t> </a:t>
                </a:r>
                <a:endParaRPr lang="en-US" dirty="0"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p:grpSp>
        <p:sp>
          <p:nvSpPr>
            <p:cNvPr id="75" name="Freeform 74"/>
            <p:cNvSpPr/>
            <p:nvPr/>
          </p:nvSpPr>
          <p:spPr>
            <a:xfrm rot="2920019">
              <a:off x="3114675" y="4983797"/>
              <a:ext cx="718185" cy="243840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0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sp>
          <p:nvSpPr>
            <p:cNvPr id="76" name="Freeform 75"/>
            <p:cNvSpPr/>
            <p:nvPr/>
          </p:nvSpPr>
          <p:spPr>
            <a:xfrm rot="2723850">
              <a:off x="3115628" y="5591174"/>
              <a:ext cx="718185" cy="24320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77" name="Freeform 76"/>
            <p:cNvSpPr/>
            <p:nvPr/>
          </p:nvSpPr>
          <p:spPr>
            <a:xfrm rot="18661593" flipH="1">
              <a:off x="5273993" y="4685029"/>
              <a:ext cx="718185" cy="24320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78" name="Freeform 77"/>
            <p:cNvSpPr/>
            <p:nvPr/>
          </p:nvSpPr>
          <p:spPr>
            <a:xfrm rot="18070243" flipH="1">
              <a:off x="5357813" y="5340349"/>
              <a:ext cx="718185" cy="243205"/>
            </a:xfrm>
            <a:custGeom>
              <a:avLst/>
              <a:gdLst>
                <a:gd name="connsiteX0" fmla="*/ 78 w 718736"/>
                <a:gd name="connsiteY0" fmla="*/ 205577 h 244943"/>
                <a:gd name="connsiteX1" fmla="*/ 445403 w 718736"/>
                <a:gd name="connsiteY1" fmla="*/ 3696 h 244943"/>
                <a:gd name="connsiteX2" fmla="*/ 718535 w 718736"/>
                <a:gd name="connsiteY2" fmla="*/ 86823 h 244943"/>
                <a:gd name="connsiteX3" fmla="*/ 481029 w 718736"/>
                <a:gd name="connsiteY3" fmla="*/ 235265 h 244943"/>
                <a:gd name="connsiteX4" fmla="*/ 78 w 718736"/>
                <a:gd name="connsiteY4" fmla="*/ 205577 h 2449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18736" h="244943">
                  <a:moveTo>
                    <a:pt x="78" y="205577"/>
                  </a:moveTo>
                  <a:cubicBezTo>
                    <a:pt x="-5860" y="166982"/>
                    <a:pt x="325660" y="23488"/>
                    <a:pt x="445403" y="3696"/>
                  </a:cubicBezTo>
                  <a:cubicBezTo>
                    <a:pt x="565146" y="-16096"/>
                    <a:pt x="712597" y="48228"/>
                    <a:pt x="718535" y="86823"/>
                  </a:cubicBezTo>
                  <a:cubicBezTo>
                    <a:pt x="724473" y="125418"/>
                    <a:pt x="597803" y="215473"/>
                    <a:pt x="481029" y="235265"/>
                  </a:cubicBezTo>
                  <a:cubicBezTo>
                    <a:pt x="364255" y="255057"/>
                    <a:pt x="6016" y="244172"/>
                    <a:pt x="78" y="205577"/>
                  </a:cubicBezTo>
                  <a:close/>
                </a:path>
              </a:pathLst>
            </a:cu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Times New Roman"/>
                </a:rPr>
                <a:t> </a:t>
              </a:r>
              <a:endParaRPr lang="en-US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79" name="Cloud 78"/>
            <p:cNvSpPr/>
            <p:nvPr/>
          </p:nvSpPr>
          <p:spPr>
            <a:xfrm>
              <a:off x="4263073" y="3308674"/>
              <a:ext cx="682625" cy="567055"/>
            </a:xfrm>
            <a:prstGeom prst="cloud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800" dirty="0">
                  <a:effectLst/>
                  <a:latin typeface="Calibri" panose="020F0502020204030204" pitchFamily="34" charset="0"/>
                  <a:ea typeface="Calibri"/>
                  <a:cs typeface="Times New Roman"/>
                </a:rPr>
                <a:t>LOS</a:t>
              </a:r>
            </a:p>
          </p:txBody>
        </p:sp>
        <p:sp>
          <p:nvSpPr>
            <p:cNvPr id="80" name="Rectangle 79"/>
            <p:cNvSpPr/>
            <p:nvPr/>
          </p:nvSpPr>
          <p:spPr>
            <a:xfrm rot="16200000">
              <a:off x="3919221" y="5002211"/>
              <a:ext cx="1116330" cy="235585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dirty="0">
                  <a:effectLst/>
                  <a:latin typeface="Calibri" panose="020F0502020204030204" pitchFamily="34" charset="0"/>
                  <a:ea typeface="Calibri"/>
                </a:rPr>
                <a:t>Blocker</a:t>
              </a:r>
              <a:endParaRPr lang="en-US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711258" y="6252209"/>
              <a:ext cx="664210" cy="216535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dirty="0">
                  <a:effectLst/>
                  <a:latin typeface="Calibri" panose="020F0502020204030204" pitchFamily="34" charset="0"/>
                  <a:ea typeface="Calibri"/>
                </a:rPr>
                <a:t>Reflector</a:t>
              </a:r>
              <a:endParaRPr lang="en-US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690428" y="6251574"/>
              <a:ext cx="664210" cy="215900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200" dirty="0">
                  <a:effectLst/>
                  <a:latin typeface="Calibri" panose="020F0502020204030204" pitchFamily="34" charset="0"/>
                  <a:ea typeface="Calibri"/>
                </a:rPr>
                <a:t>Reflector</a:t>
              </a:r>
              <a:endParaRPr lang="en-US" dirty="0">
                <a:effectLst/>
                <a:latin typeface="Calibri" panose="020F0502020204030204" pitchFamily="34" charset="0"/>
                <a:ea typeface="Times New Roman"/>
              </a:endParaRPr>
            </a:p>
          </p:txBody>
        </p:sp>
        <p:cxnSp>
          <p:nvCxnSpPr>
            <p:cNvPr id="83" name="Straight Connector 82"/>
            <p:cNvCxnSpPr/>
            <p:nvPr/>
          </p:nvCxnSpPr>
          <p:spPr>
            <a:xfrm>
              <a:off x="3301048" y="5589904"/>
              <a:ext cx="730250" cy="661035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H="1">
              <a:off x="4031298" y="4819649"/>
              <a:ext cx="1626870" cy="1431290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>
              <a:off x="3379788" y="5030469"/>
              <a:ext cx="1642110" cy="1220470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flipH="1">
              <a:off x="5021898" y="5386704"/>
              <a:ext cx="784225" cy="862965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flipV="1">
              <a:off x="3301048" y="3876364"/>
              <a:ext cx="2463800" cy="0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flipV="1">
              <a:off x="3301048" y="3252159"/>
              <a:ext cx="2463800" cy="0"/>
            </a:xfrm>
            <a:prstGeom prst="line">
              <a:avLst/>
            </a:prstGeom>
            <a:ln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9" name="Straight Connector 128"/>
          <p:cNvCxnSpPr/>
          <p:nvPr/>
        </p:nvCxnSpPr>
        <p:spPr>
          <a:xfrm>
            <a:off x="1306288" y="4074113"/>
            <a:ext cx="6448301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8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1: SVD Multiplexing (</a:t>
            </a:r>
            <a:r>
              <a:rPr lang="en-US" dirty="0" smtClean="0"/>
              <a:t>SM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92796"/>
            <a:ext cx="7770813" cy="4113213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SISO Capacity</a:t>
            </a:r>
            <a:endParaRPr lang="en-US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532066" y="2455317"/>
            <a:ext cx="1866900" cy="0"/>
          </a:xfrm>
          <a:prstGeom prst="straightConnector1">
            <a:avLst/>
          </a:prstGeom>
          <a:ln>
            <a:solidFill>
              <a:srgbClr val="0070C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Box 6"/>
          <p:cNvSpPr txBox="1"/>
          <p:nvPr/>
        </p:nvSpPr>
        <p:spPr>
          <a:xfrm>
            <a:off x="3226121" y="2129242"/>
            <a:ext cx="259715" cy="3524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</a:rPr>
              <a:t>1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4" name="Text Box 40"/>
          <p:cNvSpPr txBox="1"/>
          <p:nvPr/>
        </p:nvSpPr>
        <p:spPr>
          <a:xfrm>
            <a:off x="1981091" y="2108727"/>
            <a:ext cx="329565" cy="3524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</a:rPr>
              <a:t>x1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15" name="Text Box 40"/>
          <p:cNvSpPr txBox="1"/>
          <p:nvPr/>
        </p:nvSpPr>
        <p:spPr>
          <a:xfrm>
            <a:off x="4595801" y="2096852"/>
            <a:ext cx="329565" cy="3524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</a:rPr>
              <a:t>y1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334507" y="2261595"/>
            <a:ext cx="106680" cy="405131"/>
            <a:chOff x="1175657" y="425671"/>
            <a:chExt cx="257199" cy="519440"/>
          </a:xfrm>
        </p:grpSpPr>
        <p:sp>
          <p:nvSpPr>
            <p:cNvPr id="17" name="Flowchart: Merge 16"/>
            <p:cNvSpPr/>
            <p:nvPr/>
          </p:nvSpPr>
          <p:spPr>
            <a:xfrm rot="5400000">
              <a:off x="1298907" y="438611"/>
              <a:ext cx="146649" cy="120769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3600" dirty="0">
                <a:latin typeface="Calibri" panose="020F0502020204030204" pitchFamily="34" charset="0"/>
              </a:endParaRPr>
            </a:p>
          </p:txBody>
        </p:sp>
        <p:sp>
          <p:nvSpPr>
            <p:cNvPr id="18" name="Flowchart: Merge 17"/>
            <p:cNvSpPr/>
            <p:nvPr/>
          </p:nvSpPr>
          <p:spPr>
            <a:xfrm rot="5400000">
              <a:off x="1299506" y="811761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0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cxnSp>
          <p:nvCxnSpPr>
            <p:cNvPr id="19" name="Elbow Connector 18"/>
            <p:cNvCxnSpPr/>
            <p:nvPr/>
          </p:nvCxnSpPr>
          <p:spPr>
            <a:xfrm rot="10800000" flipH="1" flipV="1">
              <a:off x="1311846" y="498996"/>
              <a:ext cx="359" cy="373090"/>
            </a:xfrm>
            <a:prstGeom prst="bentConnector3">
              <a:avLst>
                <a:gd name="adj1" fmla="val -37510306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175657" y="687234"/>
              <a:ext cx="13471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Flowchart: Merge 20"/>
            <p:cNvSpPr/>
            <p:nvPr/>
          </p:nvSpPr>
          <p:spPr>
            <a:xfrm rot="5400000">
              <a:off x="1297675" y="626586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0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</p:grpSp>
      <p:cxnSp>
        <p:nvCxnSpPr>
          <p:cNvPr id="26" name="Straight Arrow Connector 25"/>
          <p:cNvCxnSpPr>
            <a:endCxn id="21" idx="2"/>
          </p:cNvCxnSpPr>
          <p:nvPr/>
        </p:nvCxnSpPr>
        <p:spPr>
          <a:xfrm flipV="1">
            <a:off x="1930955" y="2465347"/>
            <a:ext cx="459430" cy="251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/>
          <p:cNvGrpSpPr/>
          <p:nvPr/>
        </p:nvGrpSpPr>
        <p:grpSpPr>
          <a:xfrm flipH="1">
            <a:off x="4446466" y="2249720"/>
            <a:ext cx="106680" cy="405131"/>
            <a:chOff x="1175657" y="425671"/>
            <a:chExt cx="257199" cy="519440"/>
          </a:xfrm>
        </p:grpSpPr>
        <p:sp>
          <p:nvSpPr>
            <p:cNvPr id="28" name="Flowchart: Merge 27"/>
            <p:cNvSpPr/>
            <p:nvPr/>
          </p:nvSpPr>
          <p:spPr>
            <a:xfrm rot="5400000">
              <a:off x="1298907" y="438611"/>
              <a:ext cx="146649" cy="120769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3600" dirty="0">
                <a:latin typeface="Calibri" panose="020F0502020204030204" pitchFamily="34" charset="0"/>
              </a:endParaRPr>
            </a:p>
          </p:txBody>
        </p:sp>
        <p:sp>
          <p:nvSpPr>
            <p:cNvPr id="29" name="Flowchart: Merge 28"/>
            <p:cNvSpPr/>
            <p:nvPr/>
          </p:nvSpPr>
          <p:spPr>
            <a:xfrm rot="5400000">
              <a:off x="1299506" y="811761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0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cxnSp>
          <p:nvCxnSpPr>
            <p:cNvPr id="30" name="Elbow Connector 29"/>
            <p:cNvCxnSpPr/>
            <p:nvPr/>
          </p:nvCxnSpPr>
          <p:spPr>
            <a:xfrm rot="10800000" flipH="1" flipV="1">
              <a:off x="1311846" y="498996"/>
              <a:ext cx="359" cy="373090"/>
            </a:xfrm>
            <a:prstGeom prst="bentConnector3">
              <a:avLst>
                <a:gd name="adj1" fmla="val -37510306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175657" y="687234"/>
              <a:ext cx="13471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Flowchart: Merge 31"/>
            <p:cNvSpPr/>
            <p:nvPr/>
          </p:nvSpPr>
          <p:spPr>
            <a:xfrm rot="5400000">
              <a:off x="1297675" y="626586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20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20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</p:grpSp>
      <p:cxnSp>
        <p:nvCxnSpPr>
          <p:cNvPr id="33" name="Straight Arrow Connector 32"/>
          <p:cNvCxnSpPr/>
          <p:nvPr/>
        </p:nvCxnSpPr>
        <p:spPr>
          <a:xfrm flipV="1">
            <a:off x="4558958" y="2451189"/>
            <a:ext cx="459430" cy="251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40"/>
          <p:cNvSpPr txBox="1"/>
          <p:nvPr/>
        </p:nvSpPr>
        <p:spPr>
          <a:xfrm>
            <a:off x="791580" y="2271941"/>
            <a:ext cx="998034" cy="3524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 smtClean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</a:rPr>
              <a:t>TX Power: P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6095583" y="2105492"/>
                <a:ext cx="2118400" cy="5517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𝑆𝐼𝑆𝑂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600">
                          <a:solidFill>
                            <a:schemeClr val="tx1"/>
                          </a:solidFill>
                          <a:latin typeface="Cambria Math"/>
                        </a:rPr>
                        <m:t>log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(1+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𝑃</m:t>
                          </m:r>
                        </m:num>
                        <m:den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𝑁</m:t>
                          </m:r>
                        </m:den>
                      </m:f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583" y="2105492"/>
                <a:ext cx="2118400" cy="5517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  <p:sp>
        <p:nvSpPr>
          <p:cNvPr id="36" name="Text Box 48"/>
          <p:cNvSpPr txBox="1"/>
          <p:nvPr/>
        </p:nvSpPr>
        <p:spPr>
          <a:xfrm>
            <a:off x="395536" y="4499506"/>
            <a:ext cx="320675" cy="3524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  <a:cs typeface="Times New Roman"/>
              </a:rPr>
              <a:t>x1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986091" y="4789956"/>
            <a:ext cx="1866900" cy="0"/>
          </a:xfrm>
          <a:prstGeom prst="straightConnector1">
            <a:avLst/>
          </a:prstGeom>
          <a:ln>
            <a:solidFill>
              <a:srgbClr val="0070C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 Box 6"/>
              <p:cNvSpPr txBox="1"/>
              <p:nvPr/>
            </p:nvSpPr>
            <p:spPr>
              <a:xfrm>
                <a:off x="1680146" y="4428256"/>
                <a:ext cx="609600" cy="35242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Times New Roman"/>
                        </a:rPr>
                        <m:t>1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  <m:t>𝑒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  <m:t>𝑗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  <m:t>11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mc:Choice>
        <mc:Fallback xmlns="">
          <p:sp>
            <p:nvSpPr>
              <p:cNvPr id="38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0146" y="4428256"/>
                <a:ext cx="609600" cy="352425"/>
              </a:xfrm>
              <a:prstGeom prst="rect">
                <a:avLst/>
              </a:prstGeom>
              <a:blipFill rotWithShape="1">
                <a:blip r:embed="rId4"/>
                <a:stretch>
                  <a:fillRect r="-28000"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 Box 13"/>
          <p:cNvSpPr txBox="1"/>
          <p:nvPr/>
        </p:nvSpPr>
        <p:spPr>
          <a:xfrm>
            <a:off x="414586" y="5482671"/>
            <a:ext cx="320675" cy="3524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</a:rPr>
              <a:t>x2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/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1005141" y="5903746"/>
            <a:ext cx="1866900" cy="0"/>
          </a:xfrm>
          <a:prstGeom prst="straightConnector1">
            <a:avLst/>
          </a:prstGeom>
          <a:ln>
            <a:solidFill>
              <a:srgbClr val="0070C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986091" y="4923941"/>
            <a:ext cx="1866900" cy="864870"/>
          </a:xfrm>
          <a:prstGeom prst="straightConnector1">
            <a:avLst/>
          </a:prstGeom>
          <a:ln>
            <a:solidFill>
              <a:srgbClr val="0070C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986091" y="4923941"/>
            <a:ext cx="1866900" cy="799465"/>
          </a:xfrm>
          <a:prstGeom prst="straightConnector1">
            <a:avLst/>
          </a:prstGeom>
          <a:ln>
            <a:solidFill>
              <a:srgbClr val="0070C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 Box 6"/>
              <p:cNvSpPr txBox="1"/>
              <p:nvPr/>
            </p:nvSpPr>
            <p:spPr>
              <a:xfrm>
                <a:off x="1680146" y="5920891"/>
                <a:ext cx="609600" cy="35242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Times New Roman"/>
                        </a:rPr>
                        <m:t>1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  <m:t>𝑒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  <m:t>𝑗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  <m:t>22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mc:Choice>
        <mc:Fallback xmlns="">
          <p:sp>
            <p:nvSpPr>
              <p:cNvPr id="43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0146" y="5920891"/>
                <a:ext cx="609600" cy="352425"/>
              </a:xfrm>
              <a:prstGeom prst="rect">
                <a:avLst/>
              </a:prstGeom>
              <a:blipFill rotWithShape="1">
                <a:blip r:embed="rId5"/>
                <a:stretch>
                  <a:fillRect r="-28000"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 Box 6"/>
              <p:cNvSpPr txBox="1"/>
              <p:nvPr/>
            </p:nvSpPr>
            <p:spPr>
              <a:xfrm>
                <a:off x="1409321" y="4792556"/>
                <a:ext cx="614045" cy="35242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Times New Roman"/>
                        </a:rPr>
                        <m:t>𝑘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  <m:t>𝑒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  <m:t>𝑗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  <m:t>12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mc:Choice>
        <mc:Fallback xmlns="">
          <p:sp>
            <p:nvSpPr>
              <p:cNvPr id="44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9321" y="4792556"/>
                <a:ext cx="614045" cy="352425"/>
              </a:xfrm>
              <a:prstGeom prst="rect">
                <a:avLst/>
              </a:prstGeom>
              <a:blipFill rotWithShape="1">
                <a:blip r:embed="rId6"/>
                <a:stretch>
                  <a:fillRect r="-27723"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 Box 6"/>
              <p:cNvSpPr txBox="1"/>
              <p:nvPr/>
            </p:nvSpPr>
            <p:spPr>
              <a:xfrm>
                <a:off x="1422971" y="5464961"/>
                <a:ext cx="614045" cy="352425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non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Times New Roman"/>
                        </a:rPr>
                        <m:t>𝑘</m:t>
                      </m:r>
                      <m:sSup>
                        <m:sSup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</m:ctrlPr>
                        </m:sSup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  <m:t>𝑒</m:t>
                          </m:r>
                        </m:e>
                        <m:sup>
                          <m:r>
                            <a:rPr lang="en-US" sz="2000" i="1"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Times New Roman"/>
                            </a:rPr>
                            <m:t>𝑗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  <m:t>𝜙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Times New Roman"/>
                                </a:rPr>
                                <m:t>21</m:t>
                              </m:r>
                            </m:sub>
                          </m:sSub>
                        </m:sup>
                      </m:sSup>
                    </m:oMath>
                  </m:oMathPara>
                </a14:m>
                <a:endParaRPr lang="en-US" sz="2000" dirty="0"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Times New Roman"/>
                </a:endParaRPr>
              </a:p>
            </p:txBody>
          </p:sp>
        </mc:Choice>
        <mc:Fallback xmlns="">
          <p:sp>
            <p:nvSpPr>
              <p:cNvPr id="45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2971" y="5464961"/>
                <a:ext cx="614045" cy="352425"/>
              </a:xfrm>
              <a:prstGeom prst="rect">
                <a:avLst/>
              </a:prstGeom>
              <a:blipFill rotWithShape="1">
                <a:blip r:embed="rId7"/>
                <a:stretch>
                  <a:fillRect r="-28713"/>
                </a:stretch>
              </a:blipFill>
              <a:ln w="6350"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48"/>
          <p:cNvSpPr txBox="1"/>
          <p:nvPr/>
        </p:nvSpPr>
        <p:spPr>
          <a:xfrm>
            <a:off x="3056457" y="4376056"/>
            <a:ext cx="329565" cy="3524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</a:rPr>
              <a:t>y1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/>
            </a:endParaRPr>
          </a:p>
        </p:txBody>
      </p:sp>
      <p:sp>
        <p:nvSpPr>
          <p:cNvPr id="47" name="Text Box 48"/>
          <p:cNvSpPr txBox="1"/>
          <p:nvPr/>
        </p:nvSpPr>
        <p:spPr>
          <a:xfrm>
            <a:off x="3070427" y="5478416"/>
            <a:ext cx="329565" cy="3524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/>
              </a:rPr>
              <a:t>y2</a:t>
            </a:r>
            <a:endParaRPr lang="en-US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/>
            </a:endParaRPr>
          </a:p>
        </p:txBody>
      </p:sp>
      <p:grpSp>
        <p:nvGrpSpPr>
          <p:cNvPr id="48" name="Group 47"/>
          <p:cNvGrpSpPr/>
          <p:nvPr/>
        </p:nvGrpSpPr>
        <p:grpSpPr>
          <a:xfrm flipH="1">
            <a:off x="2882839" y="4611006"/>
            <a:ext cx="106680" cy="405131"/>
            <a:chOff x="1175657" y="425671"/>
            <a:chExt cx="257199" cy="519440"/>
          </a:xfrm>
        </p:grpSpPr>
        <p:sp>
          <p:nvSpPr>
            <p:cNvPr id="49" name="Flowchart: Merge 48"/>
            <p:cNvSpPr/>
            <p:nvPr/>
          </p:nvSpPr>
          <p:spPr>
            <a:xfrm rot="5400000">
              <a:off x="1298907" y="438611"/>
              <a:ext cx="146649" cy="120769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4800" dirty="0">
                <a:latin typeface="Calibri" panose="020F0502020204030204" pitchFamily="34" charset="0"/>
              </a:endParaRPr>
            </a:p>
          </p:txBody>
        </p:sp>
        <p:sp>
          <p:nvSpPr>
            <p:cNvPr id="50" name="Flowchart: Merge 49"/>
            <p:cNvSpPr/>
            <p:nvPr/>
          </p:nvSpPr>
          <p:spPr>
            <a:xfrm rot="5400000">
              <a:off x="1299506" y="811761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cxnSp>
          <p:nvCxnSpPr>
            <p:cNvPr id="51" name="Elbow Connector 50"/>
            <p:cNvCxnSpPr/>
            <p:nvPr/>
          </p:nvCxnSpPr>
          <p:spPr>
            <a:xfrm rot="10800000" flipH="1" flipV="1">
              <a:off x="1311846" y="498996"/>
              <a:ext cx="359" cy="373090"/>
            </a:xfrm>
            <a:prstGeom prst="bentConnector3">
              <a:avLst>
                <a:gd name="adj1" fmla="val -37510306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1175657" y="687234"/>
              <a:ext cx="13471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Flowchart: Merge 52"/>
            <p:cNvSpPr/>
            <p:nvPr/>
          </p:nvSpPr>
          <p:spPr>
            <a:xfrm rot="5400000">
              <a:off x="1297675" y="626586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</p:grpSp>
      <p:cxnSp>
        <p:nvCxnSpPr>
          <p:cNvPr id="54" name="Straight Arrow Connector 53"/>
          <p:cNvCxnSpPr/>
          <p:nvPr/>
        </p:nvCxnSpPr>
        <p:spPr>
          <a:xfrm flipV="1">
            <a:off x="2995331" y="4812475"/>
            <a:ext cx="459430" cy="251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54"/>
          <p:cNvGrpSpPr/>
          <p:nvPr/>
        </p:nvGrpSpPr>
        <p:grpSpPr>
          <a:xfrm flipH="1">
            <a:off x="2927017" y="5619158"/>
            <a:ext cx="106680" cy="405131"/>
            <a:chOff x="1175657" y="425671"/>
            <a:chExt cx="257199" cy="519440"/>
          </a:xfrm>
        </p:grpSpPr>
        <p:sp>
          <p:nvSpPr>
            <p:cNvPr id="56" name="Flowchart: Merge 55"/>
            <p:cNvSpPr/>
            <p:nvPr/>
          </p:nvSpPr>
          <p:spPr>
            <a:xfrm rot="5400000">
              <a:off x="1298907" y="438611"/>
              <a:ext cx="146649" cy="120769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4800" dirty="0">
                <a:latin typeface="Calibri" panose="020F0502020204030204" pitchFamily="34" charset="0"/>
              </a:endParaRPr>
            </a:p>
          </p:txBody>
        </p:sp>
        <p:sp>
          <p:nvSpPr>
            <p:cNvPr id="57" name="Flowchart: Merge 56"/>
            <p:cNvSpPr/>
            <p:nvPr/>
          </p:nvSpPr>
          <p:spPr>
            <a:xfrm rot="5400000">
              <a:off x="1299506" y="811761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cxnSp>
          <p:nvCxnSpPr>
            <p:cNvPr id="58" name="Elbow Connector 57"/>
            <p:cNvCxnSpPr/>
            <p:nvPr/>
          </p:nvCxnSpPr>
          <p:spPr>
            <a:xfrm rot="10800000" flipH="1" flipV="1">
              <a:off x="1311846" y="498996"/>
              <a:ext cx="359" cy="373090"/>
            </a:xfrm>
            <a:prstGeom prst="bentConnector3">
              <a:avLst>
                <a:gd name="adj1" fmla="val -37510306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1175657" y="687234"/>
              <a:ext cx="13471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Flowchart: Merge 59"/>
            <p:cNvSpPr/>
            <p:nvPr/>
          </p:nvSpPr>
          <p:spPr>
            <a:xfrm rot="5400000">
              <a:off x="1297675" y="626586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 flipV="1">
            <a:off x="3039509" y="5820627"/>
            <a:ext cx="459430" cy="251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835975" y="4608472"/>
            <a:ext cx="106680" cy="405131"/>
            <a:chOff x="1175657" y="425671"/>
            <a:chExt cx="257199" cy="519440"/>
          </a:xfrm>
        </p:grpSpPr>
        <p:sp>
          <p:nvSpPr>
            <p:cNvPr id="63" name="Flowchart: Merge 62"/>
            <p:cNvSpPr/>
            <p:nvPr/>
          </p:nvSpPr>
          <p:spPr>
            <a:xfrm rot="5400000">
              <a:off x="1298907" y="438611"/>
              <a:ext cx="146649" cy="120769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4800" dirty="0">
                <a:latin typeface="Calibri" panose="020F0502020204030204" pitchFamily="34" charset="0"/>
              </a:endParaRPr>
            </a:p>
          </p:txBody>
        </p:sp>
        <p:sp>
          <p:nvSpPr>
            <p:cNvPr id="64" name="Flowchart: Merge 63"/>
            <p:cNvSpPr/>
            <p:nvPr/>
          </p:nvSpPr>
          <p:spPr>
            <a:xfrm rot="5400000">
              <a:off x="1299506" y="811761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cxnSp>
          <p:nvCxnSpPr>
            <p:cNvPr id="65" name="Elbow Connector 64"/>
            <p:cNvCxnSpPr/>
            <p:nvPr/>
          </p:nvCxnSpPr>
          <p:spPr>
            <a:xfrm rot="10800000" flipH="1" flipV="1">
              <a:off x="1311846" y="498996"/>
              <a:ext cx="359" cy="373090"/>
            </a:xfrm>
            <a:prstGeom prst="bentConnector3">
              <a:avLst>
                <a:gd name="adj1" fmla="val -37510306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175657" y="687234"/>
              <a:ext cx="13471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Flowchart: Merge 66"/>
            <p:cNvSpPr/>
            <p:nvPr/>
          </p:nvSpPr>
          <p:spPr>
            <a:xfrm rot="5400000">
              <a:off x="1297675" y="626586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</p:grpSp>
      <p:cxnSp>
        <p:nvCxnSpPr>
          <p:cNvPr id="68" name="Straight Arrow Connector 67"/>
          <p:cNvCxnSpPr>
            <a:endCxn id="67" idx="2"/>
          </p:cNvCxnSpPr>
          <p:nvPr/>
        </p:nvCxnSpPr>
        <p:spPr>
          <a:xfrm flipV="1">
            <a:off x="432423" y="4812224"/>
            <a:ext cx="459430" cy="251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Group 68"/>
          <p:cNvGrpSpPr/>
          <p:nvPr/>
        </p:nvGrpSpPr>
        <p:grpSpPr>
          <a:xfrm>
            <a:off x="816925" y="5627089"/>
            <a:ext cx="106680" cy="405131"/>
            <a:chOff x="1175657" y="425671"/>
            <a:chExt cx="257199" cy="519440"/>
          </a:xfrm>
        </p:grpSpPr>
        <p:sp>
          <p:nvSpPr>
            <p:cNvPr id="70" name="Flowchart: Merge 69"/>
            <p:cNvSpPr/>
            <p:nvPr/>
          </p:nvSpPr>
          <p:spPr>
            <a:xfrm rot="5400000">
              <a:off x="1298907" y="438611"/>
              <a:ext cx="146649" cy="120769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4800" dirty="0">
                <a:latin typeface="Calibri" panose="020F0502020204030204" pitchFamily="34" charset="0"/>
              </a:endParaRPr>
            </a:p>
          </p:txBody>
        </p:sp>
        <p:sp>
          <p:nvSpPr>
            <p:cNvPr id="71" name="Flowchart: Merge 70"/>
            <p:cNvSpPr/>
            <p:nvPr/>
          </p:nvSpPr>
          <p:spPr>
            <a:xfrm rot="5400000">
              <a:off x="1299506" y="811761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  <p:cxnSp>
          <p:nvCxnSpPr>
            <p:cNvPr id="72" name="Elbow Connector 71"/>
            <p:cNvCxnSpPr/>
            <p:nvPr/>
          </p:nvCxnSpPr>
          <p:spPr>
            <a:xfrm rot="10800000" flipH="1" flipV="1">
              <a:off x="1311846" y="498996"/>
              <a:ext cx="359" cy="373090"/>
            </a:xfrm>
            <a:prstGeom prst="bentConnector3">
              <a:avLst>
                <a:gd name="adj1" fmla="val -37510306"/>
              </a:avLst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1175657" y="687234"/>
              <a:ext cx="134718" cy="0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Flowchart: Merge 73"/>
            <p:cNvSpPr/>
            <p:nvPr/>
          </p:nvSpPr>
          <p:spPr>
            <a:xfrm rot="5400000">
              <a:off x="1297675" y="626586"/>
              <a:ext cx="146050" cy="120650"/>
            </a:xfrm>
            <a:prstGeom prst="flowChartMerg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3200" dirty="0">
                  <a:effectLst/>
                  <a:latin typeface="Calibri" panose="020F0502020204030204" pitchFamily="34" charset="0"/>
                  <a:ea typeface="Times New Roman"/>
                  <a:cs typeface="Times New Roman"/>
                </a:rPr>
                <a:t> </a:t>
              </a:r>
              <a:endParaRPr lang="en-US" sz="3200" dirty="0">
                <a:effectLst/>
                <a:latin typeface="Calibri" panose="020F0502020204030204" pitchFamily="34" charset="0"/>
                <a:ea typeface="Calibri"/>
                <a:cs typeface="Times New Roman"/>
              </a:endParaRPr>
            </a:p>
          </p:txBody>
        </p:sp>
      </p:grpSp>
      <p:cxnSp>
        <p:nvCxnSpPr>
          <p:cNvPr id="75" name="Straight Arrow Connector 74"/>
          <p:cNvCxnSpPr>
            <a:endCxn id="74" idx="2"/>
          </p:cNvCxnSpPr>
          <p:nvPr/>
        </p:nvCxnSpPr>
        <p:spPr>
          <a:xfrm flipV="1">
            <a:off x="413373" y="5830841"/>
            <a:ext cx="459430" cy="251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/>
              <p:cNvSpPr/>
              <p:nvPr/>
            </p:nvSpPr>
            <p:spPr>
              <a:xfrm>
                <a:off x="3657431" y="4293420"/>
                <a:ext cx="3578865" cy="5763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𝑀𝐼𝑀𝑂</m:t>
                          </m:r>
                        </m:sub>
                      </m:sSub>
                      <m:r>
                        <a:rPr lang="en-US" sz="14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4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sz="1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𝐑</m:t>
                                  </m:r>
                                </m:e>
                                <m:sub>
                                  <m:r>
                                    <a:rPr lang="en-US" sz="1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𝐱</m:t>
                                  </m:r>
                                </m:sub>
                              </m:sSub>
                              <m:r>
                                <a:rPr lang="en-US" sz="14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:</m:t>
                              </m:r>
                              <m:r>
                                <a:rPr lang="en-US" sz="14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𝑻𝒓</m:t>
                              </m:r>
                              <m:d>
                                <m:dPr>
                                  <m:ctrlPr>
                                    <a:rPr lang="en-US" sz="1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𝐑</m:t>
                                      </m:r>
                                    </m:e>
                                    <m:sub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𝐱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14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14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lim>
                          </m:limLow>
                        </m:fName>
                        <m:e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𝑙𝑜𝑔</m:t>
                          </m:r>
                          <m:d>
                            <m:d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14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det</m:t>
                              </m:r>
                              <m:r>
                                <a:rPr lang="en-US" sz="14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(</m:t>
                              </m:r>
                              <m:r>
                                <a:rPr lang="en-US" sz="14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𝐈</m:t>
                              </m:r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1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𝐇</m:t>
                                  </m:r>
                                  <m:sSub>
                                    <m:sSubPr>
                                      <m:ctrlP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𝐑</m:t>
                                      </m:r>
                                    </m:e>
                                    <m:sub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𝐱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𝐇</m:t>
                                      </m:r>
                                    </m:e>
                                    <m:sup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∗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𝑁</m:t>
                                  </m:r>
                                </m:den>
                              </m:f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sz="14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431" y="4293420"/>
                <a:ext cx="3578865" cy="57637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/>
              <p:cNvSpPr/>
              <p:nvPr/>
            </p:nvSpPr>
            <p:spPr>
              <a:xfrm>
                <a:off x="3671900" y="5013176"/>
                <a:ext cx="5364595" cy="5727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300" b="1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𝐇</m:t>
                      </m:r>
                      <m:sSup>
                        <m:sSupPr>
                          <m:ctrlPr>
                            <a:rPr lang="en-US" sz="13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3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𝐇</m:t>
                          </m:r>
                        </m:e>
                        <m:sup>
                          <m:r>
                            <a:rPr lang="en-US" sz="13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∗</m:t>
                          </m:r>
                        </m:sup>
                      </m:sSup>
                      <m:r>
                        <a:rPr lang="en-US" sz="13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3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1+</m:t>
                                </m:r>
                                <m:sSup>
                                  <m:sSupPr>
                                    <m:ctrlPr>
                                      <a:rPr lang="en-US" sz="1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𝑘</m:t>
                                    </m:r>
                                  </m:e>
                                  <m:sup>
                                    <m:r>
                                      <a:rPr lang="en-US" sz="1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  <m:e>
                                <m:r>
                                  <a:rPr lang="en-US" sz="13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d>
                                  <m:dPr>
                                    <m:ctrlPr>
                                      <a:rPr lang="en-US" sz="1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𝑗</m:t>
                                        </m:r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(+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11</m:t>
                                            </m:r>
                                          </m:sub>
                                        </m:sSub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21</m:t>
                                            </m:r>
                                          </m:sub>
                                        </m:sSub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)</m:t>
                                        </m:r>
                                      </m:sup>
                                    </m:sSup>
                                    <m:r>
                                      <a:rPr lang="en-US" sz="1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𝑗</m:t>
                                        </m:r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(+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12</m:t>
                                            </m:r>
                                          </m:sub>
                                        </m:sSub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22</m:t>
                                            </m:r>
                                          </m:sub>
                                        </m:sSub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)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US" sz="13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𝑘</m:t>
                                </m:r>
                                <m:d>
                                  <m:dPr>
                                    <m:ctrlPr>
                                      <a:rPr lang="en-US" sz="1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𝑗</m:t>
                                        </m:r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(−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11</m:t>
                                            </m:r>
                                          </m:sub>
                                        </m:sSub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21</m:t>
                                            </m:r>
                                          </m:sub>
                                        </m:sSub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)</m:t>
                                        </m:r>
                                      </m:sup>
                                    </m:sSup>
                                    <m:r>
                                      <a:rPr lang="en-US" sz="1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𝑒</m:t>
                                        </m:r>
                                      </m:e>
                                      <m:sup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𝑗</m:t>
                                        </m:r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(−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12</m:t>
                                            </m:r>
                                          </m:sub>
                                        </m:sSub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+</m:t>
                                        </m:r>
                                        <m:sSub>
                                          <m:sSubPr>
                                            <m:ctrlP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𝜙</m:t>
                                            </m:r>
                                          </m:e>
                                          <m:sub>
                                            <m:r>
                                              <a:rPr lang="en-US" sz="1300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/>
                                              </a:rPr>
                                              <m:t>22</m:t>
                                            </m:r>
                                          </m:sub>
                                        </m:sSub>
                                        <m:r>
                                          <a:rPr lang="en-US" sz="1300" i="1">
                                            <a:solidFill>
                                              <a:schemeClr val="tx1"/>
                                            </a:solidFill>
                                            <a:latin typeface="Cambria Math"/>
                                          </a:rPr>
                                          <m:t>)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  <m:e>
                                <m:r>
                                  <a:rPr lang="en-US" sz="1300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1+</m:t>
                                </m:r>
                                <m:sSup>
                                  <m:sSupPr>
                                    <m:ctrlPr>
                                      <a:rPr lang="en-US" sz="1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𝑘</m:t>
                                    </m:r>
                                  </m:e>
                                  <m:sup>
                                    <m:r>
                                      <a:rPr lang="en-US" sz="1300" i="1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13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7" name="Rectangle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900" y="5013176"/>
                <a:ext cx="5364595" cy="57272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Content Placeholder 2"/>
          <p:cNvSpPr txBox="1">
            <a:spLocks/>
          </p:cNvSpPr>
          <p:nvPr/>
        </p:nvSpPr>
        <p:spPr bwMode="auto">
          <a:xfrm>
            <a:off x="678559" y="3429000"/>
            <a:ext cx="7770813" cy="76356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mtClean="0">
                <a:solidFill>
                  <a:schemeClr val="tx1"/>
                </a:solidFill>
                <a:latin typeface="+mj-lt"/>
              </a:rPr>
              <a:t>Line-of-Sight MIMO Capacity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3779912" y="5830118"/>
                <a:ext cx="5063315" cy="443198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6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Above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𝑀𝐼𝑀𝑂</m:t>
                        </m:r>
                      </m:sub>
                    </m:sSub>
                  </m:oMath>
                </a14:m>
                <a:r>
                  <a:rPr lang="en-US" sz="16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 can be </a:t>
                </a:r>
                <a:r>
                  <a:rPr lang="en-US" sz="16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realized through SVD </a:t>
                </a:r>
                <a:r>
                  <a:rPr lang="en-US" sz="16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when </a:t>
                </a:r>
                <a:r>
                  <a:rPr lang="en-US" sz="16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CSI </a:t>
                </a:r>
                <a:r>
                  <a:rPr lang="en-US" sz="16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is available </a:t>
                </a:r>
                <a:r>
                  <a:rPr lang="en-US" sz="16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at </a:t>
                </a:r>
                <a:r>
                  <a:rPr lang="en-US" sz="16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TX.</a:t>
                </a: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912" y="5830118"/>
                <a:ext cx="5063315" cy="443198"/>
              </a:xfrm>
              <a:prstGeom prst="rect">
                <a:avLst/>
              </a:prstGeom>
              <a:blipFill rotWithShape="1">
                <a:blip r:embed="rId10"/>
                <a:stretch>
                  <a:fillRect l="-2407" t="-19178" b="-273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414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1: SVD Multiplexing (SM)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92796"/>
            <a:ext cx="7770813" cy="4113213"/>
          </a:xfrm>
        </p:spPr>
        <p:txBody>
          <a:bodyPr/>
          <a:lstStyle/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MIMO capacity will depend on the following value:</a:t>
            </a: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MIMO capacity without waterfilling:</a:t>
            </a: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endParaRPr lang="en-US" sz="20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sz="2000" dirty="0" smtClean="0">
                <a:solidFill>
                  <a:schemeClr val="tx1"/>
                </a:solidFill>
                <a:latin typeface="+mj-lt"/>
              </a:rPr>
              <a:t>MIMO capacity with waterfilling</a:t>
            </a:r>
            <a:endParaRPr lang="en-US" sz="2000" dirty="0">
              <a:solidFill>
                <a:schemeClr val="tx1"/>
              </a:solidFill>
              <a:latin typeface="+mj-lt"/>
            </a:endParaRPr>
          </a:p>
          <a:p>
            <a:endParaRPr lang="en-US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03548" y="3789040"/>
                <a:ext cx="7348830" cy="7364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𝑀𝐼𝑀𝑂</m:t>
                          </m:r>
                        </m:sub>
                      </m:sSub>
                      <m:r>
                        <a:rPr lang="en-US" sz="13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300" i="1">
                          <a:solidFill>
                            <a:schemeClr val="tx1"/>
                          </a:solidFill>
                          <a:latin typeface="Cambria Math"/>
                        </a:rPr>
                        <m:t>𝑙𝑜𝑔</m:t>
                      </m:r>
                      <m:d>
                        <m:dPr>
                          <m:ctrlP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30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𝑃</m:t>
                                      </m:r>
                                    </m:num>
                                    <m:den>
                                      <m: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𝑁</m:t>
                                      </m:r>
                                    </m:den>
                                  </m:f>
                                  <m:d>
                                    <m:dPr>
                                      <m:ctrlP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300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1+</m:t>
                                      </m:r>
                                      <m:sSup>
                                        <m:sSupPr>
                                          <m:ctrlPr>
                                            <a:rPr lang="en-US" sz="13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130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k</m:t>
                                          </m:r>
                                        </m:e>
                                        <m:sup>
                                          <m:r>
                                            <a:rPr lang="en-US" sz="1300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d>
                            </m:e>
                            <m:sup>
                              <m:r>
                                <a:rPr lang="en-US" sz="13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  <m:d>
                                <m:dPr>
                                  <m:ctrlP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𝑘</m:t>
                                  </m:r>
                                  <m:f>
                                    <m:fPr>
                                      <m:ctrlP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𝑃</m:t>
                                      </m:r>
                                    </m:num>
                                    <m:den>
                                      <m: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𝑁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1+</m:t>
                              </m:r>
                              <m:r>
                                <m:rPr>
                                  <m:sty m:val="p"/>
                                </m:rPr>
                                <a:rPr lang="en-US" sz="13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cos</m:t>
                              </m:r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(+</m:t>
                              </m:r>
                              <m:sSub>
                                <m:sSubPr>
                                  <m:ctrlP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11</m:t>
                                  </m:r>
                                </m:sub>
                              </m:sSub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12</m:t>
                                  </m:r>
                                </m:sub>
                              </m:sSub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22</m:t>
                                  </m:r>
                                </m:sub>
                              </m:sSub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𝜙</m:t>
                                  </m:r>
                                </m:e>
                                <m:sub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21</m:t>
                                  </m:r>
                                </m:sub>
                              </m:sSub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sz="13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548" y="3789040"/>
                <a:ext cx="7348830" cy="7364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158243" y="5339782"/>
                <a:ext cx="3122714" cy="5778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𝐶</m:t>
                          </m:r>
                        </m:e>
                        <m:sub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𝑀𝐼𝑀𝑂</m:t>
                          </m:r>
                        </m:sub>
                      </m:sSub>
                      <m:r>
                        <a:rPr lang="en-US" sz="1300" i="1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3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max</m:t>
                              </m:r>
                            </m:e>
                            <m:lim>
                              <m:sSub>
                                <m:sSubPr>
                                  <m:ctrlP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300" b="1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:</m:t>
                              </m:r>
                              <m:r>
                                <m:rPr>
                                  <m:sty m:val="p"/>
                                </m:rPr>
                                <a:rPr lang="en-US" sz="130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sum</m:t>
                              </m:r>
                              <m:d>
                                <m:dPr>
                                  <m:ctrlP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≤2</m:t>
                              </m:r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𝑃</m:t>
                              </m:r>
                            </m:lim>
                          </m:limLow>
                        </m:fName>
                        <m:e>
                          <m:nary>
                            <m:naryPr>
                              <m:chr m:val="∑"/>
                              <m:limLoc m:val="undOvr"/>
                              <m:supHide m:val="on"/>
                              <m:ctrlP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  <m:sup/>
                            <m:e>
                              <m:r>
                                <a:rPr lang="en-US" sz="13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𝑙𝑜𝑔</m:t>
                              </m:r>
                              <m:d>
                                <m:dPr>
                                  <m:ctrlP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3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13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3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𝑃</m:t>
                                          </m:r>
                                        </m:e>
                                        <m:sub>
                                          <m:r>
                                            <a:rPr lang="en-US" sz="1300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  <m: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𝑃</m:t>
                                      </m:r>
                                    </m:den>
                                  </m:f>
                                  <m:sSub>
                                    <m:sSubPr>
                                      <m:ctrlP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𝛾</m:t>
                                      </m:r>
                                    </m:e>
                                    <m:sub>
                                      <m:r>
                                        <a:rPr lang="en-US" sz="1300" i="1">
                                          <a:solidFill>
                                            <a:schemeClr val="tx1"/>
                                          </a:solidFill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nary>
                        </m:e>
                      </m:func>
                    </m:oMath>
                  </m:oMathPara>
                </a14:m>
                <a:endParaRPr lang="en-US" sz="13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8243" y="5339782"/>
                <a:ext cx="3122714" cy="577850"/>
              </a:xfrm>
              <a:prstGeom prst="rect">
                <a:avLst/>
              </a:prstGeom>
              <a:blipFill rotWithShape="1">
                <a:blip r:embed="rId3"/>
                <a:stretch>
                  <a:fillRect t="-114737" b="-162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316961" y="5445224"/>
                <a:ext cx="4395499" cy="318998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t">
                <a:spAutoFit/>
              </a:bodyPr>
              <a:lstStyle/>
              <a:p>
                <a:pPr>
                  <a:lnSpc>
                    <a:spcPct val="90000"/>
                  </a:lnSpc>
                  <a:spcBef>
                    <a:spcPts val="600"/>
                  </a:spcBef>
                </a:pPr>
                <a:r>
                  <a:rPr lang="en-US" sz="16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/>
                          </a:rPr>
                          <m:t>𝛾</m:t>
                        </m:r>
                      </m:e>
                      <m:sub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160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/>
                          </a:rPr>
                          <m:t>𝑃</m:t>
                        </m:r>
                      </m:num>
                      <m:den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/>
                          </a:rPr>
                          <m:t>𝑁</m:t>
                        </m:r>
                      </m:den>
                    </m:f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n-US" sz="1600">
                            <a:solidFill>
                              <a:schemeClr val="tx1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 are the eigenvalues </a:t>
                </a:r>
                <a:r>
                  <a:rPr lang="en-US" sz="16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of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chemeClr val="tx1"/>
                        </a:solidFill>
                        <a:latin typeface="Cambria Math"/>
                      </a:rPr>
                      <m:t>𝐇</m:t>
                    </m:r>
                    <m:sSup>
                      <m:sSupPr>
                        <m:ctrlPr>
                          <a:rPr lang="en-US" sz="1600" b="1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pPr>
                      <m:e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𝐇</m:t>
                        </m:r>
                      </m:e>
                      <m:sup>
                        <m:r>
                          <a:rPr lang="en-US" sz="16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∗</m:t>
                        </m:r>
                      </m:sup>
                    </m:sSup>
                  </m:oMath>
                </a14:m>
                <a:endParaRPr lang="en-US" sz="16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6961" y="5445224"/>
                <a:ext cx="4395499" cy="318998"/>
              </a:xfrm>
              <a:prstGeom prst="rect">
                <a:avLst/>
              </a:prstGeom>
              <a:blipFill rotWithShape="1">
                <a:blip r:embed="rId4"/>
                <a:stretch>
                  <a:fillRect l="-2774" t="-9434" b="-245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Rectangle 88"/>
              <p:cNvSpPr/>
              <p:nvPr/>
            </p:nvSpPr>
            <p:spPr>
              <a:xfrm>
                <a:off x="2124159" y="2422107"/>
                <a:ext cx="6309071" cy="2923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3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𝜙</m:t>
                          </m:r>
                        </m:e>
                        <m:sub>
                          <m:r>
                            <a:rPr lang="en-US" sz="13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</m:sSub>
                      <m:r>
                        <a:rPr lang="en-US" sz="13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 </m:t>
                      </m:r>
                      <m:r>
                        <a:rPr lang="en-US" sz="13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𝜙</m:t>
                          </m:r>
                        </m:e>
                        <m:sub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11</m:t>
                          </m:r>
                        </m:sub>
                      </m:sSub>
                      <m:r>
                        <a:rPr lang="en-US" sz="1300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𝜙</m:t>
                          </m:r>
                        </m:e>
                        <m:sub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12</m:t>
                          </m:r>
                        </m:sub>
                      </m:sSub>
                      <m:r>
                        <a:rPr lang="en-US" sz="13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𝜙</m:t>
                          </m:r>
                        </m:e>
                        <m:sub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22</m:t>
                          </m:r>
                        </m:sub>
                      </m:sSub>
                      <m:r>
                        <a:rPr lang="en-US" sz="1300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𝜙</m:t>
                          </m:r>
                        </m:e>
                        <m:sub>
                          <m:r>
                            <a:rPr lang="en-US" sz="13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21</m:t>
                          </m:r>
                        </m:sub>
                      </m:sSub>
                    </m:oMath>
                  </m:oMathPara>
                </a14:m>
                <a:endParaRPr lang="en-US" sz="13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9" name="Rectangle 8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159" y="2422107"/>
                <a:ext cx="6309071" cy="292388"/>
              </a:xfrm>
              <a:prstGeom prst="rect">
                <a:avLst/>
              </a:prstGeom>
              <a:blipFill rotWithShape="1">
                <a:blip r:embed="rId5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/>
          <p:cNvSpPr txBox="1"/>
          <p:nvPr/>
        </p:nvSpPr>
        <p:spPr>
          <a:xfrm>
            <a:off x="1236335" y="2456892"/>
            <a:ext cx="2831609" cy="221599"/>
          </a:xfrm>
          <a:prstGeom prst="rect">
            <a:avLst/>
          </a:prstGeom>
          <a:noFill/>
        </p:spPr>
        <p:txBody>
          <a:bodyPr wrap="non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Phase delta (function of distance):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20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3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MIMO Capacity vs Phase Delta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𝜙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it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b="-106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04" y="1478502"/>
            <a:ext cx="7294418" cy="511885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492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1: </a:t>
            </a:r>
            <a:r>
              <a:rPr lang="en-US" dirty="0" smtClean="0"/>
              <a:t>SVD </a:t>
            </a:r>
            <a:r>
              <a:rPr lang="en-US" dirty="0"/>
              <a:t>Multiplexing (</a:t>
            </a:r>
            <a:r>
              <a:rPr lang="en-US" dirty="0" smtClean="0"/>
              <a:t>SM</a:t>
            </a:r>
            <a:r>
              <a:rPr lang="en-US" dirty="0"/>
              <a:t>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64804"/>
            <a:ext cx="7770813" cy="4113213"/>
          </a:xfrm>
        </p:spPr>
        <p:txBody>
          <a:bodyPr/>
          <a:lstStyle/>
          <a:p>
            <a:pPr marL="0" indent="0"/>
            <a:r>
              <a:rPr lang="en-US" sz="1600" dirty="0" smtClean="0">
                <a:latin typeface="+mj-lt"/>
              </a:rPr>
              <a:t>Phase delta=180deg (maximizes capacity)</a:t>
            </a:r>
          </a:p>
          <a:p>
            <a:pPr marL="0" indent="0"/>
            <a:r>
              <a:rPr lang="en-US" sz="1600" dirty="0" smtClean="0">
                <a:latin typeface="+mj-lt"/>
              </a:rPr>
              <a:t>K=0dB</a:t>
            </a:r>
            <a:endParaRPr lang="en-US" sz="1600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7"/>
          </p:nvPr>
        </p:nvSpPr>
        <p:spPr>
          <a:xfrm>
            <a:off x="4211960" y="6475413"/>
            <a:ext cx="720080" cy="265955"/>
          </a:xfrm>
        </p:spPr>
        <p:txBody>
          <a:bodyPr/>
          <a:lstStyle/>
          <a:p>
            <a:r>
              <a:rPr lang="en-GB" dirty="0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6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smtClean="0"/>
              <a:t>Alireza Tarighat, Broadcom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387" y="1916832"/>
            <a:ext cx="6051227" cy="455185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9,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121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ATARIGHAT@AWGQCPNFUVWZY5H8" val="4890"/>
</p:tagLst>
</file>

<file path=ppt/theme/theme1.xml><?xml version="1.0" encoding="utf-8"?>
<a:theme xmlns:a="http://schemas.openxmlformats.org/drawingml/2006/main" name="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16975</TotalTime>
  <Words>1744</Words>
  <Application>Microsoft Office PowerPoint</Application>
  <PresentationFormat>On-screen Show (4:3)</PresentationFormat>
  <Paragraphs>493</Paragraphs>
  <Slides>24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template</vt:lpstr>
      <vt:lpstr>A Framework for MIMO Operation over mmWave Links</vt:lpstr>
      <vt:lpstr>Contents</vt:lpstr>
      <vt:lpstr>Applicability of MIMO to mmWave</vt:lpstr>
      <vt:lpstr>Scenario 1: SVD Multiplexing (SM)</vt:lpstr>
      <vt:lpstr>Scenario 1: SVD Multiplexing (SM)</vt:lpstr>
      <vt:lpstr>Scenario 1: SVD Multiplexing (SM)</vt:lpstr>
      <vt:lpstr>Scenario 1: SVD Multiplexing (SM)</vt:lpstr>
      <vt:lpstr>MIMO Capacity vs Phase Delta ϕ_d</vt:lpstr>
      <vt:lpstr>Scenario 1: SVD Multiplexing (SM) </vt:lpstr>
      <vt:lpstr>Scenario 1: SVD Multiplexing (SM) </vt:lpstr>
      <vt:lpstr>Scenario 1: SVD Multiplexing (SM) </vt:lpstr>
      <vt:lpstr>Scenario 1: SVD Multiplexing (SM) </vt:lpstr>
      <vt:lpstr>Scenario 2: Multi-Array Beamforming (MAB) </vt:lpstr>
      <vt:lpstr>Scenario 2: Multi-Array Beamforming (MAB) </vt:lpstr>
      <vt:lpstr>SVD Multiplexing vs MAB</vt:lpstr>
      <vt:lpstr>SVD Multiplexing vs MAB</vt:lpstr>
      <vt:lpstr>Scenario 3: Spatial Aggregation (SA)</vt:lpstr>
      <vt:lpstr>Scenario 3: Spatial Aggregation (SA) </vt:lpstr>
      <vt:lpstr>Scenario 4: Multi-Array Diversity (MAD)</vt:lpstr>
      <vt:lpstr>Scenario 4: Multi-Array Diversity (MAD)</vt:lpstr>
      <vt:lpstr>Summary of MIMO Scenarios</vt:lpstr>
      <vt:lpstr>Phase Noise Impact on SVD Multiplexing</vt:lpstr>
      <vt:lpstr>Phase Noise Impact on SVD Multiplexing</vt:lpstr>
      <vt:lpstr>Summary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802.11ad+</dc:title>
  <dc:creator>Carlos Cordeiro</dc:creator>
  <cp:lastModifiedBy>Payam Torab</cp:lastModifiedBy>
  <cp:revision>454</cp:revision>
  <cp:lastPrinted>2015-01-10T21:24:52Z</cp:lastPrinted>
  <dcterms:created xsi:type="dcterms:W3CDTF">2013-02-25T08:14:14Z</dcterms:created>
  <dcterms:modified xsi:type="dcterms:W3CDTF">2015-03-09T10:26:46Z</dcterms:modified>
</cp:coreProperties>
</file>