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21" r:id="rId3"/>
    <p:sldId id="353" r:id="rId4"/>
    <p:sldId id="354" r:id="rId5"/>
    <p:sldId id="340" r:id="rId6"/>
    <p:sldId id="341" r:id="rId7"/>
    <p:sldId id="335" r:id="rId8"/>
    <p:sldId id="345" r:id="rId9"/>
    <p:sldId id="348" r:id="rId10"/>
    <p:sldId id="349" r:id="rId11"/>
    <p:sldId id="350" r:id="rId12"/>
    <p:sldId id="355" r:id="rId13"/>
    <p:sldId id="336" r:id="rId14"/>
    <p:sldId id="330" r:id="rId15"/>
    <p:sldId id="343" r:id="rId16"/>
    <p:sldId id="351" r:id="rId17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27" clrIdx="1">
    <p:extLst/>
  </p:cmAuthor>
  <p:cmAuthor id="2" name="Ghosh, Chittabrata" initials="GC" lastIdx="1" clrIdx="2">
    <p:extLst>
      <p:ext uri="{19B8F6BF-5375-455C-9EA6-DF929625EA0E}">
        <p15:presenceInfo xmlns:p15="http://schemas.microsoft.com/office/powerpoint/2012/main" userId="S-1-5-21-725345543-602162358-527237240-28086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6" d="100"/>
          <a:sy n="96" d="100"/>
        </p:scale>
        <p:origin x="9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285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3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109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445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802.11-16/1260r0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Location Measurement Protocol for Unassociated STAs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2016-09-13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007582"/>
              </p:ext>
            </p:extLst>
          </p:nvPr>
        </p:nvGraphicFramePr>
        <p:xfrm>
          <a:off x="433388" y="2679700"/>
          <a:ext cx="7940675" cy="242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4" name="Document" r:id="rId4" imgW="8268070" imgH="2533057" progId="Word.Document.8">
                  <p:embed/>
                </p:oleObj>
              </mc:Choice>
              <mc:Fallback>
                <p:oleObj name="Document" r:id="rId4" imgW="8268070" imgH="253305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8" y="2679700"/>
                        <a:ext cx="7940675" cy="242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Proposed Per STA Info Subfield in M-BA Frame for an unassociated STA using Random Access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8966" y="3853404"/>
            <a:ext cx="82860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We propose the following modified sub-fields in the Per STA Info subfield</a:t>
            </a:r>
            <a:endParaRPr lang="en-US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B0-B10: </a:t>
            </a:r>
            <a:r>
              <a:rPr lang="en-US" sz="1400" dirty="0" smtClean="0"/>
              <a:t>Un-association </a:t>
            </a:r>
            <a:r>
              <a:rPr lang="en-US" sz="1400" dirty="0"/>
              <a:t>ID (</a:t>
            </a:r>
            <a:r>
              <a:rPr lang="en-US" sz="1400" dirty="0" smtClean="0"/>
              <a:t>UID) value (e.g., 11111111111) used as an unassociated STA </a:t>
            </a:r>
            <a:r>
              <a:rPr lang="en-US" sz="1400" dirty="0" smtClean="0"/>
              <a:t>identifier (</a:t>
            </a:r>
            <a:r>
              <a:rPr lang="en-US" sz="1400" i="1" dirty="0" smtClean="0"/>
              <a:t>11ax draft mentions this subfield to be an AID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FF3399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B11</a:t>
            </a:r>
            <a:r>
              <a:rPr lang="en-US" sz="1400" dirty="0" smtClean="0"/>
              <a:t>: The value is always set to ACK when B0-B10 is an </a:t>
            </a:r>
            <a:r>
              <a:rPr lang="en-US" sz="1400" dirty="0" smtClean="0"/>
              <a:t>UID (</a:t>
            </a:r>
            <a:r>
              <a:rPr lang="en-US" sz="1400" i="1" dirty="0" smtClean="0"/>
              <a:t>identical to 11ax draft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TID Value</a:t>
            </a:r>
            <a:r>
              <a:rPr lang="en-US" sz="1400" dirty="0" smtClean="0"/>
              <a:t>: The AP sets this value to 1111 when B0-B10 is an UID and B11 is set to </a:t>
            </a:r>
            <a:r>
              <a:rPr lang="en-US" sz="1400" dirty="0"/>
              <a:t>ACK (</a:t>
            </a:r>
            <a:r>
              <a:rPr lang="en-US" sz="1400" i="1" dirty="0"/>
              <a:t>identical to 11ax </a:t>
            </a:r>
            <a:r>
              <a:rPr lang="en-US" sz="1400" i="1" dirty="0" smtClean="0"/>
              <a:t>draft for a management frame</a:t>
            </a:r>
            <a:r>
              <a:rPr lang="en-US" sz="1400" dirty="0" smtClean="0"/>
              <a:t>)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RA</a:t>
            </a:r>
            <a:r>
              <a:rPr lang="en-US" sz="1400" dirty="0" smtClean="0"/>
              <a:t>: This field indicates the MAC address of the transmitter (unassociated STA) as identified from the A2 Address field of UL management frame </a:t>
            </a:r>
            <a:r>
              <a:rPr lang="en-US" sz="1400" i="1" dirty="0" smtClean="0"/>
              <a:t>(new proposal not in 11ax draft)</a:t>
            </a:r>
            <a:endParaRPr lang="en-US" sz="1400" i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Pre-AID</a:t>
            </a:r>
            <a:r>
              <a:rPr lang="en-US" sz="1400" dirty="0" smtClean="0"/>
              <a:t>: A </a:t>
            </a:r>
            <a:r>
              <a:rPr lang="en-US" sz="1400" dirty="0"/>
              <a:t>random </a:t>
            </a:r>
            <a:r>
              <a:rPr lang="en-US" sz="1400" dirty="0" smtClean="0"/>
              <a:t>value assigned </a:t>
            </a:r>
            <a:r>
              <a:rPr lang="en-US" sz="1400" dirty="0"/>
              <a:t>by the </a:t>
            </a:r>
            <a:r>
              <a:rPr lang="en-US" sz="1400" dirty="0" smtClean="0"/>
              <a:t>AP to the unassociated STA identified by the MAC address</a:t>
            </a: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This </a:t>
            </a:r>
            <a:r>
              <a:rPr lang="en-US" sz="1400" dirty="0" smtClean="0"/>
              <a:t>value </a:t>
            </a:r>
            <a:r>
              <a:rPr lang="en-US" sz="1400" dirty="0"/>
              <a:t>is selected from a set of AIDs not assigned to associated </a:t>
            </a:r>
            <a:r>
              <a:rPr lang="en-US" sz="1400" dirty="0" smtClean="0"/>
              <a:t>STAs </a:t>
            </a:r>
            <a:r>
              <a:rPr lang="en-US" sz="1400" i="1" dirty="0"/>
              <a:t>(new proposal not in 11ax draft</a:t>
            </a:r>
            <a:r>
              <a:rPr lang="en-US" sz="1400" i="1" dirty="0" smtClean="0"/>
              <a:t>) 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endParaRPr lang="en-US" sz="1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982499" y="3002158"/>
          <a:ext cx="261257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805610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Un-association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ID (UID)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ACK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TID Value = 1111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097689" y="2060848"/>
            <a:ext cx="412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Bits               16                 16              48               11                 5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51100" y="3353729"/>
            <a:ext cx="2923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B0             B10     </a:t>
            </a:r>
            <a:r>
              <a:rPr lang="en-US" dirty="0"/>
              <a:t> </a:t>
            </a:r>
            <a:r>
              <a:rPr lang="en-US" dirty="0" smtClean="0"/>
              <a:t>    B11      B12        B15 </a:t>
            </a:r>
            <a:endParaRPr lang="en-US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015845"/>
              </p:ext>
            </p:extLst>
          </p:nvPr>
        </p:nvGraphicFramePr>
        <p:xfrm>
          <a:off x="2672748" y="2351407"/>
          <a:ext cx="369202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011"/>
                <a:gridCol w="727504"/>
                <a:gridCol w="727504"/>
                <a:gridCol w="727504"/>
                <a:gridCol w="7275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TID Info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Pre-AID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7" name="Straight Connector 26"/>
          <p:cNvCxnSpPr/>
          <p:nvPr/>
        </p:nvCxnSpPr>
        <p:spPr bwMode="auto">
          <a:xfrm flipH="1">
            <a:off x="1982499" y="2693375"/>
            <a:ext cx="700026" cy="2895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3606075" y="2680849"/>
            <a:ext cx="938891" cy="3087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682525" y="2797403"/>
            <a:ext cx="368225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792449" y="2835240"/>
            <a:ext cx="16015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 STA Info subfield</a:t>
            </a:r>
            <a:endParaRPr lang="en-US" b="1" dirty="0"/>
          </a:p>
        </p:txBody>
      </p:sp>
      <p:sp>
        <p:nvSpPr>
          <p:cNvPr id="14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81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Pre-Association Exchange Procedure with 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2" y="1916832"/>
            <a:ext cx="7952553" cy="4114800"/>
          </a:xfrm>
        </p:spPr>
        <p:txBody>
          <a:bodyPr/>
          <a:lstStyle/>
          <a:p>
            <a:pPr lvl="0"/>
            <a:r>
              <a:rPr lang="en-US" sz="1800" dirty="0" smtClean="0"/>
              <a:t>A STA parses the value in the B0-B10 subfield as follows: </a:t>
            </a:r>
          </a:p>
          <a:p>
            <a:pPr lvl="1"/>
            <a:r>
              <a:rPr lang="en-US" sz="1800" dirty="0"/>
              <a:t>If the value is equal to </a:t>
            </a:r>
            <a:r>
              <a:rPr lang="en-US" sz="1800" dirty="0" smtClean="0"/>
              <a:t>an AID, and the STA is an associated STA, it parses the remaining subfields as in the baseline 11ax specification</a:t>
            </a:r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the value is equal to </a:t>
            </a:r>
            <a:r>
              <a:rPr lang="en-US" sz="1800" dirty="0" smtClean="0"/>
              <a:t>an </a:t>
            </a:r>
            <a:r>
              <a:rPr lang="en-US" sz="1800" dirty="0"/>
              <a:t>AID, and the STA is an </a:t>
            </a:r>
            <a:r>
              <a:rPr lang="en-US" sz="1800" dirty="0" smtClean="0"/>
              <a:t>unassociated </a:t>
            </a:r>
            <a:r>
              <a:rPr lang="en-US" sz="1800" dirty="0"/>
              <a:t>STA, it </a:t>
            </a:r>
            <a:r>
              <a:rPr lang="en-US" sz="1800" dirty="0" smtClean="0"/>
              <a:t>skips the 10 octets following the Per TID Info subfield</a:t>
            </a:r>
            <a:endParaRPr lang="en-US" sz="1800" dirty="0"/>
          </a:p>
          <a:p>
            <a:pPr lvl="1"/>
            <a:r>
              <a:rPr lang="en-US" sz="1800" dirty="0" smtClean="0"/>
              <a:t>If the value is equal to an UID, and the STA is an associated STA, then it skips the 10 octets following the Per TID Info subfield</a:t>
            </a:r>
          </a:p>
          <a:p>
            <a:pPr lvl="1"/>
            <a:r>
              <a:rPr lang="en-US" sz="1800" dirty="0"/>
              <a:t>If the value is equal to </a:t>
            </a:r>
            <a:r>
              <a:rPr lang="en-US" sz="1800" dirty="0" smtClean="0"/>
              <a:t>an UID</a:t>
            </a:r>
            <a:r>
              <a:rPr lang="en-US" sz="1800" dirty="0"/>
              <a:t>, and the STA is an </a:t>
            </a:r>
            <a:r>
              <a:rPr lang="en-US" sz="1800" dirty="0" smtClean="0"/>
              <a:t>unassociated STA, it parses the MAC Address and the pre-AID subfields</a:t>
            </a:r>
          </a:p>
          <a:p>
            <a:r>
              <a:rPr lang="en-US" sz="1800" dirty="0" smtClean="0"/>
              <a:t>The AP uses the pre-AID in order to schedule RUs </a:t>
            </a:r>
            <a:r>
              <a:rPr lang="en-US" sz="1800" dirty="0"/>
              <a:t>in </a:t>
            </a:r>
            <a:r>
              <a:rPr lang="en-US" sz="1800" dirty="0" smtClean="0"/>
              <a:t>the following </a:t>
            </a:r>
            <a:r>
              <a:rPr lang="en-US" sz="1800" dirty="0"/>
              <a:t>Trigger </a:t>
            </a:r>
            <a:r>
              <a:rPr lang="en-US" sz="1800" dirty="0" smtClean="0"/>
              <a:t>frame(s) to the unassociated STA uniquely identified by the value in the MAC Address subfield in the M-BA frame</a:t>
            </a:r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3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a </a:t>
            </a:r>
            <a:r>
              <a:rPr lang="en-US" dirty="0"/>
              <a:t>N</a:t>
            </a:r>
            <a:r>
              <a:rPr lang="en-US" dirty="0" smtClean="0"/>
              <a:t>egotiation </a:t>
            </a:r>
            <a:r>
              <a:rPr lang="en-US" dirty="0"/>
              <a:t>P</a:t>
            </a:r>
            <a:r>
              <a:rPr lang="en-US" dirty="0" smtClean="0"/>
              <a:t>hase Required?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Any measurement protocol</a:t>
            </a:r>
            <a:r>
              <a:rPr lang="en-US" sz="2000" dirty="0" smtClean="0"/>
              <a:t> would require a client </a:t>
            </a:r>
            <a:r>
              <a:rPr lang="en-US" sz="2000" dirty="0" smtClean="0"/>
              <a:t>to know the LCI and antenna </a:t>
            </a:r>
            <a:r>
              <a:rPr lang="en-US" sz="2000" dirty="0" smtClean="0"/>
              <a:t>location</a:t>
            </a:r>
            <a:endParaRPr lang="en-US" sz="2000" dirty="0" smtClean="0"/>
          </a:p>
          <a:p>
            <a:pPr lvl="1"/>
            <a:r>
              <a:rPr lang="en-US" sz="1400" dirty="0" smtClean="0"/>
              <a:t>Calculating location </a:t>
            </a:r>
            <a:r>
              <a:rPr lang="en-US" sz="1400" dirty="0" smtClean="0"/>
              <a:t>distance/range </a:t>
            </a:r>
            <a:r>
              <a:rPr lang="en-US" sz="1400" dirty="0" smtClean="0"/>
              <a:t>measurement </a:t>
            </a:r>
            <a:r>
              <a:rPr lang="en-US" sz="1400" dirty="0" smtClean="0"/>
              <a:t>is required </a:t>
            </a:r>
            <a:endParaRPr lang="en-US" sz="1400" dirty="0" smtClean="0"/>
          </a:p>
          <a:p>
            <a:r>
              <a:rPr lang="en-US" sz="2000" dirty="0"/>
              <a:t>Any measurement protocol </a:t>
            </a:r>
            <a:r>
              <a:rPr lang="en-US" sz="2000" dirty="0" smtClean="0"/>
              <a:t>would require a client </a:t>
            </a:r>
            <a:r>
              <a:rPr lang="en-US" sz="2000" dirty="0" smtClean="0"/>
              <a:t>to know the </a:t>
            </a:r>
            <a:r>
              <a:rPr lang="en-US" sz="2000" dirty="0" smtClean="0"/>
              <a:t>following: </a:t>
            </a:r>
          </a:p>
          <a:p>
            <a:pPr lvl="1"/>
            <a:r>
              <a:rPr lang="en-US" sz="1400" dirty="0" smtClean="0"/>
              <a:t>CIVIC information</a:t>
            </a:r>
            <a:endParaRPr lang="en-US" sz="1400" dirty="0" smtClean="0"/>
          </a:p>
          <a:p>
            <a:pPr lvl="1"/>
            <a:r>
              <a:rPr lang="en-US" sz="1400" dirty="0" smtClean="0"/>
              <a:t>Civic location is used for dispatch address </a:t>
            </a:r>
          </a:p>
          <a:p>
            <a:pPr lvl="1"/>
            <a:r>
              <a:rPr lang="en-US" sz="1400" dirty="0" smtClean="0"/>
              <a:t>Format and bandwidth (same as </a:t>
            </a:r>
            <a:r>
              <a:rPr lang="en-US" sz="1400" dirty="0" err="1" smtClean="0"/>
              <a:t>REVmc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Other Radio capabilities – </a:t>
            </a:r>
            <a:r>
              <a:rPr lang="en-US" sz="1400" i="1" dirty="0" smtClean="0"/>
              <a:t>e.g</a:t>
            </a:r>
            <a:r>
              <a:rPr lang="en-US" sz="1400" dirty="0" smtClean="0"/>
              <a:t>., </a:t>
            </a:r>
            <a:r>
              <a:rPr lang="en-US" sz="1400" dirty="0" smtClean="0"/>
              <a:t># of antennas </a:t>
            </a:r>
          </a:p>
          <a:p>
            <a:pPr lvl="1"/>
            <a:r>
              <a:rPr lang="en-US" sz="1400" dirty="0" smtClean="0"/>
              <a:t>Resource allocation and identification assignment (e.g</a:t>
            </a:r>
            <a:r>
              <a:rPr lang="en-US" sz="1400" dirty="0" smtClean="0"/>
              <a:t>., </a:t>
            </a:r>
            <a:r>
              <a:rPr lang="en-US" sz="1400" dirty="0" smtClean="0"/>
              <a:t>pre-AID) – e.g. interval between </a:t>
            </a:r>
            <a:r>
              <a:rPr lang="en-US" sz="1400" dirty="0" smtClean="0"/>
              <a:t>measurements </a:t>
            </a:r>
            <a:endParaRPr lang="en-US" sz="14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51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Proposed </a:t>
            </a:r>
            <a:r>
              <a:rPr lang="en-US" dirty="0" smtClean="0"/>
              <a:t>Measurement </a:t>
            </a:r>
            <a:r>
              <a:rPr lang="en-US" dirty="0"/>
              <a:t>E</a:t>
            </a:r>
            <a:r>
              <a:rPr lang="en-US" dirty="0" smtClean="0"/>
              <a:t>xchange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651" y="1484784"/>
            <a:ext cx="8224697" cy="4968552"/>
          </a:xfrm>
        </p:spPr>
        <p:txBody>
          <a:bodyPr/>
          <a:lstStyle/>
          <a:p>
            <a:r>
              <a:rPr lang="en-US" sz="1800" b="0" dirty="0" smtClean="0"/>
              <a:t>Following the service negotiation phase, the AP allocates resources for UL sounding (NDP</a:t>
            </a:r>
            <a:r>
              <a:rPr lang="en-US" sz="1800" b="0" dirty="0" smtClean="0"/>
              <a:t>) indicating AIDs and Pre-AIDs;</a:t>
            </a:r>
            <a:endParaRPr lang="en-US" sz="1800" b="0" dirty="0" smtClean="0"/>
          </a:p>
          <a:p>
            <a:pPr lvl="1"/>
            <a:r>
              <a:rPr lang="en-US" sz="1600" b="0" dirty="0" smtClean="0"/>
              <a:t>UL sounding is followed by DL sounding</a:t>
            </a:r>
          </a:p>
          <a:p>
            <a:r>
              <a:rPr lang="en-US" sz="1800" b="0" dirty="0" smtClean="0"/>
              <a:t>The 2</a:t>
            </a:r>
            <a:r>
              <a:rPr lang="en-US" sz="1800" b="0" baseline="30000" dirty="0" smtClean="0"/>
              <a:t>nd</a:t>
            </a:r>
            <a:r>
              <a:rPr lang="en-US" sz="1800" b="0" dirty="0" smtClean="0"/>
              <a:t> TF allocates resources for STA to provide location measurement report (LMR) to AP </a:t>
            </a:r>
          </a:p>
          <a:p>
            <a:pPr lvl="1"/>
            <a:r>
              <a:rPr lang="en-US" sz="1400" dirty="0"/>
              <a:t>F</a:t>
            </a:r>
            <a:r>
              <a:rPr lang="en-US" sz="1400" b="0" dirty="0" smtClean="0"/>
              <a:t>ollowed by reciprocal report from AP to STA (Location Measurement Report)</a:t>
            </a:r>
            <a:endParaRPr lang="en-US" sz="1400" b="0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3275856" y="3731814"/>
            <a:ext cx="54553" cy="22174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5418641" y="3494313"/>
            <a:ext cx="0" cy="22322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330409" y="3854353"/>
            <a:ext cx="2065993" cy="3066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 rot="524343">
            <a:off x="3928453" y="3710337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TF (Sounding)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3330409" y="4358409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 rot="21133074">
            <a:off x="4034967" y="4275284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NDP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50768" y="324342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189621" y="3269588"/>
            <a:ext cx="624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STA(s)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32" idx="3"/>
          </p:cNvCxnSpPr>
          <p:nvPr/>
        </p:nvCxnSpPr>
        <p:spPr bwMode="auto">
          <a:xfrm>
            <a:off x="3259306" y="4969768"/>
            <a:ext cx="2176790" cy="3506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 rot="524343">
            <a:off x="3814033" y="4944485"/>
            <a:ext cx="1324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LMR (AP to STA)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3347864" y="4777067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5485112" y="4172884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5472479" y="4182678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 rot="524343">
            <a:off x="4383017" y="4717198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NDP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861116" y="457481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3252106" y="4591542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3300872" y="5685799"/>
            <a:ext cx="2088232" cy="164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5496275" y="548173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5485112" y="5534940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Box 30"/>
          <p:cNvSpPr txBox="1"/>
          <p:nvPr/>
        </p:nvSpPr>
        <p:spPr>
          <a:xfrm rot="21333896">
            <a:off x="3712304" y="5486429"/>
            <a:ext cx="13127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LMR (STA to AP)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843808" y="485435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3275856" y="4815776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3295689" y="5169668"/>
            <a:ext cx="2176790" cy="3506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2812518" y="5108847"/>
            <a:ext cx="415498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3203848" y="5054333"/>
            <a:ext cx="0" cy="2171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 rot="524343">
            <a:off x="4297682" y="5135901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TF</a:t>
            </a:r>
            <a:endParaRPr lang="en-US" dirty="0"/>
          </a:p>
        </p:txBody>
      </p:sp>
      <p:sp>
        <p:nvSpPr>
          <p:cNvPr id="34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56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80826"/>
            <a:ext cx="7772400" cy="654968"/>
          </a:xfrm>
        </p:spPr>
        <p:txBody>
          <a:bodyPr/>
          <a:lstStyle/>
          <a:p>
            <a:r>
              <a:rPr lang="en-US" dirty="0" smtClean="0"/>
              <a:t>Protocol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246" y="1575394"/>
            <a:ext cx="8496944" cy="2279276"/>
          </a:xfrm>
        </p:spPr>
        <p:txBody>
          <a:bodyPr/>
          <a:lstStyle/>
          <a:p>
            <a:r>
              <a:rPr lang="en-US" sz="1800" dirty="0" smtClean="0"/>
              <a:t>The UL NDPs may be staggered in time or spatial domain and are 11az NDP; format of NDP is TBD</a:t>
            </a:r>
          </a:p>
          <a:p>
            <a:r>
              <a:rPr lang="en-US" sz="1800" dirty="0" smtClean="0"/>
              <a:t>Adapting the FTM protocol to 11ax scheme</a:t>
            </a:r>
          </a:p>
          <a:p>
            <a:r>
              <a:rPr lang="en-US" sz="1800" dirty="0" smtClean="0"/>
              <a:t>Based on the 11ax scheduling infrastructure with STAs 1 to n</a:t>
            </a:r>
          </a:p>
          <a:p>
            <a:r>
              <a:rPr lang="en-US" sz="1800" dirty="0" smtClean="0"/>
              <a:t>Constant interval between measurement and report</a:t>
            </a:r>
          </a:p>
          <a:p>
            <a:r>
              <a:rPr lang="en-US" sz="1800" dirty="0" smtClean="0"/>
              <a:t>Possibly reusing the previously proposed VHT protocol to the 11ax</a:t>
            </a:r>
          </a:p>
          <a:p>
            <a:r>
              <a:rPr lang="en-US" sz="1800" dirty="0" smtClean="0"/>
              <a:t>Power efficient – completes within a single </a:t>
            </a:r>
            <a:r>
              <a:rPr lang="en-US" sz="1800" dirty="0" err="1" smtClean="0"/>
              <a:t>TxOP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grpSp>
        <p:nvGrpSpPr>
          <p:cNvPr id="59" name="Group 58"/>
          <p:cNvGrpSpPr/>
          <p:nvPr/>
        </p:nvGrpSpPr>
        <p:grpSpPr>
          <a:xfrm>
            <a:off x="1547664" y="3785458"/>
            <a:ext cx="6192688" cy="2689955"/>
            <a:chOff x="1115615" y="1325796"/>
            <a:chExt cx="7144577" cy="3136975"/>
          </a:xfrm>
        </p:grpSpPr>
        <p:sp>
          <p:nvSpPr>
            <p:cNvPr id="7" name="TextBox 6"/>
            <p:cNvSpPr txBox="1"/>
            <p:nvPr/>
          </p:nvSpPr>
          <p:spPr>
            <a:xfrm>
              <a:off x="1115615" y="1763494"/>
              <a:ext cx="7144577" cy="2699277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txBody>
            <a:bodyPr wrap="square" lIns="0" tIns="0" rIns="0" rtlCol="0">
              <a:noAutofit/>
            </a:bodyPr>
            <a:lstStyle/>
            <a:p>
              <a:pPr algn="ctr"/>
              <a:r>
                <a:rPr lang="en-US" sz="1000" dirty="0" smtClean="0"/>
                <a:t>Location measurement exchange part</a:t>
              </a:r>
              <a:endParaRPr lang="en-US" sz="1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33196" y="2157961"/>
              <a:ext cx="2341246" cy="2174290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txBody>
            <a:bodyPr wrap="square" lIns="0" tIns="0" rIns="0" rtlCol="0">
              <a:noAutofit/>
            </a:bodyPr>
            <a:lstStyle/>
            <a:p>
              <a:pPr algn="ctr"/>
              <a:r>
                <a:rPr lang="en-US" sz="1000" dirty="0" smtClean="0"/>
                <a:t>UL sounding</a:t>
              </a:r>
            </a:p>
            <a:p>
              <a:pPr algn="ctr"/>
              <a:r>
                <a:rPr lang="en-US" sz="1000" dirty="0" smtClean="0"/>
                <a:t>part</a:t>
              </a:r>
              <a:endParaRPr lang="en-US" sz="1000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1240564" y="3795357"/>
              <a:ext cx="6894681" cy="13060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578740" y="3970467"/>
              <a:ext cx="766327" cy="272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17497" y="1325796"/>
              <a:ext cx="766327" cy="272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 smtClean="0"/>
                <a:t>Tx</a:t>
              </a:r>
              <a:r>
                <a:rPr lang="en-US" sz="1000" dirty="0" smtClean="0"/>
                <a:t> OP</a:t>
              </a:r>
              <a:endParaRPr lang="en-US" sz="1000" dirty="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085848" y="2628512"/>
              <a:ext cx="2279542" cy="1610706"/>
              <a:chOff x="6447466" y="3196375"/>
              <a:chExt cx="3130164" cy="2618981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6447466" y="5050115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7458580" y="5067464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7462769" y="4469302"/>
                <a:ext cx="856851" cy="6364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900" dirty="0" smtClean="0"/>
                  <a:t>NDP n (sound)</a:t>
                </a:r>
                <a:endParaRPr lang="en-US" sz="9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460991" y="3833872"/>
                <a:ext cx="854439" cy="6364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 anchor="ctr">
                <a:noAutofit/>
              </a:bodyPr>
              <a:lstStyle/>
              <a:p>
                <a:pPr algn="ctr"/>
                <a:r>
                  <a:rPr lang="en-US" sz="1000" dirty="0" smtClean="0"/>
                  <a:t>:</a:t>
                </a:r>
              </a:p>
              <a:p>
                <a:pPr algn="ctr"/>
                <a:r>
                  <a:rPr lang="en-US" sz="1000" dirty="0"/>
                  <a:t>: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462769" y="3196375"/>
                <a:ext cx="856851" cy="6364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900" dirty="0" smtClean="0"/>
                  <a:t>NDP 1 (sound)</a:t>
                </a: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8315430" y="5060204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6447951" y="4211647"/>
                <a:ext cx="285948" cy="894351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1000" dirty="0" smtClean="0"/>
                  <a:t>TF</a:t>
                </a:r>
                <a:endParaRPr lang="en-US" sz="1000" dirty="0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6729396" y="5018660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V="1">
                <a:off x="6749397" y="5401793"/>
                <a:ext cx="696685" cy="2"/>
              </a:xfrm>
              <a:prstGeom prst="straightConnector1">
                <a:avLst/>
              </a:prstGeom>
              <a:ln>
                <a:headEnd type="stealth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6817523" y="5372200"/>
                <a:ext cx="1052286" cy="443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SIFS</a:t>
                </a:r>
                <a:endParaRPr lang="en-US" sz="1000" dirty="0"/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8319620" y="5408092"/>
                <a:ext cx="951380" cy="3204"/>
              </a:xfrm>
              <a:prstGeom prst="straightConnector1">
                <a:avLst/>
              </a:prstGeom>
              <a:ln>
                <a:headEnd type="stealth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8525344" y="5349868"/>
                <a:ext cx="1052286" cy="443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SIFS</a:t>
                </a:r>
                <a:endParaRPr lang="en-US" sz="1000" dirty="0"/>
              </a:p>
            </p:txBody>
          </p:sp>
        </p:grpSp>
        <p:cxnSp>
          <p:nvCxnSpPr>
            <p:cNvPr id="25" name="Straight Arrow Connector 24"/>
            <p:cNvCxnSpPr/>
            <p:nvPr/>
          </p:nvCxnSpPr>
          <p:spPr>
            <a:xfrm flipV="1">
              <a:off x="1333196" y="1596748"/>
              <a:ext cx="6278471" cy="984"/>
            </a:xfrm>
            <a:prstGeom prst="straightConnector1">
              <a:avLst/>
            </a:prstGeom>
            <a:ln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/>
          </p:nvGrpSpPr>
          <p:grpSpPr>
            <a:xfrm>
              <a:off x="5933382" y="4002882"/>
              <a:ext cx="819372" cy="272546"/>
              <a:chOff x="9670513" y="4911696"/>
              <a:chExt cx="1125124" cy="443155"/>
            </a:xfrm>
          </p:grpSpPr>
          <p:cxnSp>
            <p:nvCxnSpPr>
              <p:cNvPr id="27" name="Straight Arrow Connector 26"/>
              <p:cNvCxnSpPr>
                <a:endCxn id="28" idx="0"/>
              </p:cNvCxnSpPr>
              <p:nvPr/>
            </p:nvCxnSpPr>
            <p:spPr>
              <a:xfrm flipV="1">
                <a:off x="9670513" y="4911696"/>
                <a:ext cx="598981" cy="9690"/>
              </a:xfrm>
              <a:prstGeom prst="straightConnector1">
                <a:avLst/>
              </a:prstGeom>
              <a:ln>
                <a:headEnd type="stealth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9743351" y="4911696"/>
                <a:ext cx="1052286" cy="443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SIFS</a:t>
                </a:r>
                <a:endParaRPr lang="en-US" sz="1000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5151225" y="2184341"/>
              <a:ext cx="970442" cy="2174290"/>
              <a:chOff x="9972517" y="1970284"/>
              <a:chExt cx="1332567" cy="3535360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9972517" y="1970284"/>
                <a:ext cx="1332567" cy="353536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  <a:prstDash val="dash"/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1000" dirty="0" smtClean="0"/>
                  <a:t>AP2STA LMR</a:t>
                </a:r>
              </a:p>
              <a:p>
                <a:pPr algn="ctr"/>
                <a:r>
                  <a:rPr lang="en-US" sz="1000" dirty="0" smtClean="0"/>
                  <a:t>part</a:t>
                </a:r>
                <a:endParaRPr lang="en-US" sz="1000" dirty="0"/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10182376" y="2680799"/>
                <a:ext cx="865941" cy="2455770"/>
                <a:chOff x="7610980" y="3329725"/>
                <a:chExt cx="865941" cy="2455770"/>
              </a:xfrm>
            </p:grpSpPr>
            <p:cxnSp>
              <p:nvCxnSpPr>
                <p:cNvPr id="32" name="Straight Connector 31"/>
                <p:cNvCxnSpPr/>
                <p:nvPr/>
              </p:nvCxnSpPr>
              <p:spPr>
                <a:xfrm>
                  <a:off x="7610980" y="5219864"/>
                  <a:ext cx="0" cy="565631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TextBox 32"/>
                <p:cNvSpPr txBox="1"/>
                <p:nvPr/>
              </p:nvSpPr>
              <p:spPr>
                <a:xfrm>
                  <a:off x="7618292" y="4602652"/>
                  <a:ext cx="856851" cy="636464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lIns="0" tIns="0" rIns="0" rtlCol="0">
                  <a:noAutofit/>
                </a:bodyPr>
                <a:lstStyle/>
                <a:p>
                  <a:pPr algn="ctr"/>
                  <a:r>
                    <a:rPr lang="en-US" sz="700" dirty="0" smtClean="0"/>
                    <a:t>AP2STA</a:t>
                  </a:r>
                  <a:endParaRPr lang="en-US" sz="700" dirty="0"/>
                </a:p>
                <a:p>
                  <a:pPr algn="ctr"/>
                  <a:r>
                    <a:rPr lang="en-US" sz="700" dirty="0"/>
                    <a:t> STA </a:t>
                  </a:r>
                  <a:r>
                    <a:rPr lang="en-US" sz="700" dirty="0" smtClean="0"/>
                    <a:t>n </a:t>
                  </a:r>
                  <a:endParaRPr lang="en-US" sz="700" dirty="0"/>
                </a:p>
                <a:p>
                  <a:pPr algn="ctr"/>
                  <a:r>
                    <a:rPr lang="en-US" sz="700" dirty="0"/>
                    <a:t>(LMR</a:t>
                  </a:r>
                  <a:r>
                    <a:rPr lang="en-US" sz="700" dirty="0" smtClean="0"/>
                    <a:t>)</a:t>
                  </a:r>
                  <a:endParaRPr lang="en-US" sz="700" dirty="0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7618292" y="3967222"/>
                  <a:ext cx="858629" cy="636464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lIns="0" tIns="0" rIns="0" rtlCol="0" anchor="ctr">
                  <a:noAutofit/>
                </a:bodyPr>
                <a:lstStyle/>
                <a:p>
                  <a:pPr algn="ctr"/>
                  <a:r>
                    <a:rPr lang="en-US" sz="1000" dirty="0" smtClean="0"/>
                    <a:t>:</a:t>
                  </a:r>
                </a:p>
                <a:p>
                  <a:pPr algn="ctr"/>
                  <a:r>
                    <a:rPr lang="en-US" sz="1000" dirty="0"/>
                    <a:t>: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7618292" y="3329725"/>
                  <a:ext cx="856851" cy="636464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lIns="0" tIns="0" rIns="0" rtlCol="0">
                  <a:noAutofit/>
                </a:bodyPr>
                <a:lstStyle/>
                <a:p>
                  <a:pPr algn="ctr"/>
                  <a:endParaRPr lang="en-US" sz="200" dirty="0" smtClean="0"/>
                </a:p>
                <a:p>
                  <a:pPr algn="ctr"/>
                  <a:r>
                    <a:rPr lang="en-US" sz="700" dirty="0" smtClean="0"/>
                    <a:t>AP2STA</a:t>
                  </a:r>
                </a:p>
                <a:p>
                  <a:pPr algn="ctr"/>
                  <a:r>
                    <a:rPr lang="en-US" sz="700" dirty="0" smtClean="0"/>
                    <a:t> STA 1 </a:t>
                  </a:r>
                </a:p>
                <a:p>
                  <a:pPr algn="ctr"/>
                  <a:r>
                    <a:rPr lang="en-US" sz="700" dirty="0" smtClean="0"/>
                    <a:t>(LMR)</a:t>
                  </a:r>
                </a:p>
              </p:txBody>
            </p:sp>
          </p:grpSp>
        </p:grpSp>
        <p:sp>
          <p:nvSpPr>
            <p:cNvPr id="36" name="TextBox 35"/>
            <p:cNvSpPr txBox="1"/>
            <p:nvPr/>
          </p:nvSpPr>
          <p:spPr>
            <a:xfrm>
              <a:off x="4817075" y="3965048"/>
              <a:ext cx="766327" cy="272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6246616" y="2157961"/>
              <a:ext cx="1583499" cy="2174290"/>
              <a:chOff x="7663878" y="1943338"/>
              <a:chExt cx="2174390" cy="3535360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7663878" y="1943338"/>
                <a:ext cx="2174390" cy="353536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  <a:prstDash val="dash"/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1000" dirty="0" smtClean="0"/>
                  <a:t>STA2AP LMR</a:t>
                </a:r>
              </a:p>
              <a:p>
                <a:pPr algn="ctr"/>
                <a:r>
                  <a:rPr lang="en-US" sz="1000" dirty="0" smtClean="0"/>
                  <a:t>part</a:t>
                </a:r>
                <a:endParaRPr lang="en-US" sz="1000" dirty="0"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7835273" y="4562534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8846387" y="4579883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8849535" y="4552497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/>
              <p:cNvSpPr txBox="1"/>
              <p:nvPr/>
            </p:nvSpPr>
            <p:spPr>
              <a:xfrm>
                <a:off x="8853699" y="3962671"/>
                <a:ext cx="856851" cy="6364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endParaRPr lang="en-US" sz="300" dirty="0"/>
              </a:p>
              <a:p>
                <a:pPr algn="ctr"/>
                <a:r>
                  <a:rPr lang="en-US" sz="500" dirty="0"/>
                  <a:t>STA2AP</a:t>
                </a:r>
              </a:p>
              <a:p>
                <a:pPr algn="ctr"/>
                <a:r>
                  <a:rPr lang="en-US" sz="500" dirty="0"/>
                  <a:t> STA n</a:t>
                </a:r>
              </a:p>
              <a:p>
                <a:pPr algn="ctr"/>
                <a:r>
                  <a:rPr lang="en-US" sz="500" dirty="0"/>
                  <a:t>(LMR)</a:t>
                </a:r>
              </a:p>
              <a:p>
                <a:pPr algn="ctr"/>
                <a:endParaRPr lang="en-US" sz="10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8847452" y="3327241"/>
                <a:ext cx="863098" cy="6364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 anchor="ctr">
                <a:noAutofit/>
              </a:bodyPr>
              <a:lstStyle/>
              <a:p>
                <a:pPr algn="ctr"/>
                <a:r>
                  <a:rPr lang="en-US" sz="1000" dirty="0" smtClean="0"/>
                  <a:t>:</a:t>
                </a:r>
              </a:p>
              <a:p>
                <a:pPr algn="ctr"/>
                <a:r>
                  <a:rPr lang="en-US" sz="1000" dirty="0"/>
                  <a:t>: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8853699" y="2689744"/>
                <a:ext cx="856851" cy="6364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endParaRPr lang="en-US" sz="300" dirty="0"/>
              </a:p>
              <a:p>
                <a:pPr algn="ctr"/>
                <a:r>
                  <a:rPr lang="en-US" sz="700" dirty="0" smtClean="0"/>
                  <a:t>STA2AP</a:t>
                </a:r>
                <a:endParaRPr lang="en-US" sz="700" dirty="0"/>
              </a:p>
              <a:p>
                <a:pPr algn="ctr"/>
                <a:r>
                  <a:rPr lang="en-US" sz="700" dirty="0"/>
                  <a:t> </a:t>
                </a:r>
                <a:r>
                  <a:rPr lang="en-US" sz="600" dirty="0"/>
                  <a:t>STA</a:t>
                </a:r>
                <a:r>
                  <a:rPr lang="en-US" sz="700" dirty="0"/>
                  <a:t> 1 </a:t>
                </a:r>
              </a:p>
              <a:p>
                <a:pPr algn="ctr"/>
                <a:r>
                  <a:rPr lang="en-US" sz="700" dirty="0"/>
                  <a:t>(LMR)</a:t>
                </a: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>
                <a:off x="9720170" y="4572623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7835758" y="3711366"/>
                <a:ext cx="285948" cy="894351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1000" dirty="0" smtClean="0"/>
                  <a:t>TF</a:t>
                </a:r>
                <a:endParaRPr lang="en-US" sz="1000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>
                <a:off x="8129903" y="4531079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 flipV="1">
                <a:off x="8137204" y="4914212"/>
                <a:ext cx="696685" cy="2"/>
              </a:xfrm>
              <a:prstGeom prst="straightConnector1">
                <a:avLst/>
              </a:prstGeom>
              <a:ln>
                <a:headEnd type="stealth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8205330" y="4884619"/>
                <a:ext cx="1052286" cy="443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SIFS</a:t>
                </a:r>
                <a:endParaRPr lang="en-US" sz="1000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3940038" y="2174533"/>
              <a:ext cx="1351903" cy="2174290"/>
              <a:chOff x="6657294" y="1987218"/>
              <a:chExt cx="1856372" cy="3535360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6657294" y="1987218"/>
                <a:ext cx="1384829" cy="353536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  <a:prstDash val="dash"/>
              </a:ln>
            </p:spPr>
            <p:txBody>
              <a:bodyPr wrap="square" lIns="0" tIns="0" rIns="0" rtlCol="0">
                <a:noAutofit/>
              </a:bodyPr>
              <a:lstStyle/>
              <a:p>
                <a:pPr algn="ctr"/>
                <a:r>
                  <a:rPr lang="en-US" sz="1000" dirty="0" smtClean="0"/>
                  <a:t>DL sounding</a:t>
                </a:r>
              </a:p>
              <a:p>
                <a:pPr algn="ctr"/>
                <a:r>
                  <a:rPr lang="en-US" sz="1000" dirty="0" smtClean="0"/>
                  <a:t>part</a:t>
                </a:r>
                <a:endParaRPr lang="en-US" sz="1000" dirty="0"/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6933983" y="2706678"/>
                <a:ext cx="856851" cy="2454547"/>
                <a:chOff x="7592145" y="3330948"/>
                <a:chExt cx="856851" cy="2454547"/>
              </a:xfrm>
            </p:grpSpPr>
            <p:cxnSp>
              <p:nvCxnSpPr>
                <p:cNvPr id="55" name="Straight Connector 54"/>
                <p:cNvCxnSpPr/>
                <p:nvPr/>
              </p:nvCxnSpPr>
              <p:spPr>
                <a:xfrm>
                  <a:off x="7598280" y="5219864"/>
                  <a:ext cx="0" cy="565631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TextBox 55"/>
                <p:cNvSpPr txBox="1"/>
                <p:nvPr/>
              </p:nvSpPr>
              <p:spPr>
                <a:xfrm>
                  <a:off x="7592145" y="3330948"/>
                  <a:ext cx="856851" cy="192721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lIns="0" tIns="0" rIns="0" rtlCol="0">
                  <a:noAutofit/>
                </a:bodyPr>
                <a:lstStyle/>
                <a:p>
                  <a:pPr algn="ctr"/>
                  <a:endParaRPr lang="en-US" sz="800" dirty="0"/>
                </a:p>
                <a:p>
                  <a:pPr algn="ctr"/>
                  <a:r>
                    <a:rPr lang="en-US" sz="1000" dirty="0" smtClean="0"/>
                    <a:t>DL </a:t>
                  </a:r>
                </a:p>
                <a:p>
                  <a:pPr algn="ctr"/>
                  <a:r>
                    <a:rPr lang="en-US" sz="1000" dirty="0" smtClean="0"/>
                    <a:t>NDP</a:t>
                  </a:r>
                  <a:endParaRPr lang="en-US" sz="1000" dirty="0"/>
                </a:p>
              </p:txBody>
            </p:sp>
          </p:grpSp>
          <p:cxnSp>
            <p:nvCxnSpPr>
              <p:cNvPr id="53" name="Straight Connector 52"/>
              <p:cNvCxnSpPr/>
              <p:nvPr/>
            </p:nvCxnSpPr>
            <p:spPr>
              <a:xfrm>
                <a:off x="7788763" y="4581835"/>
                <a:ext cx="0" cy="56563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 flipV="1">
                <a:off x="7816981" y="4911748"/>
                <a:ext cx="696685" cy="2"/>
              </a:xfrm>
              <a:prstGeom prst="straightConnector1">
                <a:avLst/>
              </a:prstGeom>
              <a:ln>
                <a:headEnd type="stealth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Arrow Connector 56"/>
            <p:cNvCxnSpPr/>
            <p:nvPr/>
          </p:nvCxnSpPr>
          <p:spPr>
            <a:xfrm>
              <a:off x="1385957" y="3980582"/>
              <a:ext cx="692842" cy="1970"/>
            </a:xfrm>
            <a:prstGeom prst="straightConnector1">
              <a:avLst/>
            </a:prstGeom>
            <a:ln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5937123" y="3808553"/>
              <a:ext cx="0" cy="34787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Straight Arrow Connector 59"/>
          <p:cNvCxnSpPr/>
          <p:nvPr/>
        </p:nvCxnSpPr>
        <p:spPr bwMode="auto">
          <a:xfrm flipV="1">
            <a:off x="3609892" y="6386113"/>
            <a:ext cx="1589480" cy="67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61"/>
          <p:cNvSpPr txBox="1"/>
          <p:nvPr/>
        </p:nvSpPr>
        <p:spPr>
          <a:xfrm>
            <a:off x="3723114" y="6373424"/>
            <a:ext cx="635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~100us</a:t>
            </a:r>
            <a:endParaRPr lang="en-US" dirty="0"/>
          </a:p>
        </p:txBody>
      </p:sp>
      <p:sp>
        <p:nvSpPr>
          <p:cNvPr id="61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114800"/>
          </a:xfrm>
        </p:spPr>
        <p:txBody>
          <a:bodyPr/>
          <a:lstStyle/>
          <a:p>
            <a:r>
              <a:rPr lang="en-US" sz="2000" dirty="0" smtClean="0"/>
              <a:t>In this contribution, </a:t>
            </a:r>
            <a:r>
              <a:rPr lang="en-US" sz="2000" dirty="0"/>
              <a:t>w</a:t>
            </a:r>
            <a:r>
              <a:rPr lang="en-US" sz="2000" dirty="0" smtClean="0"/>
              <a:t>e have shown how FTM negotiation can be performed </a:t>
            </a:r>
            <a:r>
              <a:rPr lang="en-US" sz="2000" dirty="0" smtClean="0"/>
              <a:t>for</a:t>
            </a:r>
            <a:r>
              <a:rPr lang="en-US" sz="2000" dirty="0" smtClean="0"/>
              <a:t> </a:t>
            </a:r>
            <a:r>
              <a:rPr lang="en-US" sz="2000" dirty="0" smtClean="0"/>
              <a:t>both associated and unassociated modes using </a:t>
            </a:r>
            <a:r>
              <a:rPr lang="en-US" sz="2000" dirty="0" smtClean="0"/>
              <a:t>UL OFMDA-based </a:t>
            </a:r>
            <a:r>
              <a:rPr lang="en-US" sz="2000" dirty="0" smtClean="0"/>
              <a:t>Random Access </a:t>
            </a:r>
            <a:r>
              <a:rPr lang="en-US" sz="2000" dirty="0" smtClean="0"/>
              <a:t>mechanism</a:t>
            </a:r>
            <a:endParaRPr lang="en-US" sz="2000" dirty="0" smtClean="0"/>
          </a:p>
          <a:p>
            <a:r>
              <a:rPr lang="en-US" sz="2000" dirty="0" smtClean="0"/>
              <a:t>We </a:t>
            </a:r>
            <a:r>
              <a:rPr lang="en-US" sz="2000" dirty="0" smtClean="0"/>
              <a:t>have further proposed the negotiation phase using M-BA frame assigning the Pre-AID to an unassociated </a:t>
            </a:r>
            <a:r>
              <a:rPr lang="en-US" sz="2000" dirty="0" smtClean="0"/>
              <a:t>STA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53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you support the proposed service negotiation phase as illustrated below for HE STAs?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330409" y="3443782"/>
            <a:ext cx="0" cy="1994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5412346" y="3399318"/>
            <a:ext cx="6295" cy="20392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3330409" y="3566321"/>
            <a:ext cx="2065993" cy="3066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 rot="524343">
            <a:off x="3775366" y="3422305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TF Service Request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3330409" y="4070377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 rot="21133074">
            <a:off x="3762457" y="3987252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FTM Request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45444" y="3122319"/>
            <a:ext cx="1236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Responding STA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81233" y="3097030"/>
            <a:ext cx="1230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Initiating STA(s)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3330409" y="4849075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 rot="524343">
            <a:off x="4225808" y="4703953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FTM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3347864" y="4489035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5485112" y="3884852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5472479" y="3894646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sp>
        <p:nvSpPr>
          <p:cNvPr id="19" name="TextBox 18"/>
          <p:cNvSpPr txBox="1"/>
          <p:nvPr/>
        </p:nvSpPr>
        <p:spPr>
          <a:xfrm rot="524343">
            <a:off x="4335729" y="4429166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M-BA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61116" y="428678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3252106" y="4303510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757750" y="4394245"/>
            <a:ext cx="1354" cy="4603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1043608" y="4365104"/>
            <a:ext cx="17508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/>
              <a:t>         Same as REVmc</a:t>
            </a:r>
          </a:p>
          <a:p>
            <a:r>
              <a:rPr lang="en-US" sz="1100" smtClean="0"/>
              <a:t>    (&lt;= 10ms recommended)</a:t>
            </a:r>
            <a:endParaRPr lang="en-US" sz="11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3324114" y="5281123"/>
            <a:ext cx="2088232" cy="164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5490685" y="512815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5485112" y="5128154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 rot="21333896">
            <a:off x="4170325" y="508076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28" name="Straight Connector 27"/>
          <p:cNvCxnSpPr>
            <a:endCxn id="20" idx="1"/>
          </p:cNvCxnSpPr>
          <p:nvPr/>
        </p:nvCxnSpPr>
        <p:spPr bwMode="auto">
          <a:xfrm>
            <a:off x="2411760" y="4402196"/>
            <a:ext cx="44935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2411760" y="4849075"/>
            <a:ext cx="44935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57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presentation we describe how UL OFDMA-based random access protocol may be used for </a:t>
            </a:r>
            <a:r>
              <a:rPr lang="en-US" dirty="0" smtClean="0"/>
              <a:t>setting </a:t>
            </a:r>
            <a:r>
              <a:rPr lang="en-US" dirty="0" smtClean="0"/>
              <a:t>and allocating resources </a:t>
            </a:r>
            <a:r>
              <a:rPr lang="en-US" dirty="0" smtClean="0"/>
              <a:t>for </a:t>
            </a:r>
            <a:r>
              <a:rPr lang="en-US" dirty="0" smtClean="0"/>
              <a:t>location measurements by unassociated HE STAs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</a:t>
            </a:r>
            <a:r>
              <a:rPr lang="en-US" dirty="0" smtClean="0"/>
              <a:t>Functional Requirements: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From the accuracy and coverage protocol section:</a:t>
            </a:r>
          </a:p>
          <a:p>
            <a:r>
              <a:rPr lang="en-US" sz="1800" dirty="0" smtClean="0"/>
              <a:t>The </a:t>
            </a:r>
            <a:r>
              <a:rPr lang="en-US" sz="1800" dirty="0"/>
              <a:t>location protocol shall support positioning measurement of unassociated and associated STAs in the HE MU mode.</a:t>
            </a:r>
          </a:p>
          <a:p>
            <a:r>
              <a:rPr lang="en-US" sz="1800" dirty="0"/>
              <a:t>The 11az amendment  shall have a mode supporting concurrent positioning measurements of multiple STAs, in both associated and unassociated states in the HE MU mode</a:t>
            </a:r>
            <a:r>
              <a:rPr lang="en-US" sz="1800" dirty="0" smtClean="0"/>
              <a:t>.</a:t>
            </a:r>
            <a:endParaRPr lang="he-IL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11az amendment shall have a mode supporting  concurrent measurement from several transmit chains of an AP in HE operation mode.  The same requirement shall also apply to VHT operation mode.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2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</a:t>
            </a:r>
            <a:r>
              <a:rPr lang="en-US" dirty="0"/>
              <a:t>M</a:t>
            </a:r>
            <a:r>
              <a:rPr lang="en-US" dirty="0" smtClean="0"/>
              <a:t>U Operation for Unassociated Mode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</a:t>
            </a:r>
            <a:r>
              <a:rPr lang="en-US" dirty="0" smtClean="0"/>
              <a:t>UL MU </a:t>
            </a:r>
            <a:r>
              <a:rPr lang="en-US" dirty="0" smtClean="0"/>
              <a:t>mode is TF based, where STAs are identified and assigned resources using an </a:t>
            </a:r>
            <a:r>
              <a:rPr lang="en-US" dirty="0" smtClean="0"/>
              <a:t>11 bit identification (AID 12 subfield in Per User Info field):</a:t>
            </a:r>
            <a:endParaRPr lang="en-US" dirty="0" smtClean="0"/>
          </a:p>
          <a:p>
            <a:pPr lvl="1"/>
            <a:r>
              <a:rPr lang="en-US" dirty="0" smtClean="0"/>
              <a:t>AP needs to be able to allocate DL and UL resources (medium for sounding and possibly measurement reporting). </a:t>
            </a:r>
          </a:p>
          <a:p>
            <a:pPr lvl="1"/>
            <a:r>
              <a:rPr lang="en-US" dirty="0" smtClean="0"/>
              <a:t>STA needs to know its identification (e.g. AID or Pre-AID)</a:t>
            </a:r>
          </a:p>
          <a:p>
            <a:pPr lvl="1"/>
            <a:r>
              <a:rPr lang="en-US" dirty="0" smtClean="0"/>
              <a:t>Required for STA identification for both NDP </a:t>
            </a:r>
            <a:r>
              <a:rPr lang="en-US" dirty="0" smtClean="0"/>
              <a:t>(</a:t>
            </a:r>
            <a:r>
              <a:rPr lang="en-US" dirty="0" smtClean="0"/>
              <a:t>to reuse the TF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39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UL OFDMA-based Random Access Metrics in 802.11ax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r>
              <a:rPr lang="en-US" sz="1800" dirty="0" smtClean="0"/>
              <a:t>Random access RU</a:t>
            </a:r>
          </a:p>
          <a:p>
            <a:pPr lvl="1"/>
            <a:r>
              <a:rPr lang="en-US" sz="1800" dirty="0" smtClean="0"/>
              <a:t>An RU allocated to AID 0 signaled in Trigger frame</a:t>
            </a:r>
          </a:p>
          <a:p>
            <a:pPr lvl="1"/>
            <a:r>
              <a:rPr lang="en-US" sz="1800" dirty="0" smtClean="0"/>
              <a:t>TFR is a Trigger frame (TF) with at least one RU assigned to AID 0</a:t>
            </a:r>
          </a:p>
          <a:p>
            <a:r>
              <a:rPr lang="en-US" sz="1800" dirty="0" smtClean="0"/>
              <a:t>OCW</a:t>
            </a:r>
          </a:p>
          <a:p>
            <a:pPr lvl="1"/>
            <a:r>
              <a:rPr lang="en-US" sz="1800" dirty="0" smtClean="0"/>
              <a:t>Contention Window for OFDMA</a:t>
            </a:r>
          </a:p>
          <a:p>
            <a:r>
              <a:rPr lang="en-US" sz="1800" dirty="0" err="1" smtClean="0"/>
              <a:t>OCWmin</a:t>
            </a:r>
            <a:r>
              <a:rPr lang="en-US" sz="1800" dirty="0" smtClean="0"/>
              <a:t>, </a:t>
            </a:r>
            <a:r>
              <a:rPr lang="en-US" sz="1800" dirty="0" err="1" smtClean="0"/>
              <a:t>OCWmax</a:t>
            </a:r>
            <a:endParaRPr lang="en-US" sz="1800" dirty="0" smtClean="0"/>
          </a:p>
          <a:p>
            <a:pPr lvl="1"/>
            <a:r>
              <a:rPr lang="en-US" sz="1800" dirty="0" smtClean="0"/>
              <a:t>Min and max values for OCW</a:t>
            </a:r>
          </a:p>
          <a:p>
            <a:r>
              <a:rPr lang="en-US" sz="1800" dirty="0" smtClean="0"/>
              <a:t>OBO (OFDMA </a:t>
            </a:r>
            <a:r>
              <a:rPr lang="en-US" sz="1800" dirty="0" err="1" smtClean="0"/>
              <a:t>Backoff</a:t>
            </a:r>
            <a:r>
              <a:rPr lang="en-US" sz="1800" dirty="0" smtClean="0"/>
              <a:t> </a:t>
            </a:r>
            <a:r>
              <a:rPr lang="en-US" sz="1800" smtClean="0"/>
              <a:t>Count) counter</a:t>
            </a:r>
            <a:endParaRPr lang="en-US" sz="1800" dirty="0" smtClean="0"/>
          </a:p>
          <a:p>
            <a:pPr lvl="1"/>
            <a:r>
              <a:rPr lang="en-US" sz="1800" dirty="0" smtClean="0"/>
              <a:t>A counter maintained by the STA that determines the random access RU the STA utilizes</a:t>
            </a:r>
          </a:p>
          <a:p>
            <a:endParaRPr lang="en-US" sz="1800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48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Recap: HE UL OFDMA-based Random Access Procedure in 802.11ax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132856"/>
            <a:ext cx="6801597" cy="2448272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891913" y="4730551"/>
            <a:ext cx="79665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Illustration of random access (RA) using 3 STAs with initial OBO values 1, 3, and 4, respectively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STAs 1 and 2 initiate RA in the first Trigger frame with RA RUs assigned to AID 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STA 3 initiates RA in the second Trigger frame with RA </a:t>
            </a:r>
            <a:r>
              <a:rPr lang="en-US" sz="1400" dirty="0" err="1" smtClean="0"/>
              <a:t>Rus</a:t>
            </a:r>
            <a:r>
              <a:rPr lang="en-US" sz="1400" dirty="0" smtClean="0"/>
              <a:t> assigned to AID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STA 2 counts down to 0 in first Trigger frame and selects RU 2 for its HE Trigger-based UL PPDU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STA </a:t>
            </a:r>
            <a:r>
              <a:rPr lang="en-US" sz="1400" dirty="0" smtClean="0"/>
              <a:t>1 resumes countdown and decrements its OBO count to </a:t>
            </a:r>
            <a:r>
              <a:rPr lang="en-US" sz="1400" dirty="0"/>
              <a:t>0 in </a:t>
            </a:r>
            <a:r>
              <a:rPr lang="en-US" sz="1400" dirty="0" smtClean="0"/>
              <a:t>second </a:t>
            </a:r>
            <a:r>
              <a:rPr lang="en-US" sz="1400" dirty="0"/>
              <a:t>Trigger frame and selects RU </a:t>
            </a:r>
            <a:r>
              <a:rPr lang="en-US" sz="1400" dirty="0" smtClean="0"/>
              <a:t>1 for </a:t>
            </a:r>
            <a:r>
              <a:rPr lang="en-US" sz="1400" dirty="0"/>
              <a:t>its </a:t>
            </a:r>
            <a:r>
              <a:rPr lang="en-US" sz="1400" dirty="0" smtClean="0"/>
              <a:t>HE Trigger-based </a:t>
            </a:r>
            <a:r>
              <a:rPr lang="en-US" sz="1400" dirty="0"/>
              <a:t>UL </a:t>
            </a:r>
            <a:r>
              <a:rPr lang="en-US" sz="1400" dirty="0" smtClean="0"/>
              <a:t>PPDU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STA 3 with a non-zero OBO counter waits for the next Trigger frame with RA RUs 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68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 smtClean="0"/>
              <a:t>Frame exchange flow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1800" dirty="0" smtClean="0"/>
              <a:t>Similar to an FTM session as defined in </a:t>
            </a:r>
            <a:r>
              <a:rPr lang="en-US" sz="1800" dirty="0" err="1" smtClean="0"/>
              <a:t>REVmc</a:t>
            </a:r>
            <a:r>
              <a:rPr lang="en-US" sz="1800" dirty="0" smtClean="0"/>
              <a:t>, </a:t>
            </a:r>
            <a:r>
              <a:rPr lang="en-US" sz="1800" dirty="0" smtClean="0"/>
              <a:t>the proposed mechanism is composed of 3 stages:</a:t>
            </a:r>
          </a:p>
          <a:p>
            <a:pPr lvl="1"/>
            <a:r>
              <a:rPr lang="en-US" sz="1600" b="1" dirty="0" smtClean="0"/>
              <a:t>Service negotiation phase</a:t>
            </a:r>
          </a:p>
          <a:p>
            <a:pPr lvl="2"/>
            <a:r>
              <a:rPr lang="en-US" sz="1400" i="1" dirty="0" smtClean="0"/>
              <a:t>Capability exchange and supportive location information exchange with adaptation to support MIMO operation and HE MU </a:t>
            </a:r>
            <a:r>
              <a:rPr lang="en-US" sz="1400" i="1" dirty="0" smtClean="0"/>
              <a:t>mode</a:t>
            </a:r>
            <a:endParaRPr lang="en-US" sz="1400" dirty="0" smtClean="0"/>
          </a:p>
          <a:p>
            <a:pPr lvl="3"/>
            <a:r>
              <a:rPr lang="en-US" sz="1200" dirty="0" smtClean="0"/>
              <a:t>LCI and CIVIC IEs (same as </a:t>
            </a:r>
            <a:r>
              <a:rPr lang="en-US" sz="1200" dirty="0" err="1" smtClean="0"/>
              <a:t>REVmc</a:t>
            </a:r>
            <a:r>
              <a:rPr lang="en-US" sz="1200" dirty="0" smtClean="0"/>
              <a:t>)</a:t>
            </a:r>
          </a:p>
          <a:p>
            <a:pPr lvl="3"/>
            <a:r>
              <a:rPr lang="en-US" sz="1200" dirty="0"/>
              <a:t>Location supported modulation and </a:t>
            </a:r>
            <a:r>
              <a:rPr lang="en-US" sz="1200" dirty="0" smtClean="0"/>
              <a:t>BW (same as </a:t>
            </a:r>
            <a:r>
              <a:rPr lang="en-US" sz="1200" dirty="0" err="1" smtClean="0"/>
              <a:t>REVmc</a:t>
            </a:r>
            <a:r>
              <a:rPr lang="en-US" sz="1200" dirty="0"/>
              <a:t>)</a:t>
            </a:r>
            <a:endParaRPr lang="en-US" sz="1200" dirty="0" smtClean="0"/>
          </a:p>
          <a:p>
            <a:pPr lvl="3"/>
            <a:r>
              <a:rPr lang="en-US" sz="1200" dirty="0" smtClean="0"/>
              <a:t>Number of </a:t>
            </a:r>
            <a:r>
              <a:rPr lang="en-US" sz="1200" dirty="0" err="1" smtClean="0"/>
              <a:t>Tx</a:t>
            </a:r>
            <a:r>
              <a:rPr lang="en-US" sz="1200" dirty="0" smtClean="0"/>
              <a:t> and Rx chains (to support MIMO – extension of the </a:t>
            </a:r>
            <a:r>
              <a:rPr lang="en-US" sz="1200" dirty="0" err="1" smtClean="0"/>
              <a:t>REVmc</a:t>
            </a:r>
            <a:r>
              <a:rPr lang="en-US" sz="1200" dirty="0" smtClean="0"/>
              <a:t>)</a:t>
            </a:r>
          </a:p>
          <a:p>
            <a:pPr lvl="3"/>
            <a:r>
              <a:rPr lang="en-US" sz="1200" dirty="0" smtClean="0"/>
              <a:t>Location or Location offset of additional </a:t>
            </a:r>
            <a:r>
              <a:rPr lang="en-US" sz="1200" dirty="0" err="1" smtClean="0"/>
              <a:t>Tx</a:t>
            </a:r>
            <a:r>
              <a:rPr lang="en-US" sz="1200" dirty="0" smtClean="0"/>
              <a:t> chains </a:t>
            </a:r>
            <a:r>
              <a:rPr lang="en-US" sz="1200" dirty="0"/>
              <a:t>(to support MIMO – extension of the </a:t>
            </a:r>
            <a:r>
              <a:rPr lang="en-US" sz="1200" dirty="0" err="1"/>
              <a:t>REVmc</a:t>
            </a:r>
            <a:r>
              <a:rPr lang="en-US" sz="1200" dirty="0"/>
              <a:t>)</a:t>
            </a:r>
            <a:endParaRPr lang="en-US" sz="1200" dirty="0" smtClean="0"/>
          </a:p>
          <a:p>
            <a:pPr lvl="3"/>
            <a:r>
              <a:rPr lang="en-US" sz="1200" dirty="0" smtClean="0"/>
              <a:t>Possibly information related to scheduling (e.g. how frequent location measurement executed).</a:t>
            </a:r>
          </a:p>
          <a:p>
            <a:pPr lvl="2"/>
            <a:r>
              <a:rPr lang="en-US" sz="1400" i="1" dirty="0" smtClean="0"/>
              <a:t>Resource negotiation and </a:t>
            </a:r>
            <a:r>
              <a:rPr lang="en-US" sz="1400" i="1" dirty="0" smtClean="0"/>
              <a:t>assignment</a:t>
            </a:r>
            <a:endParaRPr lang="en-US" sz="1400" dirty="0" smtClean="0"/>
          </a:p>
          <a:p>
            <a:pPr lvl="3"/>
            <a:r>
              <a:rPr lang="en-US" sz="1200" dirty="0" smtClean="0"/>
              <a:t>In </a:t>
            </a:r>
            <a:r>
              <a:rPr lang="en-US" sz="1200" dirty="0" err="1" smtClean="0"/>
              <a:t>REVmc</a:t>
            </a:r>
            <a:r>
              <a:rPr lang="en-US" sz="1200" dirty="0" smtClean="0"/>
              <a:t>, </a:t>
            </a:r>
            <a:r>
              <a:rPr lang="en-US" sz="1200" dirty="0" smtClean="0"/>
              <a:t>this was used to allocate resource at the AP for the STA’s location context (</a:t>
            </a:r>
            <a:r>
              <a:rPr lang="en-US" sz="1200" i="1" dirty="0" smtClean="0"/>
              <a:t>e.g</a:t>
            </a:r>
            <a:r>
              <a:rPr lang="en-US" sz="1200" dirty="0" smtClean="0"/>
              <a:t>., </a:t>
            </a:r>
            <a:r>
              <a:rPr lang="en-US" sz="1200" dirty="0" smtClean="0"/>
              <a:t>token ID associated with the FTM session)</a:t>
            </a:r>
          </a:p>
          <a:p>
            <a:pPr lvl="3"/>
            <a:r>
              <a:rPr lang="en-US" sz="1200" dirty="0" smtClean="0"/>
              <a:t>For HE </a:t>
            </a:r>
            <a:r>
              <a:rPr lang="en-US" sz="1200" dirty="0" smtClean="0"/>
              <a:t>STAs, </a:t>
            </a:r>
            <a:r>
              <a:rPr lang="en-US" sz="1200" dirty="0" smtClean="0"/>
              <a:t>STA AIDs are indicated </a:t>
            </a:r>
            <a:r>
              <a:rPr lang="en-US" sz="1200" dirty="0" smtClean="0"/>
              <a:t>(Pre-AID for unassociated STAs) and resource allocation (random access RUs) information</a:t>
            </a:r>
            <a:endParaRPr lang="en-US" sz="1200" dirty="0" smtClean="0"/>
          </a:p>
          <a:p>
            <a:pPr lvl="2"/>
            <a:r>
              <a:rPr lang="en-US" sz="1400" i="1" dirty="0" smtClean="0"/>
              <a:t>The Multi-STA BA (M-BA) is used for Pre-AID assignment </a:t>
            </a:r>
            <a:r>
              <a:rPr lang="en-US" sz="1400" i="1" dirty="0" smtClean="0"/>
              <a:t>and ACK to </a:t>
            </a:r>
            <a:r>
              <a:rPr lang="en-US" sz="1400" i="1" dirty="0" smtClean="0"/>
              <a:t>unassociated </a:t>
            </a:r>
            <a:r>
              <a:rPr lang="en-US" sz="1400" i="1" dirty="0" smtClean="0"/>
              <a:t>STAs and </a:t>
            </a:r>
            <a:r>
              <a:rPr lang="en-US" sz="1400" i="1" dirty="0" smtClean="0"/>
              <a:t>ACK to FTM requests </a:t>
            </a:r>
            <a:r>
              <a:rPr lang="en-US" sz="1400" i="1" dirty="0" smtClean="0"/>
              <a:t>from associated STAs</a:t>
            </a:r>
            <a:endParaRPr lang="en-US" sz="1400" i="1" dirty="0" smtClean="0"/>
          </a:p>
          <a:p>
            <a:pPr lvl="1"/>
            <a:r>
              <a:rPr lang="en-US" sz="1600" dirty="0" smtClean="0"/>
              <a:t>Measurement exchange</a:t>
            </a:r>
          </a:p>
          <a:p>
            <a:pPr lvl="1"/>
            <a:r>
              <a:rPr lang="en-US" sz="1600" dirty="0" smtClean="0"/>
              <a:t>Termination (can be implicit or explicit, to be discussed at a later time)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55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Service Negotiation Phase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330409" y="2095715"/>
            <a:ext cx="0" cy="1994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5412346" y="2051251"/>
            <a:ext cx="6295" cy="20392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330409" y="2218254"/>
            <a:ext cx="2065993" cy="3066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 rot="524343">
            <a:off x="3775366" y="2074238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TF Service Request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3330409" y="2722310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 rot="21133074">
            <a:off x="3762457" y="2639185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FTM Request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45444" y="1774252"/>
            <a:ext cx="1236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Responding STA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781233" y="1748963"/>
            <a:ext cx="1230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Initiating STA(s)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3330409" y="3501008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 rot="524343">
            <a:off x="4225808" y="3355886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FTM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31551" y="4523636"/>
            <a:ext cx="756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Propose </a:t>
            </a:r>
            <a:r>
              <a:rPr lang="en-US" sz="1400" b="1" dirty="0" smtClean="0"/>
              <a:t>that the TF Service Request frame solicits one or multiple Initial FTM Request frame(s) from initiating STA(s) allowing capability exchange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The responding STA sends an M-BA in response to the FTM Request frames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Finally, the responding STA sends an FTM to complete the service negotiation phase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Reuse legacy FTM frame and add 11az IEs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Legacy STAs skip the 11az IEs</a:t>
            </a:r>
          </a:p>
          <a:p>
            <a:pPr lvl="1"/>
            <a:endParaRPr lang="en-US" sz="1600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3347864" y="3140968"/>
            <a:ext cx="208823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485112" y="2536785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5472479" y="2546579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sp>
        <p:nvSpPr>
          <p:cNvPr id="31" name="TextBox 30"/>
          <p:cNvSpPr txBox="1"/>
          <p:nvPr/>
        </p:nvSpPr>
        <p:spPr>
          <a:xfrm rot="524343">
            <a:off x="4335729" y="3081099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M-BA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861116" y="2938713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3252106" y="2955443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2757750" y="3046178"/>
            <a:ext cx="1354" cy="4603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1259632" y="3110611"/>
            <a:ext cx="14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/>
              <a:t>         Same as REVmc</a:t>
            </a:r>
          </a:p>
          <a:p>
            <a:r>
              <a:rPr lang="en-US" sz="900" smtClean="0"/>
              <a:t>    (&lt;= 10ms recommended)</a:t>
            </a:r>
            <a:endParaRPr lang="en-US" sz="900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3324114" y="3933056"/>
            <a:ext cx="2088232" cy="164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5490685" y="378008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5485112" y="3780087"/>
            <a:ext cx="0" cy="19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/>
          <p:cNvSpPr txBox="1"/>
          <p:nvPr/>
        </p:nvSpPr>
        <p:spPr>
          <a:xfrm rot="21333896">
            <a:off x="4170325" y="37327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15" name="Straight Connector 14"/>
          <p:cNvCxnSpPr>
            <a:endCxn id="32" idx="1"/>
          </p:cNvCxnSpPr>
          <p:nvPr/>
        </p:nvCxnSpPr>
        <p:spPr bwMode="auto">
          <a:xfrm>
            <a:off x="2411760" y="3054129"/>
            <a:ext cx="44935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>
            <a:off x="2411760" y="3501008"/>
            <a:ext cx="44935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3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Recap:</a:t>
            </a:r>
            <a:r>
              <a:rPr lang="en-US" dirty="0" smtClean="0">
                <a:solidFill>
                  <a:srgbClr val="FF3399"/>
                </a:solidFill>
              </a:rPr>
              <a:t> </a:t>
            </a:r>
            <a:r>
              <a:rPr lang="en-US" dirty="0" smtClean="0"/>
              <a:t>Existing Per STA Info Subfield Format in M-BA in 11ax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763688" y="2060848"/>
            <a:ext cx="1224136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Per AID TID   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Info	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987824" y="2062658"/>
            <a:ext cx="1512168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Block ACK Starting Sequence Control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499992" y="2060848"/>
            <a:ext cx="1224136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Block ACK Bitmap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9864" y="4457690"/>
            <a:ext cx="76442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B0-B11: </a:t>
            </a:r>
            <a:r>
              <a:rPr lang="en-US" sz="1600" dirty="0" smtClean="0"/>
              <a:t>The AP indicates the STA AID for which the Block ACK Bitmap is included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ACK Type</a:t>
            </a:r>
            <a:r>
              <a:rPr lang="en-US" sz="1600" dirty="0" smtClean="0"/>
              <a:t>: The AP indicates ACK of single MPDU or all MPDUs when B11=0 and when B11=1, the Block ACK bitmap indicates reception of multiple MPDUs in an A-MPDU </a:t>
            </a:r>
            <a:endParaRPr lang="en-US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TID</a:t>
            </a:r>
            <a:r>
              <a:rPr lang="en-US" sz="1600" dirty="0" smtClean="0"/>
              <a:t>: This field indicates the TID value of MPDUs for which the Block ACK Bitmap is included;  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2555776" y="3211166"/>
            <a:ext cx="1224136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AID   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	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779912" y="3200450"/>
            <a:ext cx="1512168" cy="51477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 Type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5292080" y="3211166"/>
            <a:ext cx="1224136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TID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00253" y="3856513"/>
            <a:ext cx="1814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 AID TID Info subfield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0470" y="1743253"/>
            <a:ext cx="1528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 STA Info subfield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763688" y="2564904"/>
            <a:ext cx="792088" cy="635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2987824" y="2564904"/>
            <a:ext cx="3528392" cy="635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773141" y="1971921"/>
            <a:ext cx="3950987" cy="14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2563281" y="3794675"/>
            <a:ext cx="3950987" cy="14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2005552" y="2967584"/>
            <a:ext cx="46542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Bits       B0                  B10                  B11                 B12                  B15</a:t>
            </a:r>
            <a:endParaRPr lang="en-US"/>
          </a:p>
        </p:txBody>
      </p:sp>
      <p:sp>
        <p:nvSpPr>
          <p:cNvPr id="1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056338" y="6475413"/>
            <a:ext cx="14875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40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82968</TotalTime>
  <Words>1748</Words>
  <Application>Microsoft Office PowerPoint</Application>
  <PresentationFormat>On-screen Show (4:3)</PresentationFormat>
  <Paragraphs>255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ACcord-Submission</vt:lpstr>
      <vt:lpstr>Document</vt:lpstr>
      <vt:lpstr>Location Measurement Protocol for Unassociated STAs</vt:lpstr>
      <vt:lpstr>Abstract</vt:lpstr>
      <vt:lpstr>Related Functional Requirements:</vt:lpstr>
      <vt:lpstr>UL MU Operation for Unassociated Mode Support</vt:lpstr>
      <vt:lpstr>UL OFDMA-based Random Access Metrics in 802.11ax</vt:lpstr>
      <vt:lpstr>Recap: HE UL OFDMA-based Random Access Procedure in 802.11ax</vt:lpstr>
      <vt:lpstr>Frame exchange flow description</vt:lpstr>
      <vt:lpstr>Proposed Service Negotiation Phase</vt:lpstr>
      <vt:lpstr>Recap: Existing Per STA Info Subfield Format in M-BA in 11ax</vt:lpstr>
      <vt:lpstr>Proposed Per STA Info Subfield in M-BA Frame for an unassociated STA using Random Access</vt:lpstr>
      <vt:lpstr>Pre-Association Exchange Procedure with Random Access</vt:lpstr>
      <vt:lpstr>Is a Negotiation Phase Required?</vt:lpstr>
      <vt:lpstr>Proposed Measurement Exchange</vt:lpstr>
      <vt:lpstr>Protocol properties</vt:lpstr>
      <vt:lpstr>Conclusion</vt:lpstr>
      <vt:lpstr>Straw poll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258</cp:revision>
  <cp:lastPrinted>2013-07-10T22:27:23Z</cp:lastPrinted>
  <dcterms:created xsi:type="dcterms:W3CDTF">2009-11-13T19:11:16Z</dcterms:created>
  <dcterms:modified xsi:type="dcterms:W3CDTF">2016-09-13T09:39:42Z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2016-09-07 13:18:41Z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