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65" r:id="rId4"/>
    <p:sldId id="262" r:id="rId5"/>
    <p:sldId id="266" r:id="rId6"/>
    <p:sldId id="263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335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802.11-17/0096r1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Jan. </a:t>
            </a:r>
            <a:r>
              <a:rPr lang="en-US" altLang="en-US" sz="2800" dirty="0" smtClean="0"/>
              <a:t>Closing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9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Atlanta </a:t>
            </a:r>
            <a:r>
              <a:rPr lang="en-US" dirty="0" err="1" smtClean="0"/>
              <a:t>Buckhead</a:t>
            </a:r>
            <a:r>
              <a:rPr lang="en-US" dirty="0" smtClean="0"/>
              <a:t> </a:t>
            </a:r>
            <a:r>
              <a:rPr lang="en-US" dirty="0" smtClean="0"/>
              <a:t>meeting</a:t>
            </a:r>
            <a:r>
              <a:rPr lang="en-US" dirty="0"/>
              <a:t>, </a:t>
            </a:r>
            <a:r>
              <a:rPr lang="en-US" dirty="0" smtClean="0"/>
              <a:t>Jan. 2017.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</a:t>
            </a:r>
            <a:r>
              <a:rPr lang="en-CA" dirty="0" smtClean="0"/>
              <a:t>Completed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 smtClean="0"/>
              <a:t>and adopted text to Spec. Framework on </a:t>
            </a:r>
            <a:r>
              <a:rPr lang="en-US" b="0" dirty="0" smtClean="0"/>
              <a:t>ranging protocol sounding format and sounding sequence for the &lt;6Ghz band as well LOS requirements for the 60Gz band. </a:t>
            </a:r>
            <a:endParaRPr lang="en-US" b="0" dirty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adopted a threat model for a secured location protocol to FRD, </a:t>
            </a:r>
            <a:r>
              <a:rPr lang="en-US" b="0" smtClean="0"/>
              <a:t>this will </a:t>
            </a:r>
            <a:r>
              <a:rPr lang="en-US" b="0" dirty="0" smtClean="0"/>
              <a:t>enable design and evaluation of secured protocol functionality. 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 smtClean="0"/>
              <a:t>technical submissions on measurement </a:t>
            </a:r>
            <a:r>
              <a:rPr lang="en-US" b="0" dirty="0" smtClean="0"/>
              <a:t>exchange and negotiation and secured location approaches.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1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</a:t>
            </a:r>
            <a:r>
              <a:rPr lang="en-CA" dirty="0" smtClean="0"/>
              <a:t>Completed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Defined goals for D0.1 </a:t>
            </a:r>
            <a:r>
              <a:rPr lang="en-US" sz="2000" b="0" dirty="0" smtClean="0"/>
              <a:t>(SFD feature freeze on 2/4 focus topics and 50% protocol complete)</a:t>
            </a:r>
            <a:r>
              <a:rPr lang="en-US" b="0" dirty="0" smtClean="0"/>
              <a:t>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approved updated program timelines.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Set </a:t>
            </a:r>
            <a:r>
              <a:rPr lang="en-US" b="0" dirty="0" err="1"/>
              <a:t>telecon</a:t>
            </a:r>
            <a:r>
              <a:rPr lang="en-US" b="0" dirty="0"/>
              <a:t> times and goals for March meeting.</a:t>
            </a:r>
            <a:endParaRPr lang="en-US" dirty="0"/>
          </a:p>
          <a:p>
            <a:pPr marL="609600" indent="-609600"/>
            <a:endParaRPr lang="en-US" b="0" dirty="0" smtClean="0"/>
          </a:p>
          <a:p>
            <a:pPr marL="609600" indent="-609600"/>
            <a:r>
              <a:rPr lang="en-US" b="0" dirty="0" smtClean="0"/>
              <a:t>Agenda</a:t>
            </a:r>
            <a:r>
              <a:rPr lang="en-US" b="0" dirty="0"/>
              <a:t>: See </a:t>
            </a:r>
            <a:r>
              <a:rPr lang="en-US" b="0" dirty="0" smtClean="0"/>
              <a:t>11-16/1599r3.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2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Approved </a:t>
            </a:r>
            <a:r>
              <a:rPr lang="en-US" dirty="0" err="1" smtClean="0"/>
              <a:t>TGaz</a:t>
            </a:r>
            <a:r>
              <a:rPr lang="en-US" dirty="0" smtClean="0"/>
              <a:t> Timelines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Jan. 2017</a:t>
            </a:r>
            <a:endParaRPr lang="en-GB" dirty="0"/>
          </a:p>
        </p:txBody>
      </p:sp>
      <p:grpSp>
        <p:nvGrpSpPr>
          <p:cNvPr id="138" name="Group 137"/>
          <p:cNvGrpSpPr/>
          <p:nvPr/>
        </p:nvGrpSpPr>
        <p:grpSpPr>
          <a:xfrm>
            <a:off x="74364" y="1844823"/>
            <a:ext cx="9034902" cy="4176465"/>
            <a:chOff x="74364" y="1844823"/>
            <a:chExt cx="9034902" cy="4176465"/>
          </a:xfrm>
        </p:grpSpPr>
        <p:sp>
          <p:nvSpPr>
            <p:cNvPr id="139" name="Text Box 24"/>
            <p:cNvSpPr txBox="1">
              <a:spLocks noChangeArrowheads="1"/>
            </p:cNvSpPr>
            <p:nvPr/>
          </p:nvSpPr>
          <p:spPr bwMode="auto">
            <a:xfrm>
              <a:off x="74364" y="2232113"/>
              <a:ext cx="855796" cy="45218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SG </a:t>
              </a:r>
            </a:p>
            <a:p>
              <a:pPr algn="ctr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Formation</a:t>
              </a:r>
            </a:p>
            <a:p>
              <a:pPr algn="ctr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1-15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507489" y="3406394"/>
              <a:ext cx="2489948" cy="25261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 smtClean="0">
                  <a:solidFill>
                    <a:schemeClr val="tx1"/>
                  </a:solidFill>
                </a:rPr>
                <a:t>SFD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grpSp>
          <p:nvGrpSpPr>
            <p:cNvPr id="141" name="Group 140"/>
            <p:cNvGrpSpPr/>
            <p:nvPr/>
          </p:nvGrpSpPr>
          <p:grpSpPr>
            <a:xfrm>
              <a:off x="2515384" y="3403855"/>
              <a:ext cx="2482054" cy="257760"/>
              <a:chOff x="2515383" y="2827791"/>
              <a:chExt cx="2920713" cy="187855"/>
            </a:xfrm>
          </p:grpSpPr>
          <p:sp>
            <p:nvSpPr>
              <p:cNvPr id="207" name="Rectangle 206"/>
              <p:cNvSpPr/>
              <p:nvPr/>
            </p:nvSpPr>
            <p:spPr>
              <a:xfrm>
                <a:off x="2515383" y="2827791"/>
                <a:ext cx="810734" cy="187855"/>
              </a:xfrm>
              <a:prstGeom prst="rect">
                <a:avLst/>
              </a:prstGeom>
              <a:solidFill>
                <a:schemeClr val="accent1">
                  <a:alpha val="14000"/>
                </a:schemeClr>
              </a:solidFill>
              <a:ln w="0">
                <a:solidFill>
                  <a:schemeClr val="tx1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600" dirty="0" smtClean="0">
                    <a:solidFill>
                      <a:schemeClr val="tx1"/>
                    </a:solidFill>
                  </a:rPr>
                  <a:t>MU mode sequence</a:t>
                </a:r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3323979" y="2827791"/>
                <a:ext cx="705464" cy="185952"/>
              </a:xfrm>
              <a:prstGeom prst="rect">
                <a:avLst/>
              </a:prstGeom>
              <a:solidFill>
                <a:schemeClr val="accent1">
                  <a:alpha val="14000"/>
                </a:schemeClr>
              </a:solidFill>
              <a:ln w="0">
                <a:solidFill>
                  <a:schemeClr val="tx1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600" dirty="0" smtClean="0">
                    <a:solidFill>
                      <a:schemeClr val="tx1"/>
                    </a:solidFill>
                  </a:rPr>
                  <a:t>MU mode</a:t>
                </a:r>
              </a:p>
              <a:p>
                <a:pPr algn="ctr">
                  <a:defRPr/>
                </a:pPr>
                <a:r>
                  <a:rPr lang="en-US" sz="600" dirty="0" smtClean="0">
                    <a:solidFill>
                      <a:schemeClr val="tx1"/>
                    </a:solidFill>
                  </a:rPr>
                  <a:t>Resource all.</a:t>
                </a:r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4027305" y="2827791"/>
                <a:ext cx="705464" cy="185952"/>
              </a:xfrm>
              <a:prstGeom prst="rect">
                <a:avLst/>
              </a:prstGeom>
              <a:solidFill>
                <a:schemeClr val="accent1">
                  <a:alpha val="14000"/>
                </a:schemeClr>
              </a:solidFill>
              <a:ln w="0">
                <a:solidFill>
                  <a:schemeClr val="tx1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600" dirty="0" smtClean="0">
                    <a:solidFill>
                      <a:schemeClr val="tx1"/>
                    </a:solidFill>
                  </a:rPr>
                  <a:t>SU sequence</a:t>
                </a:r>
                <a:endParaRPr lang="en-US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4730632" y="2827791"/>
                <a:ext cx="705464" cy="185952"/>
              </a:xfrm>
              <a:prstGeom prst="rect">
                <a:avLst/>
              </a:prstGeom>
              <a:solidFill>
                <a:schemeClr val="accent1">
                  <a:alpha val="14000"/>
                </a:schemeClr>
              </a:solidFill>
              <a:ln w="0">
                <a:solidFill>
                  <a:schemeClr val="tx1"/>
                </a:solidFill>
                <a:prstDash val="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600" dirty="0" smtClean="0">
                    <a:solidFill>
                      <a:schemeClr val="tx1"/>
                    </a:solidFill>
                  </a:rPr>
                  <a:t>Capability ex. and negotiation</a:t>
                </a:r>
                <a:endParaRPr lang="en-US" sz="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2" name="Rectangle 141"/>
            <p:cNvSpPr>
              <a:spLocks noChangeArrowheads="1"/>
            </p:cNvSpPr>
            <p:nvPr/>
          </p:nvSpPr>
          <p:spPr bwMode="auto">
            <a:xfrm>
              <a:off x="119990" y="1844824"/>
              <a:ext cx="8989276" cy="4176464"/>
            </a:xfrm>
            <a:prstGeom prst="rect">
              <a:avLst/>
            </a:prstGeom>
            <a:noFill/>
            <a:ln w="254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Rectangle 142"/>
            <p:cNvSpPr>
              <a:spLocks noChangeArrowheads="1"/>
            </p:cNvSpPr>
            <p:nvPr/>
          </p:nvSpPr>
          <p:spPr bwMode="auto">
            <a:xfrm>
              <a:off x="6511536" y="1851491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2020</a:t>
              </a:r>
            </a:p>
          </p:txBody>
        </p:sp>
        <p:sp>
          <p:nvSpPr>
            <p:cNvPr id="144" name="Rectangle 143"/>
            <p:cNvSpPr>
              <a:spLocks noChangeArrowheads="1"/>
            </p:cNvSpPr>
            <p:nvPr/>
          </p:nvSpPr>
          <p:spPr bwMode="auto">
            <a:xfrm>
              <a:off x="5246042" y="1844824"/>
              <a:ext cx="1265494" cy="37976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2019</a:t>
              </a:r>
            </a:p>
          </p:txBody>
        </p:sp>
        <p:sp>
          <p:nvSpPr>
            <p:cNvPr id="145" name="Rectangle 144"/>
            <p:cNvSpPr>
              <a:spLocks noChangeArrowheads="1"/>
            </p:cNvSpPr>
            <p:nvPr/>
          </p:nvSpPr>
          <p:spPr bwMode="auto">
            <a:xfrm>
              <a:off x="2707935" y="1844824"/>
              <a:ext cx="1272613" cy="3789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2017</a:t>
              </a:r>
            </a:p>
          </p:txBody>
        </p:sp>
        <p:sp>
          <p:nvSpPr>
            <p:cNvPr id="146" name="Rectangle 145"/>
            <p:cNvSpPr>
              <a:spLocks noChangeArrowheads="1"/>
            </p:cNvSpPr>
            <p:nvPr/>
          </p:nvSpPr>
          <p:spPr bwMode="auto">
            <a:xfrm>
              <a:off x="1392602" y="1844823"/>
              <a:ext cx="1315332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2016</a:t>
              </a:r>
            </a:p>
          </p:txBody>
        </p:sp>
        <p:sp>
          <p:nvSpPr>
            <p:cNvPr id="147" name="Rectangle 146"/>
            <p:cNvSpPr>
              <a:spLocks noChangeArrowheads="1"/>
            </p:cNvSpPr>
            <p:nvPr/>
          </p:nvSpPr>
          <p:spPr bwMode="auto">
            <a:xfrm>
              <a:off x="119990" y="1844823"/>
              <a:ext cx="127261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2015</a:t>
              </a:r>
            </a:p>
          </p:txBody>
        </p:sp>
        <p:sp>
          <p:nvSpPr>
            <p:cNvPr id="148" name="Rectangle 147"/>
            <p:cNvSpPr>
              <a:spLocks noChangeArrowheads="1"/>
            </p:cNvSpPr>
            <p:nvPr/>
          </p:nvSpPr>
          <p:spPr bwMode="auto">
            <a:xfrm>
              <a:off x="3971649" y="1844823"/>
              <a:ext cx="128863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2018</a:t>
              </a:r>
            </a:p>
          </p:txBody>
        </p:sp>
        <p:sp>
          <p:nvSpPr>
            <p:cNvPr id="149" name="Text Box 29"/>
            <p:cNvSpPr txBox="1">
              <a:spLocks noChangeArrowheads="1"/>
            </p:cNvSpPr>
            <p:nvPr/>
          </p:nvSpPr>
          <p:spPr bwMode="auto">
            <a:xfrm flipH="1">
              <a:off x="8052350" y="2221522"/>
              <a:ext cx="782637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defPPr>
                <a:defRPr lang="en-GB"/>
              </a:defPPr>
              <a:lvl1pPr algn="ctr">
                <a:defRPr sz="800" b="1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b="0" dirty="0"/>
                <a:t>.11az</a:t>
              </a:r>
              <a:br>
                <a:rPr lang="en-US" altLang="en-US" b="0" dirty="0"/>
              </a:br>
              <a:r>
                <a:rPr lang="en-US" altLang="en-US" b="0" dirty="0"/>
                <a:t> Final</a:t>
              </a:r>
            </a:p>
            <a:p>
              <a:r>
                <a:rPr lang="en-US" altLang="en-US" b="0" dirty="0" smtClean="0"/>
                <a:t>3-2021</a:t>
              </a:r>
              <a:endParaRPr lang="en-US" altLang="en-US" b="0" dirty="0"/>
            </a:p>
          </p:txBody>
        </p:sp>
        <p:sp>
          <p:nvSpPr>
            <p:cNvPr id="150" name="Isosceles Triangle 149"/>
            <p:cNvSpPr>
              <a:spLocks noChangeArrowheads="1"/>
            </p:cNvSpPr>
            <p:nvPr/>
          </p:nvSpPr>
          <p:spPr bwMode="auto">
            <a:xfrm>
              <a:off x="167026" y="2247011"/>
              <a:ext cx="203200" cy="22701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Isosceles Triangle 150"/>
            <p:cNvSpPr>
              <a:spLocks noChangeArrowheads="1"/>
            </p:cNvSpPr>
            <p:nvPr/>
          </p:nvSpPr>
          <p:spPr bwMode="auto">
            <a:xfrm>
              <a:off x="8029176" y="2261942"/>
              <a:ext cx="174796" cy="22225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2" name="Isosceles Triangle 151"/>
            <p:cNvSpPr>
              <a:spLocks noChangeArrowheads="1"/>
            </p:cNvSpPr>
            <p:nvPr/>
          </p:nvSpPr>
          <p:spPr bwMode="auto">
            <a:xfrm>
              <a:off x="866400" y="2252737"/>
              <a:ext cx="201612" cy="22701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513659" y="2871112"/>
              <a:ext cx="2483778" cy="156338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11az SFD</a:t>
              </a: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475194" y="2683662"/>
              <a:ext cx="710728" cy="18692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UCD</a:t>
              </a: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187445" y="3030271"/>
              <a:ext cx="4892101" cy="18628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Amendment text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185921" y="2683663"/>
              <a:ext cx="2032537" cy="18692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FRD</a:t>
              </a:r>
            </a:p>
          </p:txBody>
        </p:sp>
        <p:sp>
          <p:nvSpPr>
            <p:cNvPr id="157" name="Text Box 24"/>
            <p:cNvSpPr txBox="1">
              <a:spLocks noChangeArrowheads="1"/>
            </p:cNvSpPr>
            <p:nvPr/>
          </p:nvSpPr>
          <p:spPr bwMode="auto">
            <a:xfrm>
              <a:off x="98149" y="2681837"/>
              <a:ext cx="659530" cy="1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5/15-11/15</a:t>
              </a:r>
            </a:p>
          </p:txBody>
        </p:sp>
        <p:sp>
          <p:nvSpPr>
            <p:cNvPr id="158" name="Rectangle 157"/>
            <p:cNvSpPr>
              <a:spLocks noChangeArrowheads="1"/>
            </p:cNvSpPr>
            <p:nvPr/>
          </p:nvSpPr>
          <p:spPr bwMode="auto">
            <a:xfrm>
              <a:off x="7804614" y="1851491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chemeClr val="bg1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</a:p>
          </p:txBody>
        </p:sp>
        <p:grpSp>
          <p:nvGrpSpPr>
            <p:cNvPr id="159" name="Group 158"/>
            <p:cNvGrpSpPr/>
            <p:nvPr/>
          </p:nvGrpSpPr>
          <p:grpSpPr>
            <a:xfrm>
              <a:off x="1339290" y="1844824"/>
              <a:ext cx="6503157" cy="4176464"/>
              <a:chOff x="1339290" y="1268760"/>
              <a:chExt cx="6503157" cy="3782041"/>
            </a:xfrm>
          </p:grpSpPr>
          <p:sp>
            <p:nvSpPr>
              <p:cNvPr id="201" name="Line 15"/>
              <p:cNvSpPr>
                <a:spLocks noChangeShapeType="1"/>
              </p:cNvSpPr>
              <p:nvPr/>
            </p:nvSpPr>
            <p:spPr bwMode="auto">
              <a:xfrm flipH="1">
                <a:off x="6603112" y="1299562"/>
                <a:ext cx="3175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202" name="Line 14"/>
              <p:cNvSpPr>
                <a:spLocks noChangeShapeType="1"/>
              </p:cNvSpPr>
              <p:nvPr/>
            </p:nvSpPr>
            <p:spPr bwMode="auto">
              <a:xfrm flipH="1">
                <a:off x="4012657" y="1299562"/>
                <a:ext cx="7937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203" name="Line 10"/>
              <p:cNvSpPr>
                <a:spLocks noChangeShapeType="1"/>
              </p:cNvSpPr>
              <p:nvPr/>
            </p:nvSpPr>
            <p:spPr bwMode="auto">
              <a:xfrm>
                <a:off x="1339290" y="1299562"/>
                <a:ext cx="0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204" name="Line 11"/>
              <p:cNvSpPr>
                <a:spLocks noChangeShapeType="1"/>
              </p:cNvSpPr>
              <p:nvPr/>
            </p:nvSpPr>
            <p:spPr bwMode="auto">
              <a:xfrm>
                <a:off x="2707604" y="1299562"/>
                <a:ext cx="0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205" name="Line 15"/>
              <p:cNvSpPr>
                <a:spLocks noChangeShapeType="1"/>
              </p:cNvSpPr>
              <p:nvPr/>
            </p:nvSpPr>
            <p:spPr bwMode="auto">
              <a:xfrm>
                <a:off x="5271395" y="1299562"/>
                <a:ext cx="0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  <p:sp>
            <p:nvSpPr>
              <p:cNvPr id="206" name="Line 15"/>
              <p:cNvSpPr>
                <a:spLocks noChangeShapeType="1"/>
              </p:cNvSpPr>
              <p:nvPr/>
            </p:nvSpPr>
            <p:spPr bwMode="auto">
              <a:xfrm flipH="1">
                <a:off x="7839272" y="1268760"/>
                <a:ext cx="3175" cy="375123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91434" tIns="45716" rIns="91434" bIns="45716"/>
              <a:lstStyle/>
              <a:p>
                <a:endParaRPr lang="en-US"/>
              </a:p>
            </p:txBody>
          </p:sp>
        </p:grpSp>
        <p:sp>
          <p:nvSpPr>
            <p:cNvPr id="160" name="Text Box 26"/>
            <p:cNvSpPr txBox="1">
              <a:spLocks noChangeArrowheads="1"/>
            </p:cNvSpPr>
            <p:nvPr/>
          </p:nvSpPr>
          <p:spPr bwMode="auto">
            <a:xfrm flipH="1">
              <a:off x="6029548" y="2271910"/>
              <a:ext cx="703263" cy="452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.11az</a:t>
              </a:r>
              <a:b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Draft 2.0</a:t>
              </a:r>
              <a:b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5-2019</a:t>
              </a:r>
              <a:endParaRPr lang="en-US" altLang="en-US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Isosceles Triangle 160"/>
            <p:cNvSpPr>
              <a:spLocks noChangeArrowheads="1"/>
            </p:cNvSpPr>
            <p:nvPr/>
          </p:nvSpPr>
          <p:spPr bwMode="auto">
            <a:xfrm flipH="1">
              <a:off x="5887977" y="2264324"/>
              <a:ext cx="190500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Text Box 24"/>
            <p:cNvSpPr txBox="1">
              <a:spLocks noChangeArrowheads="1"/>
            </p:cNvSpPr>
            <p:nvPr/>
          </p:nvSpPr>
          <p:spPr bwMode="auto">
            <a:xfrm>
              <a:off x="5199338" y="2272091"/>
              <a:ext cx="561649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.11az</a:t>
              </a:r>
              <a:b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Draft 1.0</a:t>
              </a:r>
              <a:b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11-2018</a:t>
              </a:r>
              <a:endParaRPr lang="en-US" altLang="en-US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Isosceles Triangle 162"/>
            <p:cNvSpPr>
              <a:spLocks noChangeArrowheads="1"/>
            </p:cNvSpPr>
            <p:nvPr/>
          </p:nvSpPr>
          <p:spPr bwMode="auto">
            <a:xfrm>
              <a:off x="5032526" y="2259562"/>
              <a:ext cx="201612" cy="227013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Isosceles Triangle 163"/>
            <p:cNvSpPr>
              <a:spLocks noChangeArrowheads="1"/>
            </p:cNvSpPr>
            <p:nvPr/>
          </p:nvSpPr>
          <p:spPr bwMode="auto">
            <a:xfrm>
              <a:off x="2441683" y="2275890"/>
              <a:ext cx="201612" cy="22701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/>
            <a:p>
              <a:endParaRPr lang="en-US" altLang="en-US"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65" name="Text Box 24"/>
            <p:cNvSpPr txBox="1">
              <a:spLocks noChangeArrowheads="1"/>
            </p:cNvSpPr>
            <p:nvPr/>
          </p:nvSpPr>
          <p:spPr bwMode="auto">
            <a:xfrm>
              <a:off x="1849178" y="2230830"/>
              <a:ext cx="731105" cy="32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.11az SFD </a:t>
              </a:r>
            </a:p>
            <a:p>
              <a:pPr algn="ctr"/>
              <a:r>
                <a:rPr lang="en-US" altLang="en-US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11-2016</a:t>
              </a:r>
              <a:endParaRPr lang="en-US" altLang="en-US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6" name="Group 165"/>
            <p:cNvGrpSpPr/>
            <p:nvPr/>
          </p:nvGrpSpPr>
          <p:grpSpPr>
            <a:xfrm>
              <a:off x="4139952" y="2244287"/>
              <a:ext cx="699794" cy="359852"/>
              <a:chOff x="3349527" y="1607958"/>
              <a:chExt cx="699794" cy="359852"/>
            </a:xfrm>
          </p:grpSpPr>
          <p:sp>
            <p:nvSpPr>
              <p:cNvPr id="199" name="Text Box 24"/>
              <p:cNvSpPr txBox="1">
                <a:spLocks noChangeArrowheads="1"/>
              </p:cNvSpPr>
              <p:nvPr/>
            </p:nvSpPr>
            <p:spPr bwMode="auto">
              <a:xfrm>
                <a:off x="3474848" y="1607958"/>
                <a:ext cx="574473" cy="3598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82052" tIns="41026" rIns="82052" bIns="41026">
                <a:spAutoFit/>
              </a:bodyPr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.11az</a:t>
                </a:r>
                <a:b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  <a:t>Draft 0.1</a:t>
                </a:r>
                <a:br>
                  <a:rPr lang="en-US" altLang="en-US" sz="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altLang="en-US" sz="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March 2018</a:t>
                </a:r>
                <a:endPara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0" name="Isosceles Triangle 199"/>
              <p:cNvSpPr>
                <a:spLocks noChangeArrowheads="1"/>
              </p:cNvSpPr>
              <p:nvPr/>
            </p:nvSpPr>
            <p:spPr bwMode="auto">
              <a:xfrm>
                <a:off x="3349527" y="1624182"/>
                <a:ext cx="201612" cy="227013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1434" tIns="45716" rIns="91434" bIns="45716"/>
              <a:lstStyle>
                <a:lvl1pPr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67" name="Text Box 24"/>
            <p:cNvSpPr txBox="1">
              <a:spLocks noChangeArrowheads="1"/>
            </p:cNvSpPr>
            <p:nvPr/>
          </p:nvSpPr>
          <p:spPr bwMode="auto">
            <a:xfrm>
              <a:off x="4080240" y="3027450"/>
              <a:ext cx="1102664" cy="1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5/17-3/21</a:t>
              </a:r>
              <a:endParaRPr lang="en-US" altLang="en-US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8" name="Text Box 24"/>
            <p:cNvSpPr txBox="1">
              <a:spLocks noChangeArrowheads="1"/>
            </p:cNvSpPr>
            <p:nvPr/>
          </p:nvSpPr>
          <p:spPr bwMode="auto">
            <a:xfrm>
              <a:off x="1096725" y="2675472"/>
              <a:ext cx="1008949" cy="1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41026" rIns="0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11/15-5/17</a:t>
              </a:r>
              <a:endParaRPr lang="en-US" altLang="en-US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Text Box 24"/>
            <p:cNvSpPr txBox="1">
              <a:spLocks noChangeArrowheads="1"/>
            </p:cNvSpPr>
            <p:nvPr/>
          </p:nvSpPr>
          <p:spPr bwMode="auto">
            <a:xfrm>
              <a:off x="2339752" y="2860718"/>
              <a:ext cx="1008949" cy="190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41026" rIns="0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9/16-5/18</a:t>
              </a:r>
              <a:endParaRPr lang="en-US" altLang="en-US" sz="7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209157" y="3068960"/>
              <a:ext cx="878097" cy="35102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Range Accuracy</a:t>
              </a:r>
            </a:p>
            <a:p>
              <a:r>
                <a:rPr lang="en-US" sz="1100" dirty="0" smtClean="0">
                  <a:solidFill>
                    <a:schemeClr val="tx1"/>
                  </a:solidFill>
                </a:rPr>
                <a:t>Coverage in &lt;6Ghz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185921" y="3216773"/>
              <a:ext cx="2032537" cy="18692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FRD</a:t>
              </a: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218568" y="3808677"/>
              <a:ext cx="926442" cy="1691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Security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208283" y="4238344"/>
              <a:ext cx="926442" cy="1691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60Ghz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204625" y="4794948"/>
              <a:ext cx="926442" cy="1691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Scalability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5" name="Rectangle 174"/>
            <p:cNvSpPr/>
            <p:nvPr/>
          </p:nvSpPr>
          <p:spPr>
            <a:xfrm>
              <a:off x="2005377" y="3754382"/>
              <a:ext cx="1211685" cy="18692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 smtClean="0">
                  <a:solidFill>
                    <a:schemeClr val="tx1"/>
                  </a:solidFill>
                </a:rPr>
                <a:t>     FRD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2006377" y="3753749"/>
              <a:ext cx="644461" cy="187855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600" dirty="0" smtClean="0">
                  <a:solidFill>
                    <a:schemeClr val="tx1"/>
                  </a:solidFill>
                </a:rPr>
                <a:t>Threat model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/>
            <p:cNvSpPr/>
            <p:nvPr/>
          </p:nvSpPr>
          <p:spPr>
            <a:xfrm>
              <a:off x="2513659" y="4407475"/>
              <a:ext cx="2483778" cy="19562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 smtClean="0">
                  <a:solidFill>
                    <a:schemeClr val="tx1"/>
                  </a:solidFill>
                </a:rPr>
                <a:t>SFD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78" name="Rectangle 177"/>
            <p:cNvSpPr/>
            <p:nvPr/>
          </p:nvSpPr>
          <p:spPr>
            <a:xfrm>
              <a:off x="1185921" y="4220027"/>
              <a:ext cx="2033064" cy="18692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FRD</a:t>
              </a: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2513659" y="4982396"/>
              <a:ext cx="2483778" cy="19132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 smtClean="0">
                  <a:solidFill>
                    <a:schemeClr val="tx1"/>
                  </a:solidFill>
                </a:rPr>
                <a:t>SFD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1184525" y="4794948"/>
              <a:ext cx="2032537" cy="18692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FRD</a:t>
              </a:r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3187446" y="3943095"/>
              <a:ext cx="1809991" cy="166793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 smtClean="0">
                  <a:solidFill>
                    <a:schemeClr val="tx1"/>
                  </a:solidFill>
                </a:rPr>
                <a:t>SFD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82" name="Straight Connector 181"/>
            <p:cNvCxnSpPr/>
            <p:nvPr/>
          </p:nvCxnSpPr>
          <p:spPr bwMode="auto">
            <a:xfrm>
              <a:off x="467447" y="2899544"/>
              <a:ext cx="72000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Straight Connector 182"/>
            <p:cNvCxnSpPr/>
            <p:nvPr/>
          </p:nvCxnSpPr>
          <p:spPr bwMode="auto">
            <a:xfrm>
              <a:off x="2506801" y="3685282"/>
              <a:ext cx="28800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Straight Connector 183"/>
            <p:cNvCxnSpPr/>
            <p:nvPr/>
          </p:nvCxnSpPr>
          <p:spPr bwMode="auto">
            <a:xfrm>
              <a:off x="1184525" y="4434263"/>
              <a:ext cx="1793157" cy="2849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5" name="Straight Connector 184"/>
            <p:cNvCxnSpPr/>
            <p:nvPr/>
          </p:nvCxnSpPr>
          <p:spPr bwMode="auto">
            <a:xfrm>
              <a:off x="1184525" y="3429000"/>
              <a:ext cx="198000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6" name="Straight Connector 185"/>
            <p:cNvCxnSpPr/>
            <p:nvPr/>
          </p:nvCxnSpPr>
          <p:spPr bwMode="auto">
            <a:xfrm>
              <a:off x="1200324" y="2899544"/>
              <a:ext cx="136800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Straight Connector 186"/>
            <p:cNvCxnSpPr/>
            <p:nvPr/>
          </p:nvCxnSpPr>
          <p:spPr bwMode="auto">
            <a:xfrm>
              <a:off x="4402600" y="3680842"/>
              <a:ext cx="14400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Straight Connector 187"/>
            <p:cNvCxnSpPr/>
            <p:nvPr/>
          </p:nvCxnSpPr>
          <p:spPr bwMode="auto">
            <a:xfrm>
              <a:off x="1186401" y="4996494"/>
              <a:ext cx="2016000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tangle 188"/>
            <p:cNvSpPr/>
            <p:nvPr/>
          </p:nvSpPr>
          <p:spPr>
            <a:xfrm>
              <a:off x="2513659" y="5485977"/>
              <a:ext cx="2483778" cy="202085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 smtClean="0">
                  <a:solidFill>
                    <a:schemeClr val="tx1"/>
                  </a:solidFill>
                </a:rPr>
                <a:t>SFD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269862" y="5266822"/>
              <a:ext cx="878097" cy="35102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Angular in</a:t>
              </a:r>
            </a:p>
            <a:p>
              <a:r>
                <a:rPr lang="en-US" sz="1100" dirty="0" smtClean="0">
                  <a:solidFill>
                    <a:schemeClr val="tx1"/>
                  </a:solidFill>
                </a:rPr>
                <a:t> &lt;6Ghz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003247" y="5296357"/>
              <a:ext cx="1275916" cy="186926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FRD</a:t>
              </a:r>
            </a:p>
          </p:txBody>
        </p:sp>
        <p:sp>
          <p:nvSpPr>
            <p:cNvPr id="192" name="Oval Callout 191"/>
            <p:cNvSpPr/>
            <p:nvPr/>
          </p:nvSpPr>
          <p:spPr bwMode="auto">
            <a:xfrm>
              <a:off x="5348681" y="3356364"/>
              <a:ext cx="729796" cy="324478"/>
            </a:xfrm>
            <a:prstGeom prst="wedgeEllipseCallout">
              <a:avLst>
                <a:gd name="adj1" fmla="val -340286"/>
                <a:gd name="adj2" fmla="val -232752"/>
              </a:avLst>
            </a:prstGeom>
            <a:solidFill>
              <a:srgbClr val="00B8FF">
                <a:alpha val="3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FRD Freeze</a:t>
              </a:r>
            </a:p>
          </p:txBody>
        </p:sp>
        <p:sp>
          <p:nvSpPr>
            <p:cNvPr id="193" name="Oval Callout 192"/>
            <p:cNvSpPr/>
            <p:nvPr/>
          </p:nvSpPr>
          <p:spPr bwMode="auto">
            <a:xfrm>
              <a:off x="6418793" y="3403699"/>
              <a:ext cx="729796" cy="350050"/>
            </a:xfrm>
            <a:prstGeom prst="wedgeEllipseCallout">
              <a:avLst>
                <a:gd name="adj1" fmla="val -243182"/>
                <a:gd name="adj2" fmla="val -185326"/>
              </a:avLst>
            </a:prstGeom>
            <a:solidFill>
              <a:srgbClr val="00B8FF">
                <a:alpha val="3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900" b="1" dirty="0" smtClean="0">
                  <a:solidFill>
                    <a:schemeClr val="tx1"/>
                  </a:solidFill>
                </a:rPr>
                <a:t>SF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D Freeze</a:t>
              </a:r>
            </a:p>
          </p:txBody>
        </p:sp>
        <p:sp>
          <p:nvSpPr>
            <p:cNvPr id="194" name="Isosceles Triangle 193"/>
            <p:cNvSpPr>
              <a:spLocks noChangeArrowheads="1"/>
            </p:cNvSpPr>
            <p:nvPr/>
          </p:nvSpPr>
          <p:spPr bwMode="auto">
            <a:xfrm>
              <a:off x="3107923" y="2267934"/>
              <a:ext cx="201612" cy="227013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5" name="Text Box 24"/>
            <p:cNvSpPr txBox="1">
              <a:spLocks noChangeArrowheads="1"/>
            </p:cNvSpPr>
            <p:nvPr/>
          </p:nvSpPr>
          <p:spPr bwMode="auto">
            <a:xfrm>
              <a:off x="3144537" y="2221522"/>
              <a:ext cx="731105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.11az </a:t>
              </a:r>
              <a:r>
                <a:rPr lang="en-US" altLang="en-US" sz="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requirement freeze</a:t>
              </a:r>
            </a:p>
            <a:p>
              <a:pPr algn="ctr"/>
              <a:r>
                <a:rPr lang="en-US" altLang="en-US" sz="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5-2017</a:t>
              </a:r>
              <a:endParaRPr lang="en-US" altLang="en-US" sz="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6" name="Text Box 24"/>
            <p:cNvSpPr txBox="1">
              <a:spLocks noChangeArrowheads="1"/>
            </p:cNvSpPr>
            <p:nvPr/>
          </p:nvSpPr>
          <p:spPr bwMode="auto">
            <a:xfrm>
              <a:off x="1013037" y="2234095"/>
              <a:ext cx="810114" cy="329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TG formation </a:t>
              </a:r>
            </a:p>
            <a:p>
              <a:pPr algn="ctr"/>
              <a:r>
                <a:rPr lang="en-US" alt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9-15</a:t>
              </a:r>
            </a:p>
          </p:txBody>
        </p:sp>
        <p:cxnSp>
          <p:nvCxnSpPr>
            <p:cNvPr id="197" name="Straight Connector 196"/>
            <p:cNvCxnSpPr/>
            <p:nvPr/>
          </p:nvCxnSpPr>
          <p:spPr bwMode="auto">
            <a:xfrm>
              <a:off x="2003247" y="3977809"/>
              <a:ext cx="704357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8" name="Straight Connector 197"/>
            <p:cNvCxnSpPr/>
            <p:nvPr/>
          </p:nvCxnSpPr>
          <p:spPr bwMode="auto">
            <a:xfrm>
              <a:off x="2521868" y="4618712"/>
              <a:ext cx="204027" cy="0"/>
            </a:xfrm>
            <a:prstGeom prst="line">
              <a:avLst/>
            </a:prstGeom>
            <a:solidFill>
              <a:schemeClr val="accent1"/>
            </a:solidFill>
            <a:ln w="50800" cap="flat" cmpd="sng" algn="ctr">
              <a:solidFill>
                <a:srgbClr val="FF0000">
                  <a:alpha val="6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46696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</a:t>
            </a:r>
            <a:r>
              <a:rPr lang="en-US" dirty="0" smtClean="0"/>
              <a:t>March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Continue </a:t>
            </a:r>
            <a:r>
              <a:rPr lang="en-US" altLang="en-US" b="0" dirty="0" smtClean="0"/>
              <a:t>development of FRD and SFD development</a:t>
            </a:r>
            <a:r>
              <a:rPr lang="en-US" altLang="en-US" b="0" dirty="0"/>
              <a:t>.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Review </a:t>
            </a:r>
            <a:r>
              <a:rPr lang="en-US" altLang="en-US" b="0" dirty="0"/>
              <a:t>technical submissions on measurement phase approaches, </a:t>
            </a:r>
            <a:r>
              <a:rPr lang="en-US" altLang="en-US" b="0" dirty="0" smtClean="0"/>
              <a:t>feedback types and design, negotiation phase and other adaptation </a:t>
            </a:r>
            <a:r>
              <a:rPr lang="en-US" altLang="en-US" b="0" dirty="0"/>
              <a:t>to 11ax </a:t>
            </a:r>
            <a:r>
              <a:rPr lang="en-US" altLang="en-US" b="0" dirty="0" smtClean="0"/>
              <a:t>MU and SU modes, NG60/11ad </a:t>
            </a:r>
            <a:r>
              <a:rPr lang="en-US" altLang="en-US" b="0" dirty="0"/>
              <a:t>and secured location schemes. </a:t>
            </a:r>
            <a:endParaRPr lang="en-US" altLang="en-US" b="0" dirty="0" smtClean="0"/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/>
              <a:t>Mar. 8</a:t>
            </a:r>
            <a:r>
              <a:rPr lang="en-US" altLang="en-US" baseline="30000" dirty="0"/>
              <a:t>th</a:t>
            </a:r>
            <a:r>
              <a:rPr lang="en-US" altLang="en-US" dirty="0"/>
              <a:t> (Wed.) 10:00AM ET for 1hr. </a:t>
            </a:r>
            <a:r>
              <a:rPr lang="en-US" altLang="en-US" b="0" dirty="0" smtClean="0"/>
              <a:t> </a:t>
            </a:r>
            <a:endParaRPr lang="en-US" alt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41400</TotalTime>
  <Words>374</Words>
  <Application>Microsoft Office PowerPoint</Application>
  <PresentationFormat>On-screen Show (4:3)</PresentationFormat>
  <Paragraphs>105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</vt:lpstr>
      <vt:lpstr>Times New Roman</vt:lpstr>
      <vt:lpstr>Office Theme</vt:lpstr>
      <vt:lpstr>Document</vt:lpstr>
      <vt:lpstr>TGaz Next Generation Positioning  Jan. Closing Report</vt:lpstr>
      <vt:lpstr>Abstract</vt:lpstr>
      <vt:lpstr>Work Completed This Week</vt:lpstr>
      <vt:lpstr>Work Completed This Week</vt:lpstr>
      <vt:lpstr>Approved TGaz Timelines</vt:lpstr>
      <vt:lpstr>Goals For The March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406</cp:revision>
  <cp:lastPrinted>1601-01-01T00:00:00Z</cp:lastPrinted>
  <dcterms:created xsi:type="dcterms:W3CDTF">2015-08-09T12:22:17Z</dcterms:created>
  <dcterms:modified xsi:type="dcterms:W3CDTF">2017-01-20T00:55:42Z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