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xlsx" ContentType="application/vnd.openxmlformats-officedocument.spreadsheetml.sheet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272" r:id="rId4"/>
    <p:sldId id="273" r:id="rId5"/>
    <p:sldId id="282" r:id="rId6"/>
    <p:sldId id="283" r:id="rId7"/>
    <p:sldId id="278" r:id="rId8"/>
    <p:sldId id="279" r:id="rId9"/>
  </p:sldIdLst>
  <p:sldSz cx="9144000" cy="6858000" type="screen4x3"/>
  <p:notesSz cx="6934200" cy="9280525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55" autoAdjust="0"/>
    <p:restoredTop sz="94660"/>
  </p:normalViewPr>
  <p:slideViewPr>
    <p:cSldViewPr>
      <p:cViewPr varScale="1">
        <p:scale>
          <a:sx n="80" d="100"/>
          <a:sy n="80" d="100"/>
        </p:scale>
        <p:origin x="-7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90"/>
      </p:cViewPr>
      <p:guideLst>
        <p:guide orient="horz" pos="2923"/>
        <p:guide pos="218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mr-IN" smtClean="0"/>
              <a:t>doc.: IEEE 802.11-17/0498r1</a:t>
            </a:r>
            <a:endParaRPr lang="en-CA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CA"/>
              <a:t>Page </a:t>
            </a:r>
            <a:fld id="{5ABED640-AF00-4474-88F0-00B969F96BCC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CA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7547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mr-IN" smtClean="0"/>
              <a:t>doc.: IEEE 802.11-17/0498r1</a:t>
            </a:r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CA"/>
              <a:t>Page </a:t>
            </a:r>
            <a:fld id="{90457F90-05FA-43B5-BE98-57963B7D9E4D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79994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802.11-17/0498r1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9F8C511B-4062-4BE9-8C69-4D49828CE8AF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802.11-17/0498r1</a:t>
            </a:r>
            <a:endParaRPr lang="en-CA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CA"/>
              <a:t>Page </a:t>
            </a:r>
            <a:fld id="{348358D5-160B-4D19-957C-E2D1CB7326B0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mr-IN" smtClean="0"/>
              <a:t>doc.: IEEE 802.11-17/0498r1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B0C8945-2C7D-46F8-9D9E-9F18E8A00FF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AA4EA19-1B81-4109-8335-3360630218F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ED9B002-A3BF-42AB-9ED0-5B589A0BA3E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4F92BD4B-6AF1-46AB-9E39-ADBC3F182791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7347168F-FA94-405B-BD09-8B00E069501A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AE5BF04-57D6-4B7E-88C3-0A2128F44D8D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71866CA-710D-4EC9-86C4-6811179DE46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4DB4A89-15C8-4E45-B125-5017FF6EA3A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EA3E438-5D3D-4ED6-91E9-4156EBC8260E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28D39A3B-6D8F-4B83-A618-B4063997B94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CD868FF-2929-4B0B-8626-CB41982B8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29008660-6A77-4F8A-B0A4-0FEB7B5991A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8064" y="332601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l"/>
            <a:r>
              <a:rPr lang="en-CA" sz="1800" b="1" dirty="0"/>
              <a:t>doc.: IEEE 802.11-</a:t>
            </a:r>
            <a:r>
              <a:rPr lang="en-CA" sz="1800" b="1" dirty="0" smtClean="0"/>
              <a:t>17</a:t>
            </a:r>
            <a:r>
              <a:rPr lang="en-CA" sz="1800" b="1" dirty="0" smtClean="0"/>
              <a:t>/0498r1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d3e3e3@gmai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238485AB-6CB7-4626-9233-B1CFFA7D6238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2040"/>
            <a:ext cx="7772400" cy="1066800"/>
          </a:xfrm>
          <a:noFill/>
          <a:ln/>
        </p:spPr>
        <p:txBody>
          <a:bodyPr/>
          <a:lstStyle/>
          <a:p>
            <a:pPr lvl="0"/>
            <a:r>
              <a:rPr lang="en-US" dirty="0" smtClean="0"/>
              <a:t>P802.11ak </a:t>
            </a:r>
            <a:r>
              <a:rPr lang="en-US" dirty="0"/>
              <a:t>Report to EC on C</a:t>
            </a:r>
            <a:r>
              <a:rPr lang="en-US" dirty="0" smtClean="0"/>
              <a:t>onditional </a:t>
            </a:r>
            <a:r>
              <a:rPr lang="en-US" dirty="0"/>
              <a:t>Approval to go to Sponsor Ballot</a:t>
            </a:r>
            <a:br>
              <a:rPr lang="en-US" dirty="0"/>
            </a:b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386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2017-03-</a:t>
            </a:r>
            <a:r>
              <a:rPr lang="en-CA" sz="2000" b="0" dirty="0" smtClean="0"/>
              <a:t>16</a:t>
            </a:r>
            <a:endParaRPr lang="en-CA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2111896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  <p:graphicFrame>
        <p:nvGraphicFramePr>
          <p:cNvPr id="10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21876868"/>
              </p:ext>
            </p:extLst>
          </p:nvPr>
        </p:nvGraphicFramePr>
        <p:xfrm>
          <a:off x="685800" y="2590799"/>
          <a:ext cx="7772400" cy="1066801"/>
        </p:xfrm>
        <a:graphic>
          <a:graphicData uri="http://schemas.openxmlformats.org/drawingml/2006/table">
            <a:tbl>
              <a:tblPr/>
              <a:tblGrid>
                <a:gridCol w="1701800"/>
                <a:gridCol w="1406525"/>
                <a:gridCol w="1387475"/>
                <a:gridCol w="1600200"/>
                <a:gridCol w="1676400"/>
              </a:tblGrid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Affiliations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Address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231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Donald Eastlake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 dirty="0">
                          <a:effectLst/>
                          <a:latin typeface="Times New Roman"/>
                          <a:ea typeface="Times New Roman"/>
                        </a:rPr>
                        <a:t>Huawei Technologies</a:t>
                      </a:r>
                      <a:endParaRPr lang="en-US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>
                          <a:effectLst/>
                          <a:latin typeface="Times New Roman"/>
                          <a:ea typeface="Times New Roman"/>
                        </a:rPr>
                        <a:t>155 Beaver Street, Milford, MA 01757 USA</a:t>
                      </a:r>
                      <a:endParaRPr lang="en-US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600" b="0">
                          <a:effectLst/>
                          <a:latin typeface="Times New Roman"/>
                          <a:ea typeface="Times New Roman"/>
                        </a:rPr>
                        <a:t>+1-508-333-2270</a:t>
                      </a:r>
                      <a:endParaRPr lang="en-US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400" b="0" dirty="0">
                          <a:effectLst/>
                          <a:latin typeface="Times New Roman"/>
                          <a:ea typeface="Times New Roman"/>
                          <a:hlinkClick r:id="rId3"/>
                        </a:rPr>
                        <a:t>d3e3e3@gmail.com</a:t>
                      </a:r>
                      <a:endParaRPr lang="en-US" sz="3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90EAF1B9-E8B2-45F5-A0BA-741F10AEC3FD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/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</a:t>
            </a:r>
            <a:r>
              <a:rPr lang="en-GB" dirty="0" smtClean="0">
                <a:ea typeface="ＭＳ Ｐゴシック" pitchFamily="34" charset="-128"/>
              </a:rPr>
              <a:t>conditional </a:t>
            </a:r>
            <a:r>
              <a:rPr lang="en-GB" dirty="0">
                <a:ea typeface="ＭＳ Ｐゴシック" pitchFamily="34" charset="-128"/>
              </a:rPr>
              <a:t>approval to send IEEE </a:t>
            </a:r>
            <a:r>
              <a:rPr lang="en-GB" dirty="0" smtClean="0">
                <a:ea typeface="ＭＳ Ｐゴシック" pitchFamily="34" charset="-128"/>
              </a:rPr>
              <a:t>P802.11ak </a:t>
            </a:r>
            <a:r>
              <a:rPr lang="en-GB" dirty="0">
                <a:ea typeface="ＭＳ Ｐゴシック" pitchFamily="34" charset="-128"/>
              </a:rPr>
              <a:t>Draft </a:t>
            </a:r>
            <a:r>
              <a:rPr lang="en-GB" dirty="0" smtClean="0">
                <a:ea typeface="ＭＳ Ｐゴシック" pitchFamily="34" charset="-128"/>
              </a:rPr>
              <a:t>4.0 </a:t>
            </a:r>
            <a:r>
              <a:rPr lang="en-GB" dirty="0">
                <a:ea typeface="ＭＳ Ｐゴシック" pitchFamily="34" charset="-128"/>
              </a:rPr>
              <a:t>to Sponsor Ballot.</a:t>
            </a:r>
          </a:p>
          <a:p>
            <a:r>
              <a:rPr lang="en-GB" dirty="0">
                <a:ea typeface="ＭＳ Ｐゴシック" pitchFamily="34" charset="-128"/>
              </a:rPr>
              <a:t>Revision </a:t>
            </a:r>
            <a:r>
              <a:rPr lang="en-GB" dirty="0" smtClean="0">
                <a:ea typeface="ＭＳ Ｐゴシック" pitchFamily="34" charset="-128"/>
              </a:rPr>
              <a:t>TBD </a:t>
            </a:r>
            <a:r>
              <a:rPr lang="en-GB" dirty="0">
                <a:ea typeface="ＭＳ Ｐゴシック" pitchFamily="34" charset="-128"/>
              </a:rPr>
              <a:t>of this document was approved during the </a:t>
            </a:r>
            <a:r>
              <a:rPr lang="en-GB" dirty="0" smtClean="0">
                <a:ea typeface="ＭＳ Ｐゴシック" pitchFamily="34" charset="-128"/>
              </a:rPr>
              <a:t>plenary session </a:t>
            </a:r>
            <a:r>
              <a:rPr lang="en-GB" dirty="0">
                <a:ea typeface="ＭＳ Ｐゴシック" pitchFamily="34" charset="-128"/>
              </a:rPr>
              <a:t>of the 802.11 working group on </a:t>
            </a:r>
            <a:r>
              <a:rPr lang="en-GB" dirty="0" smtClean="0">
                <a:ea typeface="ＭＳ Ｐゴシック" pitchFamily="34" charset="-128"/>
              </a:rPr>
              <a:t>17</a:t>
            </a:r>
            <a:r>
              <a:rPr lang="en-GB" baseline="30000" dirty="0" smtClean="0">
                <a:ea typeface="ＭＳ Ｐゴシック" pitchFamily="34" charset="-128"/>
              </a:rPr>
              <a:t>th</a:t>
            </a:r>
            <a:r>
              <a:rPr lang="en-GB" dirty="0" smtClean="0">
                <a:ea typeface="ＭＳ Ｐゴシック" pitchFamily="34" charset="-128"/>
              </a:rPr>
              <a:t> March 2017.</a:t>
            </a:r>
            <a:endParaRPr lang="en-GB" dirty="0">
              <a:ea typeface="ＭＳ Ｐゴシック" pitchFamily="34" charset="-128"/>
            </a:endParaRPr>
          </a:p>
          <a:p>
            <a:pPr lvl="1"/>
            <a:r>
              <a:rPr lang="en-GB" dirty="0">
                <a:ea typeface="ＭＳ Ｐゴシック" pitchFamily="34" charset="-128"/>
              </a:rPr>
              <a:t>Passed in the Working Group </a:t>
            </a:r>
            <a:r>
              <a:rPr lang="en-GB" dirty="0" smtClean="0">
                <a:ea typeface="ＭＳ Ｐゴシック" pitchFamily="34" charset="-128"/>
              </a:rPr>
              <a:t>xx yes</a:t>
            </a:r>
            <a:r>
              <a:rPr lang="en-GB" dirty="0">
                <a:ea typeface="ＭＳ Ｐゴシック" pitchFamily="34" charset="-128"/>
              </a:rPr>
              <a:t>, </a:t>
            </a:r>
            <a:r>
              <a:rPr lang="en-GB" dirty="0" smtClean="0">
                <a:ea typeface="ＭＳ Ｐゴシック" pitchFamily="34" charset="-128"/>
              </a:rPr>
              <a:t>xx </a:t>
            </a:r>
            <a:r>
              <a:rPr lang="en-GB" dirty="0">
                <a:ea typeface="ＭＳ Ｐゴシック" pitchFamily="34" charset="-128"/>
              </a:rPr>
              <a:t>no , </a:t>
            </a:r>
            <a:r>
              <a:rPr lang="en-GB" dirty="0" smtClean="0">
                <a:ea typeface="ＭＳ Ｐゴシック" pitchFamily="34" charset="-128"/>
              </a:rPr>
              <a:t>xx </a:t>
            </a:r>
            <a:r>
              <a:rPr lang="en-GB" dirty="0">
                <a:ea typeface="ＭＳ Ｐゴシック" pitchFamily="34" charset="-128"/>
              </a:rPr>
              <a:t>abstain</a:t>
            </a:r>
          </a:p>
          <a:p>
            <a:pPr marL="457200" lvl="1" indent="0">
              <a:buNone/>
            </a:pPr>
            <a:endParaRPr lang="en-GB" dirty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802.11 WG Letter Ballot Results – </a:t>
            </a:r>
            <a:r>
              <a:rPr lang="en-GB" dirty="0" smtClean="0">
                <a:ea typeface="ＭＳ Ｐゴシック" pitchFamily="34" charset="-128"/>
              </a:rPr>
              <a:t>P802.11ak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3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46188"/>
              </p:ext>
            </p:extLst>
          </p:nvPr>
        </p:nvGraphicFramePr>
        <p:xfrm>
          <a:off x="396959" y="2204864"/>
          <a:ext cx="8495521" cy="2485631"/>
        </p:xfrm>
        <a:graphic>
          <a:graphicData uri="http://schemas.openxmlformats.org/drawingml/2006/table">
            <a:tbl>
              <a:tblPr/>
              <a:tblGrid>
                <a:gridCol w="445257"/>
                <a:gridCol w="837085"/>
                <a:gridCol w="2048186"/>
                <a:gridCol w="1175481"/>
                <a:gridCol w="445257"/>
                <a:gridCol w="445257"/>
                <a:gridCol w="658983"/>
                <a:gridCol w="338396"/>
                <a:gridCol w="658983"/>
                <a:gridCol w="445257"/>
                <a:gridCol w="338396"/>
                <a:gridCol w="658983"/>
              </a:tblGrid>
              <a:tr h="110423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BallotID</a:t>
                      </a:r>
                    </a:p>
                  </a:txBody>
                  <a:tcPr marL="17811" marR="17811" marT="17811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 Close Date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Title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BallotType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Pool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Return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%Return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Abstain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%Abstain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Disapprove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%Approve</a:t>
                      </a:r>
                    </a:p>
                  </a:txBody>
                  <a:tcPr marL="17811" marR="17811" marT="17811" marB="0" vert="vert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5/6/15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1.0 Technical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Technical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54.02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18.46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84.81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3/10/16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2.0 First 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64.82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17.95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91.1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0464"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mr-IN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1/10/17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3.0 Second 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Recirculation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254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nb-NO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70.75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16.93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198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hr-H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94.29</a:t>
                      </a:r>
                    </a:p>
                  </a:txBody>
                  <a:tcPr marL="17811" marR="17811" marT="1781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5085184"/>
            <a:ext cx="8424936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P802l11ax had 94.29% approval at the end of the most recent completed WG recirculation. Subsequently, 5 No voters changed their vote to Yes resulting in approval of 96.67%.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  <a:ea typeface="ＭＳ Ｐゴシック" pitchFamily="34" charset="-128"/>
              </a:rPr>
              <a:t>802.11 WG Letter Ballot Comments – </a:t>
            </a:r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P802.11ak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4</a:t>
            </a:fld>
            <a:endParaRPr lang="en-CA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1589013"/>
              </p:ext>
            </p:extLst>
          </p:nvPr>
        </p:nvGraphicFramePr>
        <p:xfrm>
          <a:off x="1259632" y="2650561"/>
          <a:ext cx="6624736" cy="2776078"/>
        </p:xfrm>
        <a:graphic>
          <a:graphicData uri="http://schemas.openxmlformats.org/drawingml/2006/table">
            <a:tbl>
              <a:tblPr/>
              <a:tblGrid>
                <a:gridCol w="525772"/>
                <a:gridCol w="1261854"/>
                <a:gridCol w="2481648"/>
                <a:gridCol w="2355462"/>
              </a:tblGrid>
              <a:tr h="119876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BallotID</a:t>
                      </a:r>
                    </a:p>
                  </a:txBody>
                  <a:tcPr marL="21030" marR="21030" marT="21030" marB="0" vert="vert27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Ballot Close Date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Title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of comments received (Yes and No votes)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212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5/6/15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1.0 Technical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218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3/10/16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2.0 First Recirculation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346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772"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1/10/17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IEEE 802.11ak Draft 3.0 Second Recirculation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</a:t>
                      </a:r>
                    </a:p>
                  </a:txBody>
                  <a:tcPr marL="21030" marR="21030" marT="2103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829816"/>
            <a:ext cx="8496944" cy="9430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</a:t>
            </a:r>
            <a:r>
              <a:rPr lang="en-GB" dirty="0" smtClean="0">
                <a:ea typeface="ＭＳ Ｐゴシック" pitchFamily="34" charset="-128"/>
              </a:rPr>
              <a:t>and General</a:t>
            </a:r>
            <a:br>
              <a:rPr lang="en-GB" dirty="0" smtClean="0">
                <a:ea typeface="ＭＳ Ｐゴシック" pitchFamily="34" charset="-128"/>
              </a:rPr>
            </a:br>
            <a:r>
              <a:rPr lang="en-GB" dirty="0" smtClean="0">
                <a:ea typeface="ＭＳ Ｐゴシック" pitchFamily="34" charset="-128"/>
              </a:rPr>
              <a:t>comments </a:t>
            </a:r>
            <a:r>
              <a:rPr lang="en-GB" dirty="0">
                <a:ea typeface="ＭＳ Ｐゴシック" pitchFamily="34" charset="-128"/>
              </a:rPr>
              <a:t>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881841"/>
              </p:ext>
            </p:extLst>
          </p:nvPr>
        </p:nvGraphicFramePr>
        <p:xfrm>
          <a:off x="928008" y="2348879"/>
          <a:ext cx="7298628" cy="3384381"/>
        </p:xfrm>
        <a:graphic>
          <a:graphicData uri="http://schemas.openxmlformats.org/drawingml/2006/table">
            <a:tbl>
              <a:tblPr/>
              <a:tblGrid>
                <a:gridCol w="2495550"/>
                <a:gridCol w="1247775"/>
                <a:gridCol w="1145218"/>
                <a:gridCol w="1111032"/>
                <a:gridCol w="1299053"/>
              </a:tblGrid>
              <a:tr h="80336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Voter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LB212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s-I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LB227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6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Total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Alfred Asterjadhi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George Cherian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Mark Hamilton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Yong Hoon Kwon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Paul Lambert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Andrew Myles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47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Mark Rison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3076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i-FI" sz="18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s-I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</a:t>
                      </a:r>
                    </a:p>
                  </a:txBody>
                  <a:tcPr marL="17093" marR="17093" marT="1709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79654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568952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</a:t>
            </a:r>
            <a:r>
              <a:rPr lang="en-GB" dirty="0" smtClean="0">
                <a:ea typeface="ＭＳ Ｐゴシック" pitchFamily="34" charset="-128"/>
              </a:rPr>
              <a:t>Technical and General </a:t>
            </a:r>
            <a:r>
              <a:rPr lang="en-GB" dirty="0">
                <a:ea typeface="ＭＳ Ｐゴシック" pitchFamily="34" charset="-128"/>
              </a:rPr>
              <a:t>Comments – </a:t>
            </a:r>
            <a:r>
              <a:rPr lang="en-GB" dirty="0" smtClean="0">
                <a:ea typeface="ＭＳ Ｐゴシック" pitchFamily="34" charset="-128"/>
              </a:rPr>
              <a:t>By Topic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76137"/>
              </p:ext>
            </p:extLst>
          </p:nvPr>
        </p:nvGraphicFramePr>
        <p:xfrm>
          <a:off x="375170" y="2495395"/>
          <a:ext cx="8229278" cy="3093843"/>
        </p:xfrm>
        <a:graphic>
          <a:graphicData uri="http://schemas.openxmlformats.org/drawingml/2006/table">
            <a:tbl>
              <a:tblPr/>
              <a:tblGrid>
                <a:gridCol w="2081033"/>
                <a:gridCol w="802918"/>
                <a:gridCol w="835690"/>
                <a:gridCol w="704601"/>
                <a:gridCol w="950393"/>
                <a:gridCol w="786531"/>
                <a:gridCol w="770146"/>
                <a:gridCol w="589899"/>
                <a:gridCol w="708067"/>
              </a:tblGrid>
              <a:tr h="491583">
                <a:tc>
                  <a:txBody>
                    <a:bodyPr/>
                    <a:lstStyle/>
                    <a:p>
                      <a:pPr algn="l" fontAlgn="b"/>
                      <a:r>
                        <a:rPr lang="en-US" sz="2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Topic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Paul Lambert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Alfred Asterjadhi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George Cherian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Young Hoon Kwon</a:t>
                      </a:r>
                    </a:p>
                  </a:txBody>
                  <a:tcPr marL="16386" marR="16386" marT="1638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Andrew Myles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 Hamilton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Mark Rison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3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EPD support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Bridge / Bridged LAN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Security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Improper normative text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Addressing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Power Save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GCR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Architecture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Mesh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k-SK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86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</a:t>
                      </a:r>
                    </a:p>
                  </a:txBody>
                  <a:tcPr marL="16386" marR="16386" marT="16386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is-I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128</a:t>
                      </a:r>
                    </a:p>
                  </a:txBody>
                  <a:tcPr marL="16386" marR="16386" marT="163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85433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dirty="0">
                <a:ea typeface="ＭＳ Ｐゴシック" pitchFamily="34" charset="-128"/>
              </a:rPr>
              <a:t>Double click on the icon to the right to open this.</a:t>
            </a:r>
          </a:p>
          <a:p>
            <a:pPr>
              <a:lnSpc>
                <a:spcPct val="80000"/>
              </a:lnSpc>
            </a:pPr>
            <a:endParaRPr lang="en-GB" sz="1800" dirty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937840"/>
              </p:ext>
            </p:extLst>
          </p:nvPr>
        </p:nvGraphicFramePr>
        <p:xfrm>
          <a:off x="6156176" y="3212976"/>
          <a:ext cx="635000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80" name="Worksheet" showAsIcon="1" r:id="rId3" imgW="635000" imgH="558800" progId="Excel.Sheet.12">
                  <p:embed/>
                </p:oleObj>
              </mc:Choice>
              <mc:Fallback>
                <p:oleObj name="Worksheet" showAsIcon="1" r:id="rId3" imgW="635000" imgH="5588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56176" y="3212976"/>
                        <a:ext cx="635000" cy="55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TGak </a:t>
            </a:r>
            <a:r>
              <a:rPr lang="en-CA" dirty="0"/>
              <a:t>Timeline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March 2017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Donald Eastlake, Huawei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F92BD4B-6AF1-46AB-9E39-ADBC3F182791}" type="slidenum">
              <a:rPr lang="en-CA" smtClean="0"/>
              <a:pPr/>
              <a:t>8</a:t>
            </a:fld>
            <a:endParaRPr lang="en-CA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826319"/>
              </p:ext>
            </p:extLst>
          </p:nvPr>
        </p:nvGraphicFramePr>
        <p:xfrm>
          <a:off x="899592" y="1844826"/>
          <a:ext cx="7344815" cy="4335007"/>
        </p:xfrm>
        <a:graphic>
          <a:graphicData uri="http://schemas.openxmlformats.org/drawingml/2006/table">
            <a:tbl>
              <a:tblPr/>
              <a:tblGrid>
                <a:gridCol w="3649016"/>
                <a:gridCol w="1808914"/>
                <a:gridCol w="1886885"/>
              </a:tblGrid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Open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Close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recirculation (</a:t>
                      </a:r>
                      <a:r>
                        <a:rPr lang="en-US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TGak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D4.0)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2017-03-15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2017-03-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Fourth recirculation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2017-04-19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2017-05-04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First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2017</a:t>
                      </a:r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-05-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2017-06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Second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2017-07-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08-02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Third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8-23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2017-09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07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Fourth sponsor ballot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2017-09-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2017-10-</a:t>
                      </a:r>
                      <a:r>
                        <a:rPr lang="mr-IN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mr-IN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789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ExecComm to RevCom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2017-11-10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31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RevCom to SB</a:t>
                      </a:r>
                    </a:p>
                  </a:txBody>
                  <a:tcPr marL="253218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mr-IN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2017-12-05</a:t>
                      </a:r>
                    </a:p>
                  </a:txBody>
                  <a:tcPr marL="10551" marR="10551" marT="1055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8400</TotalTime>
  <Words>692</Words>
  <Application>Microsoft Macintosh PowerPoint</Application>
  <PresentationFormat>On-screen Show (4:3)</PresentationFormat>
  <Paragraphs>293</Paragraphs>
  <Slides>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802-11-Submission</vt:lpstr>
      <vt:lpstr>Microsoft Excel Sheet</vt:lpstr>
      <vt:lpstr>P802.11ak Report to EC on Conditional Approval to go to Sponsor Ballot </vt:lpstr>
      <vt:lpstr>Introduction</vt:lpstr>
      <vt:lpstr>802.11 WG Letter Ballot Results – P802.11ak</vt:lpstr>
      <vt:lpstr>802.11 WG Letter Ballot Comments – P802.11ak</vt:lpstr>
      <vt:lpstr>Unsatisfied Technical and General comments by commenter</vt:lpstr>
      <vt:lpstr>Unsatisfied Technical and General Comments – By Topic</vt:lpstr>
      <vt:lpstr>Unsatisfied comments</vt:lpstr>
      <vt:lpstr>TGak Timeline</vt:lpstr>
    </vt:vector>
  </TitlesOfParts>
  <Company>BlackBerry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P802.11ac Report to EC on Conditional Approval to go to Sponsor Ballot</dc:title>
  <dc:creator>Stephen McCann</dc:creator>
  <cp:lastModifiedBy>Donald Eastlake</cp:lastModifiedBy>
  <cp:revision>186</cp:revision>
  <cp:lastPrinted>1998-02-10T13:28:06Z</cp:lastPrinted>
  <dcterms:created xsi:type="dcterms:W3CDTF">2013-03-03T00:01:21Z</dcterms:created>
  <dcterms:modified xsi:type="dcterms:W3CDTF">2017-03-17T06:09:52Z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(2)4ELYC3vU5vFVG6v4c54OQgJjQ9vKRDWkqTmdVBT4ZqOYmPDGfmvJ2xJhoryczrfbz23MWmpP_x000d_
gav4FziIzXWcTsH+i651PaSY7ni9cNw9SmEnHCQ4A20WRn/qy3KdjLwyci/Ip42NjkGipGpi_x000d_
hiCkbcNeo52QpTbJgV4cNz4ZfR9nvNQVnw6lA0P007y0wIcKTAlsAjtedMYymdmMcv09TEdq_x000d_
rXHPaQmqlDvz3G1zZn</vt:lpwstr>
  </property>
  <property fmtid="{D5CDD505-2E9C-101B-9397-08002B2CF9AE}" pid="3" name="_ms_pID_7253431">
    <vt:lpwstr>Ih1qztCEIAExJBjLlCzb7Hkwh1kCCJ92yEQ6nA1NiiABzbG4Mkq9Mf_x000d_
2EPmBMXJ5UTJ7UD8xSKIItSEr8VCCpeYijIeqBfWZjYqg2rzNc+d6rLZNgJBdhGQz4nAJgSu_x000d_
QSw=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1474914676</vt:lpwstr>
  </property>
</Properties>
</file>