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40"/>
  </p:notesMasterIdLst>
  <p:handoutMasterIdLst>
    <p:handoutMasterId r:id="rId41"/>
  </p:handoutMasterIdLst>
  <p:sldIdLst>
    <p:sldId id="269" r:id="rId2"/>
    <p:sldId id="424" r:id="rId3"/>
    <p:sldId id="471" r:id="rId4"/>
    <p:sldId id="509" r:id="rId5"/>
    <p:sldId id="510" r:id="rId6"/>
    <p:sldId id="511" r:id="rId7"/>
    <p:sldId id="512" r:id="rId8"/>
    <p:sldId id="513" r:id="rId9"/>
    <p:sldId id="514" r:id="rId10"/>
    <p:sldId id="515" r:id="rId11"/>
    <p:sldId id="470" r:id="rId12"/>
    <p:sldId id="474" r:id="rId13"/>
    <p:sldId id="482" r:id="rId14"/>
    <p:sldId id="483" r:id="rId15"/>
    <p:sldId id="485" r:id="rId16"/>
    <p:sldId id="486" r:id="rId17"/>
    <p:sldId id="487" r:id="rId18"/>
    <p:sldId id="488" r:id="rId19"/>
    <p:sldId id="489" r:id="rId20"/>
    <p:sldId id="490" r:id="rId21"/>
    <p:sldId id="491" r:id="rId22"/>
    <p:sldId id="492" r:id="rId23"/>
    <p:sldId id="493" r:id="rId24"/>
    <p:sldId id="494" r:id="rId25"/>
    <p:sldId id="495" r:id="rId26"/>
    <p:sldId id="496" r:id="rId27"/>
    <p:sldId id="497" r:id="rId28"/>
    <p:sldId id="499" r:id="rId29"/>
    <p:sldId id="498" r:id="rId30"/>
    <p:sldId id="500" r:id="rId31"/>
    <p:sldId id="501" r:id="rId32"/>
    <p:sldId id="502" r:id="rId33"/>
    <p:sldId id="503" r:id="rId34"/>
    <p:sldId id="504" r:id="rId35"/>
    <p:sldId id="505" r:id="rId36"/>
    <p:sldId id="506" r:id="rId37"/>
    <p:sldId id="507" r:id="rId38"/>
    <p:sldId id="508"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62" autoAdjust="0"/>
    <p:restoredTop sz="91577" autoAdjust="0"/>
  </p:normalViewPr>
  <p:slideViewPr>
    <p:cSldViewPr>
      <p:cViewPr varScale="1">
        <p:scale>
          <a:sx n="68" d="100"/>
          <a:sy n="68" d="100"/>
        </p:scale>
        <p:origin x="1644" y="66"/>
      </p:cViewPr>
      <p:guideLst>
        <p:guide orient="horz" pos="2160"/>
        <p:guide pos="2880"/>
      </p:guideLst>
    </p:cSldViewPr>
  </p:slideViewPr>
  <p:outlineViewPr>
    <p:cViewPr>
      <p:scale>
        <a:sx n="50" d="100"/>
        <a:sy n="50" d="100"/>
      </p:scale>
      <p:origin x="372" y="4662"/>
    </p:cViewPr>
  </p:outlineViewPr>
  <p:notesTextViewPr>
    <p:cViewPr>
      <p:scale>
        <a:sx n="100" d="100"/>
        <a:sy n="100" d="100"/>
      </p:scale>
      <p:origin x="0" y="0"/>
    </p:cViewPr>
  </p:notesTextViewPr>
  <p:sorterViewPr>
    <p:cViewPr>
      <p:scale>
        <a:sx n="66" d="100"/>
        <a:sy n="66" d="100"/>
      </p:scale>
      <p:origin x="0" y="546"/>
    </p:cViewPr>
  </p:sorterViewPr>
  <p:notesViewPr>
    <p:cSldViewPr>
      <p:cViewPr>
        <p:scale>
          <a:sx n="100" d="100"/>
          <a:sy n="100" d="100"/>
        </p:scale>
        <p:origin x="-1854" y="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695F4969-4136-416B-B370-DB3FDCA0C31D}" type="slidenum">
              <a:rPr lang="en-US" altLang="en-US"/>
              <a:pPr>
                <a:defRPr/>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1366771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44DB0E8-AE34-4A03-BF88-59473A4F2B54}"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8163146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eee802.org/15/pub/IEEE%20802_15%20WPAN%2015_7%20Revision1%20Task%20Group.htm"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ieee802.org/15/pub/IEEE%20802_15%20WPAN%2015_7%20Revision1%20Task%20Group.htm"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ieee802.org/15/pub/IEEE%20802_15%20WPAN%2015_7%20Revision1%20Task%20Group.htm"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802.11-12/xxxxr0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2013</a:t>
            </a:r>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Osama Aboul-Magd (Huawei Technologies)</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478A678C-1F79-43FE-9054-27259BA613C6}" type="slidenum">
              <a:rPr lang="en-US" altLang="en-US" smtClean="0"/>
              <a:pPr>
                <a:spcBef>
                  <a:spcPct val="0"/>
                </a:spcBef>
              </a:pPr>
              <a:t>1</a:t>
            </a:fld>
            <a:endParaRPr lang="en-US" altLang="en-US" smtClean="0"/>
          </a:p>
        </p:txBody>
      </p:sp>
      <p:sp>
        <p:nvSpPr>
          <p:cNvPr id="5126" name="Rectangle 2"/>
          <p:cNvSpPr>
            <a:spLocks noGrp="1" noRot="1" noChangeAspect="1" noChangeArrowheads="1" noTextEdit="1"/>
          </p:cNvSpPr>
          <p:nvPr>
            <p:ph type="sldImg"/>
          </p:nvPr>
        </p:nvSpPr>
        <p:spPr>
          <a:xfrm>
            <a:off x="1154113" y="701675"/>
            <a:ext cx="4625975" cy="3468688"/>
          </a:xfrm>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79209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September2014</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717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EF067D80-FEB3-46A5-90C1-E53CAD0B0940}" type="slidenum">
              <a:rPr lang="en-US" altLang="en-US" smtClean="0"/>
              <a:pPr>
                <a:spcBef>
                  <a:spcPct val="0"/>
                </a:spcBef>
              </a:pPr>
              <a:t>2</a:t>
            </a:fld>
            <a:endParaRPr lang="en-US" altLang="en-US" smtClean="0"/>
          </a:p>
        </p:txBody>
      </p:sp>
      <p:sp>
        <p:nvSpPr>
          <p:cNvPr id="7174" name="Rectangle 2"/>
          <p:cNvSpPr>
            <a:spLocks noGrp="1" noRot="1" noChangeAspect="1" noChangeArrowheads="1" noTextEdit="1"/>
          </p:cNvSpPr>
          <p:nvPr>
            <p:ph type="sldImg"/>
          </p:nvPr>
        </p:nvSpPr>
        <p:spPr>
          <a:xfrm>
            <a:off x="1154113" y="701675"/>
            <a:ext cx="4625975" cy="3468688"/>
          </a:xfrm>
          <a:ln cap="flat"/>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572671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r>
              <a:rPr lang="en-US" altLang="zh-CN" dirty="0" smtClean="0"/>
              <a:t>http://standards.ieee.org/develop/project/802.11ax.html </a:t>
            </a:r>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15</a:t>
            </a:fld>
            <a:endParaRPr lang="en-US" altLang="en-US"/>
          </a:p>
        </p:txBody>
      </p:sp>
    </p:spTree>
    <p:extLst>
      <p:ext uri="{BB962C8B-B14F-4D97-AF65-F5344CB8AC3E}">
        <p14:creationId xmlns:p14="http://schemas.microsoft.com/office/powerpoint/2010/main" val="1714998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r>
              <a:rPr lang="en-US" altLang="zh-CN" dirty="0" smtClean="0"/>
              <a:t>http://standards.ieee.org/develop/project/802.11ax.html </a:t>
            </a:r>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16</a:t>
            </a:fld>
            <a:endParaRPr lang="en-US" altLang="en-US"/>
          </a:p>
        </p:txBody>
      </p:sp>
    </p:spTree>
    <p:extLst>
      <p:ext uri="{BB962C8B-B14F-4D97-AF65-F5344CB8AC3E}">
        <p14:creationId xmlns:p14="http://schemas.microsoft.com/office/powerpoint/2010/main" val="2753717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r>
              <a:rPr lang="en-US" altLang="zh-CN" dirty="0" smtClean="0"/>
              <a:t>http://standards.ieee.org/develop/project/802.11ax.html </a:t>
            </a:r>
          </a:p>
          <a:p>
            <a:pPr marL="0" marR="0" indent="0" algn="l" defTabSz="933450" rtl="0" eaLnBrk="0" fontAlgn="base" latinLnBrk="0" hangingPunct="0">
              <a:lnSpc>
                <a:spcPct val="100000"/>
              </a:lnSpc>
              <a:spcBef>
                <a:spcPct val="30000"/>
              </a:spcBef>
              <a:spcAft>
                <a:spcPct val="0"/>
              </a:spcAft>
              <a:buClrTx/>
              <a:buSzTx/>
              <a:buFontTx/>
              <a:buNone/>
              <a:tabLst/>
              <a:defRPr/>
            </a:pPr>
            <a:r>
              <a:rPr lang="en-US" altLang="en-US" dirty="0" smtClean="0">
                <a:solidFill>
                  <a:schemeClr val="bg1">
                    <a:lumMod val="50000"/>
                  </a:schemeClr>
                </a:solidFill>
              </a:rPr>
              <a:t>Resolved in Feb teleconference call</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17</a:t>
            </a:fld>
            <a:endParaRPr lang="en-US" altLang="en-US"/>
          </a:p>
        </p:txBody>
      </p:sp>
    </p:spTree>
    <p:extLst>
      <p:ext uri="{BB962C8B-B14F-4D97-AF65-F5344CB8AC3E}">
        <p14:creationId xmlns:p14="http://schemas.microsoft.com/office/powerpoint/2010/main" val="4224610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a:buFontTx/>
              <a:buNone/>
            </a:pPr>
            <a:r>
              <a:rPr lang="en-US" altLang="en-US" dirty="0" smtClean="0">
                <a:solidFill>
                  <a:schemeClr val="bg1">
                    <a:lumMod val="50000"/>
                  </a:schemeClr>
                </a:solidFill>
              </a:rPr>
              <a:t>See http://standards.ieee.org/develop/wg/WG802.15.html </a:t>
            </a:r>
          </a:p>
          <a:p>
            <a:pPr>
              <a:buFontTx/>
              <a:buNone/>
            </a:pPr>
            <a:r>
              <a:rPr lang="en-US" altLang="en-US" dirty="0" smtClean="0">
                <a:solidFill>
                  <a:schemeClr val="bg1">
                    <a:lumMod val="50000"/>
                  </a:schemeClr>
                </a:solidFill>
                <a:hlinkClick r:id="rId3"/>
              </a:rPr>
              <a:t>http://www.ieee802.org/15/pub/IEEE%20802_15%20WPAN%2015_7%20Revision1%20Task%20Group.htm</a:t>
            </a:r>
            <a:r>
              <a:rPr lang="en-US" altLang="en-US" dirty="0" smtClean="0">
                <a:solidFill>
                  <a:schemeClr val="bg1">
                    <a:lumMod val="50000"/>
                  </a:schemeClr>
                </a:solidFill>
              </a:rPr>
              <a:t>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18</a:t>
            </a:fld>
            <a:endParaRPr lang="en-US" altLang="en-US"/>
          </a:p>
        </p:txBody>
      </p:sp>
    </p:spTree>
    <p:extLst>
      <p:ext uri="{BB962C8B-B14F-4D97-AF65-F5344CB8AC3E}">
        <p14:creationId xmlns:p14="http://schemas.microsoft.com/office/powerpoint/2010/main" val="342612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a:buFontTx/>
              <a:buNone/>
            </a:pPr>
            <a:r>
              <a:rPr lang="en-US" altLang="en-US" dirty="0" smtClean="0">
                <a:solidFill>
                  <a:schemeClr val="bg1">
                    <a:lumMod val="50000"/>
                  </a:schemeClr>
                </a:solidFill>
              </a:rPr>
              <a:t>See http://standards.ieee.org/develop/wg/WG802.15.html </a:t>
            </a:r>
          </a:p>
          <a:p>
            <a:pPr>
              <a:buFontTx/>
              <a:buNone/>
            </a:pPr>
            <a:r>
              <a:rPr lang="en-US" altLang="en-US" dirty="0" smtClean="0">
                <a:solidFill>
                  <a:schemeClr val="bg1">
                    <a:lumMod val="50000"/>
                  </a:schemeClr>
                </a:solidFill>
                <a:hlinkClick r:id="rId3"/>
              </a:rPr>
              <a:t>http://www.ieee802.org/15/pub/IEEE%20802_15%20WPAN%2015_7%20Revision1%20Task%20Group.htm</a:t>
            </a:r>
            <a:r>
              <a:rPr lang="en-US" altLang="en-US" dirty="0" smtClean="0">
                <a:solidFill>
                  <a:schemeClr val="bg1">
                    <a:lumMod val="50000"/>
                  </a:schemeClr>
                </a:solidFill>
              </a:rPr>
              <a:t>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19</a:t>
            </a:fld>
            <a:endParaRPr lang="en-US" altLang="en-US"/>
          </a:p>
        </p:txBody>
      </p:sp>
    </p:spTree>
    <p:extLst>
      <p:ext uri="{BB962C8B-B14F-4D97-AF65-F5344CB8AC3E}">
        <p14:creationId xmlns:p14="http://schemas.microsoft.com/office/powerpoint/2010/main" val="131688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a:buFontTx/>
              <a:buNone/>
            </a:pPr>
            <a:r>
              <a:rPr lang="en-US" altLang="en-US" dirty="0" smtClean="0">
                <a:solidFill>
                  <a:schemeClr val="bg1">
                    <a:lumMod val="50000"/>
                  </a:schemeClr>
                </a:solidFill>
              </a:rPr>
              <a:t>See http://standards.ieee.org/develop/wg/WG802.15.html </a:t>
            </a:r>
          </a:p>
          <a:p>
            <a:pPr>
              <a:buFontTx/>
              <a:buNone/>
            </a:pPr>
            <a:r>
              <a:rPr lang="en-US" altLang="en-US" dirty="0" smtClean="0">
                <a:solidFill>
                  <a:schemeClr val="bg1">
                    <a:lumMod val="50000"/>
                  </a:schemeClr>
                </a:solidFill>
                <a:hlinkClick r:id="rId3"/>
              </a:rPr>
              <a:t>http://www.ieee802.org/15/pub/IEEE%20802_15%20WPAN%2015_7%20Revision1%20Task%20Group.htm</a:t>
            </a:r>
            <a:r>
              <a:rPr lang="en-US" altLang="en-US" dirty="0" smtClean="0">
                <a:solidFill>
                  <a:schemeClr val="bg1">
                    <a:lumMod val="50000"/>
                  </a:schemeClr>
                </a:solidFill>
              </a:rPr>
              <a:t>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May 2013</a:t>
            </a:r>
            <a:endParaRPr lang="en-US"/>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pPr>
              <a:defRPr/>
            </a:pPr>
            <a:r>
              <a:rPr lang="en-US" altLang="en-US" smtClean="0"/>
              <a:t>Page </a:t>
            </a:r>
            <a:fld id="{344DB0E8-AE34-4A03-BF88-59473A4F2B54}" type="slidenum">
              <a:rPr lang="en-US" altLang="en-US" smtClean="0"/>
              <a:pPr>
                <a:defRPr/>
              </a:pPr>
              <a:t>20</a:t>
            </a:fld>
            <a:endParaRPr lang="en-US" altLang="en-US"/>
          </a:p>
        </p:txBody>
      </p:sp>
    </p:spTree>
    <p:extLst>
      <p:ext uri="{BB962C8B-B14F-4D97-AF65-F5344CB8AC3E}">
        <p14:creationId xmlns:p14="http://schemas.microsoft.com/office/powerpoint/2010/main" val="824810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Li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A5D5915-7CA2-4126-A0DE-B1AC5BAF9898}" type="slidenum">
              <a:rPr lang="en-US" altLang="en-US"/>
              <a:pPr>
                <a:defRPr/>
              </a:pPr>
              <a:t>‹#›</a:t>
            </a:fld>
            <a:endParaRPr lang="en-US" altLang="en-US"/>
          </a:p>
        </p:txBody>
      </p:sp>
    </p:spTree>
    <p:extLst>
      <p:ext uri="{BB962C8B-B14F-4D97-AF65-F5344CB8AC3E}">
        <p14:creationId xmlns:p14="http://schemas.microsoft.com/office/powerpoint/2010/main" val="4118571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Li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34E7C98-4915-4649-9FC2-78382D863D15}" type="slidenum">
              <a:rPr lang="en-US" altLang="en-US"/>
              <a:pPr>
                <a:defRPr/>
              </a:pPr>
              <a:t>‹#›</a:t>
            </a:fld>
            <a:endParaRPr lang="en-US" altLang="en-US"/>
          </a:p>
        </p:txBody>
      </p:sp>
    </p:spTree>
    <p:extLst>
      <p:ext uri="{BB962C8B-B14F-4D97-AF65-F5344CB8AC3E}">
        <p14:creationId xmlns:p14="http://schemas.microsoft.com/office/powerpoint/2010/main" val="11196692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March 2018</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John Li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CC101C2A-AC66-4152-98F2-C9577343CAE6}" type="slidenum">
              <a:rPr lang="en-US" altLang="en-US"/>
              <a:pPr>
                <a:defRPr/>
              </a:pPr>
              <a:t>‹#›</a:t>
            </a:fld>
            <a:endParaRPr lang="en-US" altLang="en-US"/>
          </a:p>
        </p:txBody>
      </p:sp>
      <p:sp>
        <p:nvSpPr>
          <p:cNvPr id="1031" name="Rectangle 7"/>
          <p:cNvSpPr>
            <a:spLocks noChangeArrowheads="1"/>
          </p:cNvSpPr>
          <p:nvPr/>
        </p:nvSpPr>
        <p:spPr bwMode="auto">
          <a:xfrm>
            <a:off x="4071054" y="332601"/>
            <a:ext cx="38600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a:t>
            </a:r>
            <a:r>
              <a:rPr lang="en-US" altLang="zh-CN" sz="1800" b="1" dirty="0" smtClean="0"/>
              <a:t>-18-0559-01-00lc</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7/11-17-0023-09-00lc-lc-tig-draft-report-outline.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8/11-18-0387-01-00lc-lc-par-csd-comments.x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
        <p:nvSpPr>
          <p:cNvPr id="409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John Li (Huawei)</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4E50CFA-DA41-41EF-B7B0-BE2E5735040F}" type="slidenum">
              <a:rPr lang="en-US" altLang="en-US" sz="1200" b="0" smtClean="0"/>
              <a:pPr>
                <a:spcBef>
                  <a:spcPct val="0"/>
                </a:spcBef>
                <a:buFontTx/>
                <a:buNone/>
              </a:pPr>
              <a:t>1</a:t>
            </a:fld>
            <a:endParaRPr lang="en-US" altLang="en-US" sz="1200" b="0" smtClean="0"/>
          </a:p>
        </p:txBody>
      </p:sp>
      <p:sp>
        <p:nvSpPr>
          <p:cNvPr id="4101" name="Rectangle 2"/>
          <p:cNvSpPr>
            <a:spLocks noGrp="1" noChangeArrowheads="1"/>
          </p:cNvSpPr>
          <p:nvPr>
            <p:ph type="title"/>
          </p:nvPr>
        </p:nvSpPr>
        <p:spPr>
          <a:xfrm>
            <a:off x="685800" y="609600"/>
            <a:ext cx="7772400" cy="1066800"/>
          </a:xfrm>
          <a:noFill/>
        </p:spPr>
        <p:txBody>
          <a:bodyPr/>
          <a:lstStyle/>
          <a:p>
            <a:r>
              <a:rPr lang="en-US" altLang="en-US" dirty="0" smtClean="0"/>
              <a:t>Response to Comments on LC SG PAR and CSD</a:t>
            </a:r>
          </a:p>
        </p:txBody>
      </p:sp>
      <p:sp>
        <p:nvSpPr>
          <p:cNvPr id="4102"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mtClean="0"/>
              <a:t>Date:</a:t>
            </a:r>
            <a:r>
              <a:rPr lang="en-US" altLang="en-US" b="0" smtClean="0"/>
              <a:t> 2018-3-2</a:t>
            </a:r>
          </a:p>
        </p:txBody>
      </p:sp>
      <p:sp>
        <p:nvSpPr>
          <p:cNvPr id="4103"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a:t> Authors:</a:t>
            </a:r>
            <a:endParaRPr lang="en-US" altLang="en-US" b="0"/>
          </a:p>
        </p:txBody>
      </p:sp>
      <p:graphicFrame>
        <p:nvGraphicFramePr>
          <p:cNvPr id="4104" name="Object 3"/>
          <p:cNvGraphicFramePr>
            <a:graphicFrameLocks noChangeAspect="1"/>
          </p:cNvGraphicFramePr>
          <p:nvPr/>
        </p:nvGraphicFramePr>
        <p:xfrm>
          <a:off x="777875" y="3060700"/>
          <a:ext cx="7207250" cy="2633663"/>
        </p:xfrm>
        <a:graphic>
          <a:graphicData uri="http://schemas.openxmlformats.org/presentationml/2006/ole">
            <mc:AlternateContent xmlns:mc="http://schemas.openxmlformats.org/markup-compatibility/2006">
              <mc:Choice xmlns:v="urn:schemas-microsoft-com:vml" Requires="v">
                <p:oleObj spid="_x0000_s4181" name="Document" r:id="rId4" imgW="8250056" imgH="3017801" progId="Word.Document.8">
                  <p:embed/>
                </p:oleObj>
              </mc:Choice>
              <mc:Fallback>
                <p:oleObj name="Document" r:id="rId4" imgW="8250056" imgH="3017801"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875" y="3060700"/>
                        <a:ext cx="7207250" cy="2633663"/>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p:txBody>
          <a:bodyPr/>
          <a:lstStyle/>
          <a:p>
            <a:r>
              <a:rPr lang="en-US" altLang="zh-CN" dirty="0" smtClean="0">
                <a:solidFill>
                  <a:schemeClr val="tx1"/>
                </a:solidFill>
              </a:rPr>
              <a:t>Comments from Bob </a:t>
            </a:r>
            <a:r>
              <a:rPr lang="en-US" altLang="zh-CN" dirty="0" smtClean="0">
                <a:solidFill>
                  <a:schemeClr val="tx1"/>
                </a:solidFill>
              </a:rPr>
              <a:t>Grow on PAR</a:t>
            </a:r>
            <a:endParaRPr lang="zh-CN" altLang="en-US" dirty="0" smtClean="0">
              <a:solidFill>
                <a:schemeClr val="tx1"/>
              </a:solidFill>
            </a:endParaRPr>
          </a:p>
        </p:txBody>
      </p:sp>
      <p:sp>
        <p:nvSpPr>
          <p:cNvPr id="17411" name="内容占位符 2"/>
          <p:cNvSpPr>
            <a:spLocks noGrp="1"/>
          </p:cNvSpPr>
          <p:nvPr>
            <p:ph idx="1"/>
          </p:nvPr>
        </p:nvSpPr>
        <p:spPr>
          <a:xfrm>
            <a:off x="0" y="1524000"/>
            <a:ext cx="9144000" cy="4114800"/>
          </a:xfrm>
        </p:spPr>
        <p:txBody>
          <a:bodyPr/>
          <a:lstStyle/>
          <a:p>
            <a:r>
              <a:rPr lang="en-US" altLang="zh-CN" sz="1600" dirty="0" smtClean="0"/>
              <a:t>Comment</a:t>
            </a:r>
            <a:r>
              <a:rPr lang="en-US" altLang="zh-CN" sz="1600" dirty="0" smtClean="0"/>
              <a:t>:</a:t>
            </a:r>
          </a:p>
          <a:p>
            <a:pPr lvl="1"/>
            <a:r>
              <a:rPr lang="en-US" altLang="zh-CN" sz="1600" dirty="0" smtClean="0"/>
              <a:t>7.1. </a:t>
            </a:r>
            <a:r>
              <a:rPr lang="en-US" altLang="zh-CN" sz="1600" dirty="0" smtClean="0"/>
              <a:t>Had the PAR been prepared on </a:t>
            </a:r>
            <a:r>
              <a:rPr lang="en-US" altLang="zh-CN" sz="1600" dirty="0" err="1" smtClean="0"/>
              <a:t>myProject</a:t>
            </a:r>
            <a:r>
              <a:rPr lang="en-US" altLang="zh-CN" sz="1600" dirty="0" smtClean="0"/>
              <a:t>, the person preparing the PAR would know that an explanation is required.  Why an additional standard is needed for a yes answer, not just a list of the similar scope standards.  The PAR form instruction reads: "Identify any standard(s) or project(s) of similar scope(s), both within or outside of the IEEE, and explain the need for an additional standard in this area.“</a:t>
            </a:r>
          </a:p>
          <a:p>
            <a:r>
              <a:rPr lang="en-US" altLang="zh-CN" sz="1600" dirty="0" smtClean="0"/>
              <a:t>Response: </a:t>
            </a:r>
          </a:p>
          <a:p>
            <a:pPr lvl="1"/>
            <a:r>
              <a:rPr lang="en-US" altLang="zh-CN" sz="1400" dirty="0" smtClean="0"/>
              <a:t>Revise PAR (doc. 11-17/1604r8) Section 7.1 to include the explanation from the CSD (doc. 11-17/1603r7) Section 1.2.3, which reads: </a:t>
            </a:r>
          </a:p>
          <a:p>
            <a:pPr lvl="1"/>
            <a:r>
              <a:rPr lang="en-US" altLang="zh-CN" sz="1400" dirty="0" smtClean="0"/>
              <a:t>"</a:t>
            </a:r>
            <a:r>
              <a:rPr lang="en-US" altLang="zh-CN" sz="1400" dirty="0"/>
              <a:t>The difference between LC and the existing IEEE 802 light based communication standards is the use of the IEEE 802.11 MAC as well as the reuse of associated services. This new approach will allow LC to address a wider range of use cases that are served by local wireless area networks compared to the existing (IEEE </a:t>
            </a:r>
            <a:r>
              <a:rPr lang="en-US" altLang="zh-CN" sz="1400" dirty="0" err="1"/>
              <a:t>P802.15.7m</a:t>
            </a:r>
            <a:r>
              <a:rPr lang="en-US" altLang="zh-CN" sz="1400" dirty="0"/>
              <a:t> and IEEE </a:t>
            </a:r>
            <a:r>
              <a:rPr lang="en-US" altLang="zh-CN" sz="1400" dirty="0" err="1"/>
              <a:t>P802.15.13</a:t>
            </a:r>
            <a:r>
              <a:rPr lang="en-US" altLang="zh-CN" sz="1400" dirty="0"/>
              <a:t>) efforts that are focusing on deploying the technology for optical camera communications, low data rate photodiode communications, and industrial applications. The key difference between the </a:t>
            </a:r>
            <a:r>
              <a:rPr lang="en-US" altLang="zh-CN" sz="1400" dirty="0" err="1"/>
              <a:t>ITU</a:t>
            </a:r>
            <a:r>
              <a:rPr lang="en-US" altLang="zh-CN" sz="1400" dirty="0"/>
              <a:t>-T </a:t>
            </a:r>
            <a:r>
              <a:rPr lang="en-US" altLang="zh-CN" sz="1400" dirty="0" err="1"/>
              <a:t>G.vlc</a:t>
            </a:r>
            <a:r>
              <a:rPr lang="en-US" altLang="zh-CN" sz="1400" dirty="0"/>
              <a:t> effort compared to the proposed IEEE 802.11 LC amendment is the use of the IEEE 802.11 MAC as well as the targeted deployment of the technology in wider range of use cases including electromagnetic interference (EMI) sensitive environments, in contrast to the focused home networking use-case for the </a:t>
            </a:r>
            <a:r>
              <a:rPr lang="en-US" altLang="zh-CN" sz="1400" dirty="0" err="1"/>
              <a:t>G.vlc</a:t>
            </a:r>
            <a:r>
              <a:rPr lang="en-US" altLang="zh-CN" sz="1400" dirty="0"/>
              <a:t> technology. Critically, being part of the IEEE 802.11 ecosystem enables LC to leverage the existing brand awareness and processes for product development, testing and market introduction. Tight integration with IEEE 802.11, the coexistence and hand-over with other IEEE 802.11 </a:t>
            </a:r>
            <a:r>
              <a:rPr lang="en-US" altLang="zh-CN" sz="1400" dirty="0" err="1"/>
              <a:t>PHY</a:t>
            </a:r>
            <a:r>
              <a:rPr lang="en-US" altLang="zh-CN" sz="1400" dirty="0"/>
              <a:t> types (through the use of Fast-Session Transfer) will help to increase the LC market by addressing large volume applications together with traditional lighting.</a:t>
            </a:r>
            <a:r>
              <a:rPr lang="en-US" altLang="zh-CN" sz="1400" dirty="0" smtClean="0"/>
              <a:t>"</a:t>
            </a:r>
            <a:endParaRPr lang="zh-CN" altLang="en-US" sz="1400"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741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2ADE84F3-3C33-4017-A5D2-651ABA523066}" type="slidenum">
              <a:rPr lang="en-US" altLang="en-US" smtClean="0"/>
              <a:pPr/>
              <a:t>10</a:t>
            </a:fld>
            <a:endParaRPr lang="en-US" altLang="en-US" smtClean="0"/>
          </a:p>
        </p:txBody>
      </p:sp>
    </p:spTree>
    <p:extLst>
      <p:ext uri="{BB962C8B-B14F-4D97-AF65-F5344CB8AC3E}">
        <p14:creationId xmlns:p14="http://schemas.microsoft.com/office/powerpoint/2010/main" val="1979129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685800" y="3124200"/>
            <a:ext cx="7772400" cy="1066800"/>
          </a:xfrm>
        </p:spPr>
        <p:txBody>
          <a:bodyPr/>
          <a:lstStyle/>
          <a:p>
            <a:r>
              <a:rPr lang="en-US" altLang="en-US" dirty="0" smtClean="0"/>
              <a:t>Response to comments from James </a:t>
            </a:r>
            <a:r>
              <a:rPr lang="en-US" altLang="en-US" dirty="0" err="1" smtClean="0"/>
              <a:t>Gilb</a:t>
            </a:r>
            <a:endParaRPr lang="en-US"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9221"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8D897743-2DB4-4570-B3DA-B6DC599B9E00}" type="slidenum">
              <a:rPr lang="en-US" altLang="en-US" smtClean="0"/>
              <a:pPr/>
              <a:t>11</a:t>
            </a:fld>
            <a:endParaRPr lang="en-US"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PAR</a:t>
            </a:r>
            <a:endParaRPr lang="zh-CN" altLang="en-US" dirty="0" smtClean="0">
              <a:solidFill>
                <a:schemeClr val="tx1"/>
              </a:solidFill>
            </a:endParaRPr>
          </a:p>
        </p:txBody>
      </p:sp>
      <p:sp>
        <p:nvSpPr>
          <p:cNvPr id="10243" name="内容占位符 2"/>
          <p:cNvSpPr>
            <a:spLocks noGrp="1"/>
          </p:cNvSpPr>
          <p:nvPr>
            <p:ph idx="1"/>
          </p:nvPr>
        </p:nvSpPr>
        <p:spPr>
          <a:xfrm>
            <a:off x="685800" y="1981200"/>
            <a:ext cx="7772400" cy="4114800"/>
          </a:xfrm>
        </p:spPr>
        <p:txBody>
          <a:bodyPr/>
          <a:lstStyle/>
          <a:p>
            <a:pPr>
              <a:buFontTx/>
              <a:buChar char="•"/>
            </a:pPr>
            <a:r>
              <a:rPr lang="en-US" altLang="zh-CN" dirty="0"/>
              <a:t>Comment</a:t>
            </a:r>
            <a:r>
              <a:rPr lang="en-US" altLang="zh-CN" sz="1600" dirty="0"/>
              <a:t>: </a:t>
            </a:r>
            <a:endParaRPr lang="en-US" altLang="zh-CN" sz="1600" dirty="0" smtClean="0"/>
          </a:p>
          <a:p>
            <a:pPr lvl="1">
              <a:buFontTx/>
              <a:buChar char="–"/>
            </a:pPr>
            <a:r>
              <a:rPr lang="en-US" altLang="zh-CN" dirty="0" err="1"/>
              <a:t>5.2.b</a:t>
            </a:r>
            <a:r>
              <a:rPr lang="en-US" altLang="zh-CN" dirty="0"/>
              <a:t> Scope of the project — </a:t>
            </a:r>
            <a:r>
              <a:rPr lang="en-US" altLang="zh-CN" dirty="0"/>
              <a:t>The scope should state if this is free space or fiber communications </a:t>
            </a:r>
            <a:endParaRPr lang="en-US" altLang="zh-CN" dirty="0"/>
          </a:p>
          <a:p>
            <a:pPr lvl="1">
              <a:buFontTx/>
              <a:buChar char="•"/>
            </a:pPr>
            <a:endParaRPr lang="en-US" altLang="en-US" dirty="0"/>
          </a:p>
          <a:p>
            <a:r>
              <a:rPr lang="en-US" altLang="en-US" dirty="0" smtClean="0"/>
              <a:t>Response</a:t>
            </a:r>
            <a:r>
              <a:rPr lang="en-US" altLang="en-US" dirty="0" smtClean="0"/>
              <a:t>: </a:t>
            </a:r>
            <a:endParaRPr lang="en-US" altLang="en-US" dirty="0" smtClean="0"/>
          </a:p>
          <a:p>
            <a:pPr lvl="1"/>
            <a:r>
              <a:rPr lang="en-US" altLang="en-US" dirty="0" smtClean="0"/>
              <a:t>Accept</a:t>
            </a:r>
            <a:r>
              <a:rPr lang="en-US" altLang="en-US" dirty="0" smtClean="0"/>
              <a:t>. Revised </a:t>
            </a:r>
            <a:r>
              <a:rPr lang="en-US" altLang="en-US" dirty="0" smtClean="0"/>
              <a:t>text:</a:t>
            </a:r>
          </a:p>
          <a:p>
            <a:pPr lvl="1"/>
            <a:r>
              <a:rPr lang="en-GB" altLang="zh-CN" dirty="0" smtClean="0"/>
              <a:t>This </a:t>
            </a:r>
            <a:r>
              <a:rPr lang="en-GB" altLang="zh-CN" dirty="0"/>
              <a:t>amendment specifies a new physical (PHY) layer and modifications to the IEEE 802.11 medium access control (MAC) that enable operation of </a:t>
            </a:r>
            <a:r>
              <a:rPr lang="en-GB" altLang="zh-CN" u="sng" dirty="0" smtClean="0"/>
              <a:t>wireless</a:t>
            </a:r>
            <a:r>
              <a:rPr lang="en-GB" altLang="zh-CN" dirty="0" smtClean="0"/>
              <a:t> light </a:t>
            </a:r>
            <a:r>
              <a:rPr lang="en-GB" altLang="zh-CN" dirty="0"/>
              <a:t>communications (LC).</a:t>
            </a:r>
            <a:endParaRPr lang="en-US"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12</a:t>
            </a:fld>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PAR</a:t>
            </a:r>
            <a:endParaRPr lang="zh-CN" altLang="en-US" dirty="0" smtClean="0">
              <a:solidFill>
                <a:schemeClr val="tx1"/>
              </a:solidFill>
            </a:endParaRPr>
          </a:p>
        </p:txBody>
      </p:sp>
      <p:sp>
        <p:nvSpPr>
          <p:cNvPr id="10243" name="内容占位符 2"/>
          <p:cNvSpPr>
            <a:spLocks noGrp="1"/>
          </p:cNvSpPr>
          <p:nvPr>
            <p:ph idx="1"/>
          </p:nvPr>
        </p:nvSpPr>
        <p:spPr>
          <a:xfrm>
            <a:off x="685800" y="1981200"/>
            <a:ext cx="7772400" cy="4114800"/>
          </a:xfrm>
        </p:spPr>
        <p:txBody>
          <a:bodyPr/>
          <a:lstStyle/>
          <a:p>
            <a:r>
              <a:rPr lang="en-US" altLang="zh-CN" dirty="0"/>
              <a:t>Comment: </a:t>
            </a:r>
            <a:endParaRPr lang="en-US" altLang="zh-CN" dirty="0" smtClean="0"/>
          </a:p>
          <a:p>
            <a:pPr lvl="1"/>
            <a:r>
              <a:rPr lang="en-US" altLang="zh-CN" dirty="0" err="1" smtClean="0"/>
              <a:t>5.2.b</a:t>
            </a:r>
            <a:r>
              <a:rPr lang="en-US" altLang="zh-CN" dirty="0" smtClean="0"/>
              <a:t> </a:t>
            </a:r>
            <a:r>
              <a:rPr lang="en-US" altLang="zh-CN" dirty="0" smtClean="0"/>
              <a:t>Scope of the project — </a:t>
            </a:r>
            <a:r>
              <a:rPr lang="en-US" altLang="zh-CN" dirty="0"/>
              <a:t>The scope should state the target distance for the links. If there is a range of distances, list them.  </a:t>
            </a:r>
            <a:endParaRPr lang="en-US" altLang="zh-CN" dirty="0" smtClean="0"/>
          </a:p>
          <a:p>
            <a:pPr lvl="1"/>
            <a:endParaRPr lang="en-US" altLang="zh-CN" dirty="0" smtClean="0"/>
          </a:p>
          <a:p>
            <a:r>
              <a:rPr lang="en-US" altLang="en-US" dirty="0" smtClean="0"/>
              <a:t>Response</a:t>
            </a:r>
            <a:r>
              <a:rPr lang="en-US" altLang="en-US" dirty="0" smtClean="0"/>
              <a:t>: </a:t>
            </a:r>
            <a:endParaRPr lang="en-US" altLang="en-US" dirty="0" smtClean="0"/>
          </a:p>
          <a:p>
            <a:pPr lvl="1"/>
            <a:r>
              <a:rPr lang="en-US" altLang="zh-CN" dirty="0" smtClean="0"/>
              <a:t>Revise</a:t>
            </a:r>
            <a:r>
              <a:rPr lang="en-US" altLang="zh-CN" dirty="0" smtClean="0"/>
              <a:t>, </a:t>
            </a:r>
            <a:r>
              <a:rPr lang="en-US" altLang="zh-CN" dirty="0"/>
              <a:t>t</a:t>
            </a:r>
            <a:r>
              <a:rPr lang="en-US" altLang="zh-CN" dirty="0" smtClean="0"/>
              <a:t>he </a:t>
            </a:r>
            <a:r>
              <a:rPr lang="en-US" altLang="zh-CN" dirty="0" smtClean="0"/>
              <a:t>description of range of distances is inserted in CSD 1.2.4 as </a:t>
            </a:r>
            <a:r>
              <a:rPr lang="en-US" altLang="zh-CN" dirty="0" smtClean="0"/>
              <a:t>follows:</a:t>
            </a:r>
          </a:p>
          <a:p>
            <a:pPr lvl="1"/>
            <a:r>
              <a:rPr lang="en-GB" altLang="zh-CN" dirty="0" smtClean="0"/>
              <a:t>The </a:t>
            </a:r>
            <a:r>
              <a:rPr lang="en-GB" altLang="zh-CN" dirty="0"/>
              <a:t>distance of LC link varies from tens of meters for indoor </a:t>
            </a:r>
            <a:r>
              <a:rPr lang="en-GB" altLang="zh-CN" dirty="0" smtClean="0"/>
              <a:t>operations </a:t>
            </a:r>
            <a:r>
              <a:rPr lang="en-GB" altLang="zh-CN" dirty="0"/>
              <a:t>to hundreds of meters for outdoor operations depending on the use cases.</a:t>
            </a:r>
            <a:endParaRPr lang="en-US"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13</a:t>
            </a:fld>
            <a:endParaRPr lang="en-US" altLang="en-US" smtClean="0"/>
          </a:p>
        </p:txBody>
      </p:sp>
    </p:spTree>
    <p:extLst>
      <p:ext uri="{BB962C8B-B14F-4D97-AF65-F5344CB8AC3E}">
        <p14:creationId xmlns:p14="http://schemas.microsoft.com/office/powerpoint/2010/main" val="3092878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PAR</a:t>
            </a:r>
            <a:endParaRPr lang="zh-CN" altLang="en-US" dirty="0" smtClean="0">
              <a:solidFill>
                <a:schemeClr val="tx1"/>
              </a:solidFill>
            </a:endParaRPr>
          </a:p>
        </p:txBody>
      </p:sp>
      <p:sp>
        <p:nvSpPr>
          <p:cNvPr id="10243" name="内容占位符 2"/>
          <p:cNvSpPr>
            <a:spLocks noGrp="1"/>
          </p:cNvSpPr>
          <p:nvPr>
            <p:ph idx="1"/>
          </p:nvPr>
        </p:nvSpPr>
        <p:spPr>
          <a:xfrm>
            <a:off x="685800" y="1981200"/>
            <a:ext cx="7772400" cy="4114800"/>
          </a:xfrm>
        </p:spPr>
        <p:txBody>
          <a:bodyPr/>
          <a:lstStyle/>
          <a:p>
            <a:pPr>
              <a:buFontTx/>
              <a:buChar char="•"/>
            </a:pPr>
            <a:r>
              <a:rPr lang="en-US" altLang="zh-CN" dirty="0"/>
              <a:t>Comment: </a:t>
            </a:r>
            <a:endParaRPr lang="en-US" altLang="zh-CN" dirty="0" smtClean="0"/>
          </a:p>
          <a:p>
            <a:pPr lvl="1">
              <a:buFontTx/>
              <a:buChar char="–"/>
            </a:pPr>
            <a:r>
              <a:rPr lang="en-US" altLang="zh-CN" dirty="0" err="1"/>
              <a:t>5.2.b</a:t>
            </a:r>
            <a:r>
              <a:rPr lang="en-US" altLang="zh-CN" dirty="0"/>
              <a:t> Scope of the project — "</a:t>
            </a:r>
            <a:r>
              <a:rPr lang="en-US" altLang="zh-CN" dirty="0" err="1"/>
              <a:t>coexistance</a:t>
            </a:r>
            <a:r>
              <a:rPr lang="en-US" altLang="zh-CN" dirty="0"/>
              <a:t>", should be "coexistence"  </a:t>
            </a:r>
            <a:endParaRPr lang="en-US" altLang="zh-CN" dirty="0"/>
          </a:p>
          <a:p>
            <a:pPr lvl="1">
              <a:buFontTx/>
              <a:buChar char="•"/>
            </a:pPr>
            <a:endParaRPr lang="en-US" altLang="en-US" dirty="0"/>
          </a:p>
          <a:p>
            <a:r>
              <a:rPr lang="en-US" altLang="en-US" dirty="0" smtClean="0"/>
              <a:t>Response</a:t>
            </a:r>
            <a:r>
              <a:rPr lang="en-US" altLang="en-US" dirty="0" smtClean="0"/>
              <a:t>: </a:t>
            </a:r>
            <a:endParaRPr lang="en-US" altLang="en-US" dirty="0" smtClean="0"/>
          </a:p>
          <a:p>
            <a:pPr lvl="1"/>
            <a:r>
              <a:rPr lang="en-US" altLang="en-US" dirty="0" smtClean="0"/>
              <a:t>Accept</a:t>
            </a:r>
            <a:r>
              <a:rPr lang="en-US" altLang="en-US" dirty="0" smtClean="0"/>
              <a:t>. Revised </a:t>
            </a:r>
            <a:r>
              <a:rPr lang="en-US" altLang="en-US" dirty="0" smtClean="0"/>
              <a:t>text:</a:t>
            </a:r>
          </a:p>
          <a:p>
            <a:pPr lvl="1"/>
            <a:r>
              <a:rPr lang="en-GB" altLang="zh-CN" dirty="0" smtClean="0"/>
              <a:t>Overlapping </a:t>
            </a:r>
            <a:r>
              <a:rPr lang="en-GB" altLang="zh-CN" dirty="0"/>
              <a:t>basic service set (OBSS) d</a:t>
            </a:r>
            <a:r>
              <a:rPr lang="en-GB" altLang="zh-CN" dirty="0" smtClean="0"/>
              <a:t>etection </a:t>
            </a:r>
            <a:r>
              <a:rPr lang="en-GB" altLang="zh-CN" dirty="0"/>
              <a:t>and </a:t>
            </a:r>
            <a:r>
              <a:rPr lang="en-GB" altLang="zh-CN" strike="sngStrike" dirty="0" smtClean="0"/>
              <a:t>coexistance</a:t>
            </a:r>
            <a:r>
              <a:rPr lang="en-GB" altLang="zh-CN" dirty="0" smtClean="0"/>
              <a:t> </a:t>
            </a:r>
            <a:r>
              <a:rPr lang="en-GB" altLang="zh-CN" u="sng" dirty="0" smtClean="0"/>
              <a:t>coexistence</a:t>
            </a:r>
            <a:endParaRPr lang="en-US" altLang="en-US" u="sng" dirty="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14</a:t>
            </a:fld>
            <a:endParaRPr lang="en-US" altLang="en-US" smtClean="0"/>
          </a:p>
        </p:txBody>
      </p:sp>
    </p:spTree>
    <p:extLst>
      <p:ext uri="{BB962C8B-B14F-4D97-AF65-F5344CB8AC3E}">
        <p14:creationId xmlns:p14="http://schemas.microsoft.com/office/powerpoint/2010/main" val="797090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PAR</a:t>
            </a:r>
            <a:endParaRPr lang="zh-CN" altLang="en-US" dirty="0" smtClean="0">
              <a:solidFill>
                <a:schemeClr val="tx1"/>
              </a:solidFill>
            </a:endParaRPr>
          </a:p>
        </p:txBody>
      </p:sp>
      <p:sp>
        <p:nvSpPr>
          <p:cNvPr id="10243" name="内容占位符 2"/>
          <p:cNvSpPr>
            <a:spLocks noGrp="1"/>
          </p:cNvSpPr>
          <p:nvPr>
            <p:ph idx="1"/>
          </p:nvPr>
        </p:nvSpPr>
        <p:spPr>
          <a:xfrm>
            <a:off x="685800" y="1981200"/>
            <a:ext cx="7772400" cy="4114800"/>
          </a:xfrm>
        </p:spPr>
        <p:txBody>
          <a:bodyPr/>
          <a:lstStyle/>
          <a:p>
            <a:r>
              <a:rPr lang="en-US" altLang="zh-CN" dirty="0"/>
              <a:t>Comment: </a:t>
            </a:r>
            <a:endParaRPr lang="en-US" altLang="zh-CN" dirty="0" smtClean="0"/>
          </a:p>
          <a:p>
            <a:pPr lvl="1"/>
            <a:r>
              <a:rPr lang="en-US" altLang="zh-CN" dirty="0" smtClean="0"/>
              <a:t>5.4 </a:t>
            </a:r>
            <a:r>
              <a:rPr lang="en-US" altLang="zh-CN" dirty="0" smtClean="0"/>
              <a:t>Purpose — </a:t>
            </a:r>
            <a:r>
              <a:rPr lang="zh-CN" altLang="zh-CN" dirty="0"/>
              <a:t> </a:t>
            </a:r>
            <a:r>
              <a:rPr lang="en-GB" altLang="zh-CN" dirty="0"/>
              <a:t>I believe the correct response here is "This amendment will not have a purpose clause." instead of the text "This amendment does not change the “Purpose” clause of IEEE 802.11"</a:t>
            </a:r>
            <a:r>
              <a:rPr lang="en-US" altLang="zh-CN" dirty="0" smtClean="0"/>
              <a:t>  </a:t>
            </a:r>
            <a:endParaRPr lang="en-US" altLang="zh-CN" dirty="0"/>
          </a:p>
          <a:p>
            <a:pPr lvl="1"/>
            <a:endParaRPr lang="en-US" altLang="en-US" dirty="0"/>
          </a:p>
          <a:p>
            <a:r>
              <a:rPr lang="en-US" altLang="en-US" dirty="0" smtClean="0"/>
              <a:t>Response</a:t>
            </a:r>
            <a:r>
              <a:rPr lang="en-US" altLang="en-US" dirty="0" smtClean="0"/>
              <a:t>: </a:t>
            </a:r>
            <a:endParaRPr lang="en-US" altLang="en-US" dirty="0" smtClean="0"/>
          </a:p>
          <a:p>
            <a:pPr lvl="1"/>
            <a:r>
              <a:rPr lang="en-US" altLang="en-US" dirty="0" smtClean="0"/>
              <a:t>Accept</a:t>
            </a:r>
            <a:endParaRPr lang="en-US"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15</a:t>
            </a:fld>
            <a:endParaRPr lang="en-US" altLang="en-US" smtClean="0"/>
          </a:p>
        </p:txBody>
      </p:sp>
    </p:spTree>
    <p:extLst>
      <p:ext uri="{BB962C8B-B14F-4D97-AF65-F5344CB8AC3E}">
        <p14:creationId xmlns:p14="http://schemas.microsoft.com/office/powerpoint/2010/main" val="1985331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PAR</a:t>
            </a:r>
            <a:endParaRPr lang="zh-CN" altLang="en-US" dirty="0" smtClean="0">
              <a:solidFill>
                <a:schemeClr val="tx1"/>
              </a:solidFill>
            </a:endParaRPr>
          </a:p>
        </p:txBody>
      </p:sp>
      <p:sp>
        <p:nvSpPr>
          <p:cNvPr id="10243" name="内容占位符 2"/>
          <p:cNvSpPr>
            <a:spLocks noGrp="1"/>
          </p:cNvSpPr>
          <p:nvPr>
            <p:ph idx="1"/>
          </p:nvPr>
        </p:nvSpPr>
        <p:spPr>
          <a:xfrm>
            <a:off x="685800" y="1981200"/>
            <a:ext cx="7772400" cy="4114800"/>
          </a:xfrm>
        </p:spPr>
        <p:txBody>
          <a:bodyPr/>
          <a:lstStyle/>
          <a:p>
            <a:pPr>
              <a:buFontTx/>
              <a:buChar char="•"/>
            </a:pPr>
            <a:r>
              <a:rPr lang="en-US" altLang="zh-CN" dirty="0"/>
              <a:t>Comment: </a:t>
            </a:r>
            <a:endParaRPr lang="en-US" altLang="zh-CN" dirty="0" smtClean="0"/>
          </a:p>
          <a:p>
            <a:pPr lvl="1">
              <a:buFontTx/>
              <a:buChar char="–"/>
            </a:pPr>
            <a:r>
              <a:rPr lang="en-US" altLang="zh-CN" dirty="0"/>
              <a:t>5.5 Need for the project — </a:t>
            </a:r>
            <a:r>
              <a:rPr lang="zh-CN" altLang="zh-CN" dirty="0"/>
              <a:t> </a:t>
            </a:r>
            <a:r>
              <a:rPr lang="en-GB" altLang="zh-CN" dirty="0"/>
              <a:t>Delete "significant"</a:t>
            </a:r>
            <a:r>
              <a:rPr lang="en-US" altLang="zh-CN" dirty="0"/>
              <a:t> </a:t>
            </a:r>
            <a:endParaRPr lang="en-US" altLang="zh-CN" dirty="0"/>
          </a:p>
          <a:p>
            <a:pPr lvl="1">
              <a:buFontTx/>
              <a:buChar char="•"/>
            </a:pPr>
            <a:endParaRPr lang="en-US" altLang="en-US" dirty="0"/>
          </a:p>
          <a:p>
            <a:r>
              <a:rPr lang="en-US" altLang="en-US" dirty="0" smtClean="0"/>
              <a:t>Response</a:t>
            </a:r>
            <a:r>
              <a:rPr lang="en-US" altLang="en-US" dirty="0" smtClean="0"/>
              <a:t>: </a:t>
            </a:r>
            <a:endParaRPr lang="en-US" altLang="en-US" dirty="0" smtClean="0"/>
          </a:p>
          <a:p>
            <a:pPr lvl="1"/>
            <a:r>
              <a:rPr lang="en-US" altLang="en-US" dirty="0" smtClean="0"/>
              <a:t>Accept</a:t>
            </a:r>
            <a:r>
              <a:rPr lang="en-US" altLang="en-US" dirty="0" smtClean="0"/>
              <a:t>, delete the first </a:t>
            </a:r>
            <a:r>
              <a:rPr lang="en-US" altLang="en-US" dirty="0" smtClean="0"/>
              <a:t>instance</a:t>
            </a:r>
          </a:p>
          <a:p>
            <a:pPr lvl="1"/>
            <a:r>
              <a:rPr lang="en-US" altLang="en-US" dirty="0" smtClean="0"/>
              <a:t>5.5 </a:t>
            </a:r>
            <a:r>
              <a:rPr lang="en-US" altLang="en-US" dirty="0" smtClean="0"/>
              <a:t>Need for the Project: A </a:t>
            </a:r>
            <a:r>
              <a:rPr lang="en-US" altLang="en-US" strike="sngStrike" dirty="0" smtClean="0"/>
              <a:t>significant</a:t>
            </a:r>
            <a:r>
              <a:rPr lang="en-US" altLang="en-US" dirty="0" smtClean="0"/>
              <a:t>  variety of LC vendors currently build various, non-standardized, products for many use-cases that could have significant market growth.</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16</a:t>
            </a:fld>
            <a:endParaRPr lang="en-US" altLang="en-US" smtClean="0"/>
          </a:p>
        </p:txBody>
      </p:sp>
    </p:spTree>
    <p:extLst>
      <p:ext uri="{BB962C8B-B14F-4D97-AF65-F5344CB8AC3E}">
        <p14:creationId xmlns:p14="http://schemas.microsoft.com/office/powerpoint/2010/main" val="14371578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PAR</a:t>
            </a:r>
            <a:endParaRPr lang="zh-CN" altLang="en-US" dirty="0" smtClean="0">
              <a:solidFill>
                <a:schemeClr val="tx1"/>
              </a:solidFill>
            </a:endParaRPr>
          </a:p>
        </p:txBody>
      </p:sp>
      <p:sp>
        <p:nvSpPr>
          <p:cNvPr id="10243" name="内容占位符 2"/>
          <p:cNvSpPr>
            <a:spLocks noGrp="1"/>
          </p:cNvSpPr>
          <p:nvPr>
            <p:ph idx="1"/>
          </p:nvPr>
        </p:nvSpPr>
        <p:spPr>
          <a:xfrm>
            <a:off x="685800" y="1981200"/>
            <a:ext cx="7772400" cy="4114800"/>
          </a:xfrm>
        </p:spPr>
        <p:txBody>
          <a:bodyPr/>
          <a:lstStyle/>
          <a:p>
            <a:r>
              <a:rPr lang="en-US" altLang="zh-CN" dirty="0" smtClean="0"/>
              <a:t>Comment:</a:t>
            </a:r>
          </a:p>
          <a:p>
            <a:pPr lvl="1"/>
            <a:r>
              <a:rPr lang="en-US" altLang="zh-CN" dirty="0" err="1" smtClean="0"/>
              <a:t>6.1.b</a:t>
            </a:r>
            <a:r>
              <a:rPr lang="en-US" altLang="zh-CN" dirty="0" smtClean="0"/>
              <a:t> </a:t>
            </a:r>
            <a:r>
              <a:rPr lang="en-US" altLang="zh-CN" dirty="0" smtClean="0"/>
              <a:t>— </a:t>
            </a:r>
            <a:r>
              <a:rPr lang="zh-CN" altLang="zh-CN" dirty="0"/>
              <a:t> </a:t>
            </a:r>
            <a:r>
              <a:rPr lang="en-US" altLang="zh-CN" dirty="0" smtClean="0"/>
              <a:t> </a:t>
            </a:r>
            <a:r>
              <a:rPr lang="zh-CN" altLang="zh-CN" dirty="0" smtClean="0"/>
              <a:t> </a:t>
            </a:r>
            <a:r>
              <a:rPr lang="en-US" altLang="zh-CN" dirty="0" smtClean="0"/>
              <a:t>If the answer here is yes, you need to provide an explanation.</a:t>
            </a:r>
          </a:p>
          <a:p>
            <a:pPr>
              <a:buFontTx/>
              <a:buNone/>
            </a:pPr>
            <a:endParaRPr lang="en-US" altLang="en-US" dirty="0" smtClean="0"/>
          </a:p>
          <a:p>
            <a:pPr>
              <a:buFontTx/>
              <a:buChar char="•"/>
            </a:pPr>
            <a:r>
              <a:rPr lang="en-US" altLang="en-US" dirty="0"/>
              <a:t>Response: </a:t>
            </a:r>
            <a:endParaRPr lang="en-US" altLang="en-US" dirty="0" smtClean="0"/>
          </a:p>
          <a:p>
            <a:pPr lvl="1">
              <a:buFontTx/>
              <a:buChar char="–"/>
            </a:pPr>
            <a:r>
              <a:rPr lang="en-US" altLang="en-US" dirty="0"/>
              <a:t>Revised. Include in Section </a:t>
            </a:r>
            <a:r>
              <a:rPr lang="en-US" altLang="en-US" dirty="0" err="1"/>
              <a:t>6.1.b</a:t>
            </a:r>
            <a:r>
              <a:rPr lang="en-US" altLang="en-US" dirty="0"/>
              <a:t> </a:t>
            </a:r>
            <a:r>
              <a:rPr lang="en-US" altLang="en-US" dirty="0" smtClean="0"/>
              <a:t>:</a:t>
            </a:r>
          </a:p>
          <a:p>
            <a:pPr lvl="1">
              <a:buFontTx/>
              <a:buChar char="–"/>
            </a:pPr>
            <a:r>
              <a:rPr lang="en-US" altLang="en-US" dirty="0" smtClean="0"/>
              <a:t>"</a:t>
            </a:r>
            <a:r>
              <a:rPr lang="en-US" altLang="en-US" dirty="0" smtClean="0"/>
              <a:t>Project may define new Management frames (extending the existing 802.11 frame structure) to support its new </a:t>
            </a:r>
            <a:r>
              <a:rPr lang="en-US" altLang="en-US" dirty="0" smtClean="0"/>
              <a:t>features. These </a:t>
            </a:r>
            <a:r>
              <a:rPr lang="en-US" altLang="en-US" dirty="0" smtClean="0"/>
              <a:t>frames will include fields that contain 48-bit MAC addresses. It is not expected that any new namespaces for allocation under </a:t>
            </a:r>
            <a:r>
              <a:rPr lang="en-US" altLang="en-US" dirty="0" err="1" smtClean="0"/>
              <a:t>RAC</a:t>
            </a:r>
            <a:r>
              <a:rPr lang="en-US" altLang="en-US" dirty="0" smtClean="0"/>
              <a:t> control </a:t>
            </a:r>
            <a:r>
              <a:rPr lang="en-US" altLang="en-US" dirty="0" smtClean="0"/>
              <a:t>will be defined."</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17</a:t>
            </a:fld>
            <a:endParaRPr lang="en-US" altLang="en-US" smtClean="0"/>
          </a:p>
        </p:txBody>
      </p:sp>
    </p:spTree>
    <p:extLst>
      <p:ext uri="{BB962C8B-B14F-4D97-AF65-F5344CB8AC3E}">
        <p14:creationId xmlns:p14="http://schemas.microsoft.com/office/powerpoint/2010/main" val="6843920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PAR</a:t>
            </a:r>
            <a:endParaRPr lang="zh-CN" altLang="en-US" dirty="0" smtClean="0">
              <a:solidFill>
                <a:schemeClr val="tx1"/>
              </a:solidFill>
            </a:endParaRPr>
          </a:p>
        </p:txBody>
      </p:sp>
      <p:sp>
        <p:nvSpPr>
          <p:cNvPr id="10243" name="内容占位符 2"/>
          <p:cNvSpPr>
            <a:spLocks noGrp="1"/>
          </p:cNvSpPr>
          <p:nvPr>
            <p:ph idx="1"/>
          </p:nvPr>
        </p:nvSpPr>
        <p:spPr>
          <a:xfrm>
            <a:off x="685800" y="1981200"/>
            <a:ext cx="7772400" cy="4114800"/>
          </a:xfrm>
        </p:spPr>
        <p:txBody>
          <a:bodyPr/>
          <a:lstStyle/>
          <a:p>
            <a:pPr>
              <a:buFontTx/>
              <a:buChar char="•"/>
            </a:pPr>
            <a:r>
              <a:rPr lang="en-US" altLang="zh-CN" dirty="0"/>
              <a:t>Comment: </a:t>
            </a:r>
            <a:endParaRPr lang="en-US" altLang="zh-CN" dirty="0" smtClean="0"/>
          </a:p>
          <a:p>
            <a:pPr lvl="1">
              <a:buFontTx/>
              <a:buChar char="•"/>
            </a:pPr>
            <a:r>
              <a:rPr lang="en-US" altLang="zh-CN" dirty="0" smtClean="0"/>
              <a:t>7.1 </a:t>
            </a:r>
            <a:r>
              <a:rPr lang="en-US" altLang="zh-CN" dirty="0" smtClean="0"/>
              <a:t>— Verify that the titles of the 802.15 standards are correct. They seem to be incorrect. </a:t>
            </a:r>
            <a:endParaRPr lang="en-US" altLang="zh-CN" dirty="0"/>
          </a:p>
          <a:p>
            <a:pPr lvl="1">
              <a:buFontTx/>
              <a:buChar char="•"/>
            </a:pPr>
            <a:endParaRPr lang="en-US" altLang="en-US" dirty="0"/>
          </a:p>
          <a:p>
            <a:r>
              <a:rPr lang="en-US" altLang="en-US" dirty="0" smtClean="0"/>
              <a:t>Response</a:t>
            </a:r>
            <a:r>
              <a:rPr lang="en-US" altLang="en-US" dirty="0" smtClean="0"/>
              <a:t>: </a:t>
            </a:r>
            <a:endParaRPr lang="en-US" altLang="en-US" dirty="0" smtClean="0"/>
          </a:p>
          <a:p>
            <a:pPr lvl="1"/>
            <a:r>
              <a:rPr lang="en-US" altLang="en-US" dirty="0" smtClean="0"/>
              <a:t>Accept</a:t>
            </a:r>
            <a:r>
              <a:rPr lang="en-US" altLang="en-US" dirty="0" smtClean="0"/>
              <a:t>: revise to </a:t>
            </a:r>
            <a:endParaRPr lang="en-US" altLang="en-US" dirty="0" smtClean="0"/>
          </a:p>
          <a:p>
            <a:pPr lvl="1"/>
            <a:r>
              <a:rPr lang="en-GB" altLang="zh-CN" dirty="0" smtClean="0"/>
              <a:t>Project </a:t>
            </a:r>
            <a:r>
              <a:rPr lang="en-GB" altLang="zh-CN" dirty="0"/>
              <a:t>Title: </a:t>
            </a:r>
            <a:r>
              <a:rPr lang="en-GB" altLang="zh-CN" strike="sngStrike" dirty="0"/>
              <a:t>Part 15.7 Revision: Short-Range Optical Wireless </a:t>
            </a:r>
            <a:r>
              <a:rPr lang="en-GB" altLang="zh-CN" strike="sngStrike" dirty="0" smtClean="0"/>
              <a:t>Communications </a:t>
            </a:r>
            <a:r>
              <a:rPr lang="en-US" altLang="zh-CN" dirty="0" smtClean="0"/>
              <a:t>IEEE P802.15.7 </a:t>
            </a:r>
            <a:r>
              <a:rPr lang="en-US" altLang="zh-CN" dirty="0"/>
              <a:t>Standard for Short-Range Wireless Optical </a:t>
            </a:r>
            <a:r>
              <a:rPr lang="en-US" altLang="zh-CN" dirty="0" smtClean="0"/>
              <a:t>Communication</a:t>
            </a:r>
            <a:endParaRPr lang="en-GB" altLang="zh-CN" dirty="0"/>
          </a:p>
          <a:p>
            <a:pPr lvl="1"/>
            <a:r>
              <a:rPr lang="en-GB" altLang="zh-CN" dirty="0" smtClean="0"/>
              <a:t>Project </a:t>
            </a:r>
            <a:r>
              <a:rPr lang="en-GB" altLang="zh-CN" dirty="0"/>
              <a:t>Title: </a:t>
            </a:r>
            <a:r>
              <a:rPr lang="en-GB" altLang="zh-CN" strike="sngStrike" dirty="0"/>
              <a:t>Part 15.13: Standard for Multi-Gigabit per Second Optical Wireless Communications (OWC) with Ranges up to 200 </a:t>
            </a:r>
            <a:r>
              <a:rPr lang="en-GB" altLang="zh-CN" strike="sngStrike" dirty="0" smtClean="0"/>
              <a:t>meters </a:t>
            </a:r>
            <a:r>
              <a:rPr lang="en-US" altLang="zh-CN" dirty="0"/>
              <a:t>IEEE </a:t>
            </a:r>
            <a:r>
              <a:rPr lang="en-US" altLang="zh-CN" dirty="0" err="1"/>
              <a:t>P802.15.13</a:t>
            </a:r>
            <a:r>
              <a:rPr lang="en-US" altLang="zh-CN" dirty="0"/>
              <a:t> </a:t>
            </a:r>
            <a:r>
              <a:rPr lang="en-US" altLang="zh-CN" dirty="0" smtClean="0"/>
              <a:t>Standard </a:t>
            </a:r>
            <a:r>
              <a:rPr lang="en-US" altLang="zh-CN" dirty="0"/>
              <a:t>for Multi-Gigabit per Second Optical Wireless Communications (OWC) with Ranges up to 200 meters </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18</a:t>
            </a:fld>
            <a:endParaRPr lang="en-US" altLang="en-US" smtClean="0"/>
          </a:p>
        </p:txBody>
      </p:sp>
    </p:spTree>
    <p:extLst>
      <p:ext uri="{BB962C8B-B14F-4D97-AF65-F5344CB8AC3E}">
        <p14:creationId xmlns:p14="http://schemas.microsoft.com/office/powerpoint/2010/main" val="17800667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PAR</a:t>
            </a:r>
            <a:endParaRPr lang="zh-CN" altLang="en-US" dirty="0" smtClean="0">
              <a:solidFill>
                <a:schemeClr val="tx1"/>
              </a:solidFill>
            </a:endParaRPr>
          </a:p>
        </p:txBody>
      </p:sp>
      <p:sp>
        <p:nvSpPr>
          <p:cNvPr id="10243" name="内容占位符 2"/>
          <p:cNvSpPr>
            <a:spLocks noGrp="1"/>
          </p:cNvSpPr>
          <p:nvPr>
            <p:ph idx="1"/>
          </p:nvPr>
        </p:nvSpPr>
        <p:spPr>
          <a:xfrm>
            <a:off x="685800" y="1981200"/>
            <a:ext cx="7772400" cy="4114800"/>
          </a:xfrm>
        </p:spPr>
        <p:txBody>
          <a:bodyPr/>
          <a:lstStyle/>
          <a:p>
            <a:r>
              <a:rPr lang="en-US" altLang="zh-CN" dirty="0"/>
              <a:t>Comment: </a:t>
            </a:r>
            <a:endParaRPr lang="en-US" altLang="zh-CN" dirty="0" smtClean="0"/>
          </a:p>
          <a:p>
            <a:pPr lvl="1"/>
            <a:r>
              <a:rPr lang="en-US" altLang="zh-CN" dirty="0" smtClean="0"/>
              <a:t>8.1</a:t>
            </a:r>
            <a:r>
              <a:rPr lang="en-US" altLang="zh-CN" dirty="0" smtClean="0"/>
              <a:t>— </a:t>
            </a:r>
            <a:r>
              <a:rPr lang="zh-CN" altLang="zh-CN" dirty="0" smtClean="0"/>
              <a:t> </a:t>
            </a:r>
            <a:r>
              <a:rPr lang="zh-CN" altLang="zh-CN" dirty="0"/>
              <a:t> </a:t>
            </a:r>
            <a:r>
              <a:rPr lang="en-GB" altLang="zh-CN" dirty="0"/>
              <a:t>"</a:t>
            </a:r>
            <a:r>
              <a:rPr lang="en-GB" altLang="zh-CN" dirty="0" err="1"/>
              <a:t>Requitements</a:t>
            </a:r>
            <a:r>
              <a:rPr lang="en-GB" altLang="zh-CN" dirty="0"/>
              <a:t>" should be "</a:t>
            </a:r>
            <a:r>
              <a:rPr lang="en-GB" altLang="zh-CN" dirty="0" smtClean="0"/>
              <a:t>Requirements“</a:t>
            </a:r>
            <a:endParaRPr lang="en-US" altLang="zh-CN" dirty="0"/>
          </a:p>
          <a:p>
            <a:pPr lvl="1"/>
            <a:endParaRPr lang="en-US" altLang="en-US" dirty="0"/>
          </a:p>
          <a:p>
            <a:r>
              <a:rPr lang="en-US" altLang="en-US" dirty="0" smtClean="0"/>
              <a:t>Response</a:t>
            </a:r>
            <a:r>
              <a:rPr lang="en-US" altLang="en-US" dirty="0" smtClean="0"/>
              <a:t>: </a:t>
            </a:r>
            <a:endParaRPr lang="en-US" altLang="en-US" dirty="0" smtClean="0"/>
          </a:p>
          <a:p>
            <a:pPr lvl="1"/>
            <a:r>
              <a:rPr lang="en-US" altLang="en-US" dirty="0" smtClean="0"/>
              <a:t>Accept</a:t>
            </a:r>
            <a:endParaRPr lang="en-US" altLang="zh-CN" dirty="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19</a:t>
            </a:fld>
            <a:endParaRPr lang="en-US" altLang="en-US" smtClean="0"/>
          </a:p>
        </p:txBody>
      </p:sp>
    </p:spTree>
    <p:extLst>
      <p:ext uri="{BB962C8B-B14F-4D97-AF65-F5344CB8AC3E}">
        <p14:creationId xmlns:p14="http://schemas.microsoft.com/office/powerpoint/2010/main" val="4143158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3568106-19ED-4534-9D25-A7D0010B9603}" type="slidenum">
              <a:rPr lang="en-US" altLang="en-US" sz="1200" b="0" smtClean="0"/>
              <a:pPr>
                <a:spcBef>
                  <a:spcPct val="0"/>
                </a:spcBef>
                <a:buFontTx/>
                <a:buNone/>
              </a:pPr>
              <a:t>2</a:t>
            </a:fld>
            <a:endParaRPr lang="en-US" altLang="en-US" sz="1200" b="0" smtClean="0"/>
          </a:p>
        </p:txBody>
      </p:sp>
      <p:sp>
        <p:nvSpPr>
          <p:cNvPr id="6147"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sz="2400"/>
              <a:t>This slide deck documents the comments on LC SG PAR and CSD, and the corresponding response from LC SG.</a:t>
            </a:r>
          </a:p>
          <a:p>
            <a:pPr lvl="1"/>
            <a:endParaRPr lang="en-US" altLang="en-US"/>
          </a:p>
          <a:p>
            <a:pPr lvl="1"/>
            <a:endParaRPr lang="en-US" altLang="en-US"/>
          </a:p>
        </p:txBody>
      </p:sp>
      <p:sp>
        <p:nvSpPr>
          <p:cNvPr id="614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Abstract</a:t>
            </a:r>
          </a:p>
        </p:txBody>
      </p:sp>
      <p:sp>
        <p:nvSpPr>
          <p:cNvPr id="614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John Li (Huawei)</a:t>
            </a:r>
          </a:p>
        </p:txBody>
      </p:sp>
      <p:sp>
        <p:nvSpPr>
          <p:cNvPr id="61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March 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CSD</a:t>
            </a:r>
            <a:endParaRPr lang="zh-CN" altLang="en-US" dirty="0" smtClean="0">
              <a:solidFill>
                <a:schemeClr val="tx1"/>
              </a:solidFill>
            </a:endParaRPr>
          </a:p>
        </p:txBody>
      </p:sp>
      <p:sp>
        <p:nvSpPr>
          <p:cNvPr id="10243" name="内容占位符 2"/>
          <p:cNvSpPr>
            <a:spLocks noGrp="1"/>
          </p:cNvSpPr>
          <p:nvPr>
            <p:ph idx="1"/>
          </p:nvPr>
        </p:nvSpPr>
        <p:spPr>
          <a:xfrm>
            <a:off x="685800" y="1981200"/>
            <a:ext cx="7772400" cy="4114800"/>
          </a:xfrm>
        </p:spPr>
        <p:txBody>
          <a:bodyPr/>
          <a:lstStyle/>
          <a:p>
            <a:pPr>
              <a:buFontTx/>
              <a:buChar char="•"/>
            </a:pPr>
            <a:r>
              <a:rPr lang="en-US" altLang="zh-CN" dirty="0"/>
              <a:t>Comment: </a:t>
            </a:r>
            <a:endParaRPr lang="en-US" altLang="zh-CN" dirty="0" smtClean="0"/>
          </a:p>
          <a:p>
            <a:pPr lvl="1">
              <a:buFontTx/>
              <a:buChar char="•"/>
            </a:pPr>
            <a:r>
              <a:rPr lang="en-US" altLang="zh-CN" dirty="0" smtClean="0"/>
              <a:t>1.2.1</a:t>
            </a:r>
            <a:r>
              <a:rPr lang="en-US" altLang="zh-CN" dirty="0" smtClean="0"/>
              <a:t>— </a:t>
            </a:r>
            <a:r>
              <a:rPr lang="zh-CN" altLang="zh-CN" dirty="0" smtClean="0"/>
              <a:t> </a:t>
            </a:r>
            <a:r>
              <a:rPr lang="zh-CN" altLang="zh-CN" dirty="0"/>
              <a:t> </a:t>
            </a:r>
            <a:r>
              <a:rPr lang="en-GB" altLang="zh-CN" dirty="0" smtClean="0"/>
              <a:t>Spell out </a:t>
            </a:r>
            <a:r>
              <a:rPr lang="en-GB" altLang="zh-CN" dirty="0" err="1" smtClean="0"/>
              <a:t>IR</a:t>
            </a:r>
            <a:endParaRPr lang="en-US" altLang="zh-CN" dirty="0"/>
          </a:p>
          <a:p>
            <a:pPr lvl="1">
              <a:buFontTx/>
              <a:buChar char="•"/>
            </a:pPr>
            <a:endParaRPr lang="en-US" altLang="en-US" dirty="0" smtClean="0"/>
          </a:p>
          <a:p>
            <a:r>
              <a:rPr lang="en-US" altLang="en-US" dirty="0" smtClean="0"/>
              <a:t>Response</a:t>
            </a:r>
            <a:r>
              <a:rPr lang="en-US" altLang="en-US" dirty="0" smtClean="0"/>
              <a:t>: </a:t>
            </a:r>
            <a:endParaRPr lang="en-US" altLang="en-US" dirty="0" smtClean="0"/>
          </a:p>
          <a:p>
            <a:pPr lvl="1"/>
            <a:r>
              <a:rPr lang="en-US" altLang="en-US" dirty="0" smtClean="0"/>
              <a:t>Accept</a:t>
            </a:r>
            <a:endParaRPr lang="en-US" altLang="en-US" dirty="0"/>
          </a:p>
          <a:p>
            <a:pPr lvl="1"/>
            <a:r>
              <a:rPr lang="en-US" altLang="zh-CN" dirty="0" smtClean="0"/>
              <a:t>The </a:t>
            </a:r>
            <a:r>
              <a:rPr lang="en-US" altLang="zh-CN" dirty="0"/>
              <a:t>light spectrum, for the most part, has been </a:t>
            </a:r>
            <a:r>
              <a:rPr lang="en-US" altLang="zh-CN" dirty="0" err="1"/>
              <a:t>underutilised</a:t>
            </a:r>
            <a:r>
              <a:rPr lang="en-US" altLang="zh-CN" dirty="0"/>
              <a:t> for free space communication. Both the visible light spectrum and the </a:t>
            </a:r>
            <a:r>
              <a:rPr lang="en-US" altLang="zh-CN" strike="sngStrike" dirty="0"/>
              <a:t>IR</a:t>
            </a:r>
            <a:r>
              <a:rPr lang="en-US" altLang="zh-CN" dirty="0"/>
              <a:t> </a:t>
            </a:r>
            <a:r>
              <a:rPr lang="en-US" altLang="zh-CN" dirty="0" smtClean="0"/>
              <a:t>infrared (IR) spectrum </a:t>
            </a:r>
            <a:r>
              <a:rPr lang="en-US" altLang="zh-CN" dirty="0"/>
              <a:t>are unlicensed and could be used primarily in short-range wireless scenarios. In addition, the use of light for communications also supports the increasingly dense deployment of smaller and smaller cells.</a:t>
            </a:r>
            <a:endParaRPr lang="zh-CN" altLang="zh-CN" dirty="0"/>
          </a:p>
          <a:p>
            <a:pPr>
              <a:buFontTx/>
              <a:buNone/>
            </a:pPr>
            <a:endParaRPr lang="en-US" altLang="zh-CN" dirty="0">
              <a:solidFill>
                <a:schemeClr val="bg1">
                  <a:lumMod val="50000"/>
                </a:schemeClr>
              </a:solidFill>
            </a:endParaRP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024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237B67E-67BC-4597-A99D-EEDA44B66B42}" type="slidenum">
              <a:rPr lang="en-US" altLang="en-US" smtClean="0"/>
              <a:pPr/>
              <a:t>20</a:t>
            </a:fld>
            <a:endParaRPr lang="en-US" altLang="en-US" smtClean="0"/>
          </a:p>
        </p:txBody>
      </p:sp>
    </p:spTree>
    <p:extLst>
      <p:ext uri="{BB962C8B-B14F-4D97-AF65-F5344CB8AC3E}">
        <p14:creationId xmlns:p14="http://schemas.microsoft.com/office/powerpoint/2010/main" val="3382029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CSD</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dirty="0" smtClean="0"/>
              <a:t>Comment</a:t>
            </a:r>
          </a:p>
          <a:p>
            <a:pPr lvl="1"/>
            <a:r>
              <a:rPr lang="en-US" altLang="zh-CN" dirty="0" smtClean="0"/>
              <a:t>1.2.1 "IEEE P802.11aj and P802.11ay" should be "IEEE </a:t>
            </a:r>
            <a:r>
              <a:rPr lang="en-US" altLang="zh-CN" dirty="0" err="1" smtClean="0"/>
              <a:t>Std</a:t>
            </a:r>
            <a:r>
              <a:rPr lang="en-US" altLang="zh-CN" dirty="0" smtClean="0"/>
              <a:t> 802.11aj and IEEE P802.11ay“</a:t>
            </a:r>
          </a:p>
          <a:p>
            <a:pPr lvl="1"/>
            <a:endParaRPr lang="en-US" altLang="zh-CN" dirty="0"/>
          </a:p>
          <a:p>
            <a:r>
              <a:rPr lang="en-US" altLang="zh-CN" dirty="0" smtClean="0"/>
              <a:t>Response</a:t>
            </a:r>
          </a:p>
          <a:p>
            <a:pPr lvl="1"/>
            <a:r>
              <a:rPr lang="en-US" altLang="zh-CN" dirty="0" smtClean="0"/>
              <a:t>Accept</a:t>
            </a:r>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21</a:t>
            </a:fld>
            <a:endParaRPr lang="en-US" altLang="en-US"/>
          </a:p>
        </p:txBody>
      </p:sp>
    </p:spTree>
    <p:extLst>
      <p:ext uri="{BB962C8B-B14F-4D97-AF65-F5344CB8AC3E}">
        <p14:creationId xmlns:p14="http://schemas.microsoft.com/office/powerpoint/2010/main" val="8861547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CSD</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dirty="0" smtClean="0"/>
              <a:t>Comment</a:t>
            </a:r>
          </a:p>
          <a:p>
            <a:pPr lvl="1"/>
            <a:r>
              <a:rPr lang="en-US" altLang="zh-CN" dirty="0" smtClean="0"/>
              <a:t>1.2.1 </a:t>
            </a:r>
            <a:r>
              <a:rPr lang="zh-CN" altLang="zh-CN" dirty="0"/>
              <a:t> </a:t>
            </a:r>
            <a:r>
              <a:rPr lang="en-US" altLang="zh-CN" dirty="0" smtClean="0"/>
              <a:t>“</a:t>
            </a:r>
            <a:r>
              <a:rPr lang="en-GB" altLang="zh-CN" dirty="0" smtClean="0"/>
              <a:t>underutilised</a:t>
            </a:r>
            <a:r>
              <a:rPr lang="en-GB" altLang="zh-CN" dirty="0"/>
              <a:t>" should be "</a:t>
            </a:r>
            <a:r>
              <a:rPr lang="en-GB" altLang="zh-CN" dirty="0" smtClean="0"/>
              <a:t>underutilized“</a:t>
            </a:r>
          </a:p>
          <a:p>
            <a:pPr lvl="1"/>
            <a:endParaRPr lang="en-GB" altLang="zh-CN" dirty="0"/>
          </a:p>
          <a:p>
            <a:r>
              <a:rPr lang="en-GB" altLang="zh-CN" dirty="0" smtClean="0"/>
              <a:t>Response</a:t>
            </a:r>
          </a:p>
          <a:p>
            <a:pPr lvl="1"/>
            <a:r>
              <a:rPr lang="en-GB" altLang="zh-CN" dirty="0" smtClean="0"/>
              <a:t>Accept</a:t>
            </a:r>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22</a:t>
            </a:fld>
            <a:endParaRPr lang="en-US" altLang="en-US"/>
          </a:p>
        </p:txBody>
      </p:sp>
    </p:spTree>
    <p:extLst>
      <p:ext uri="{BB962C8B-B14F-4D97-AF65-F5344CB8AC3E}">
        <p14:creationId xmlns:p14="http://schemas.microsoft.com/office/powerpoint/2010/main" val="2029713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CSD</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dirty="0" smtClean="0"/>
              <a:t>Comment</a:t>
            </a:r>
          </a:p>
          <a:p>
            <a:pPr lvl="1"/>
            <a:r>
              <a:rPr lang="en-US" altLang="zh-CN" dirty="0" smtClean="0"/>
              <a:t>1.2.1 Missing blank line after first paragraph in b) and extra blank lines at the end of the subsection</a:t>
            </a:r>
          </a:p>
          <a:p>
            <a:pPr lvl="1"/>
            <a:endParaRPr lang="en-US" altLang="zh-CN" dirty="0"/>
          </a:p>
          <a:p>
            <a:r>
              <a:rPr lang="en-US" altLang="zh-CN" dirty="0" smtClean="0"/>
              <a:t>Response</a:t>
            </a:r>
          </a:p>
          <a:p>
            <a:pPr lvl="1"/>
            <a:r>
              <a:rPr lang="en-US" altLang="zh-CN" dirty="0" smtClean="0"/>
              <a:t>Accept</a:t>
            </a:r>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23</a:t>
            </a:fld>
            <a:endParaRPr lang="en-US" altLang="en-US"/>
          </a:p>
        </p:txBody>
      </p:sp>
    </p:spTree>
    <p:extLst>
      <p:ext uri="{BB962C8B-B14F-4D97-AF65-F5344CB8AC3E}">
        <p14:creationId xmlns:p14="http://schemas.microsoft.com/office/powerpoint/2010/main" val="5876540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CSD</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dirty="0" smtClean="0"/>
              <a:t>Comment 1.2.3</a:t>
            </a:r>
          </a:p>
          <a:p>
            <a:pPr lvl="1"/>
            <a:r>
              <a:rPr lang="en-US" altLang="zh-CN" dirty="0" smtClean="0"/>
              <a:t>Add "IEEE" in front of 802. (line 21)</a:t>
            </a:r>
          </a:p>
          <a:p>
            <a:pPr lvl="1"/>
            <a:r>
              <a:rPr lang="en-US" altLang="zh-CN" dirty="0" smtClean="0"/>
              <a:t>Add "IEEE" in front of 802.11 (5 locations)</a:t>
            </a:r>
          </a:p>
          <a:p>
            <a:pPr lvl="1"/>
            <a:r>
              <a:rPr lang="en-US" altLang="zh-CN" dirty="0" smtClean="0"/>
              <a:t>Add "IEEE" in front of 802.15 (2 locations)</a:t>
            </a:r>
          </a:p>
          <a:p>
            <a:pPr lvl="1"/>
            <a:endParaRPr lang="en-US" altLang="zh-CN" dirty="0" smtClean="0"/>
          </a:p>
          <a:p>
            <a:r>
              <a:rPr lang="en-US" altLang="zh-CN" dirty="0" smtClean="0"/>
              <a:t>Response</a:t>
            </a:r>
          </a:p>
          <a:p>
            <a:pPr lvl="1"/>
            <a:r>
              <a:rPr lang="en-US" altLang="zh-CN" dirty="0" smtClean="0"/>
              <a:t>Accept, in addition, add “P” in front of “802.15.7m” </a:t>
            </a:r>
            <a:r>
              <a:rPr lang="en-US" altLang="zh-CN" dirty="0"/>
              <a:t>and </a:t>
            </a:r>
            <a:r>
              <a:rPr lang="en-US" altLang="zh-CN" dirty="0" smtClean="0"/>
              <a:t>“802.15.13”</a:t>
            </a:r>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24</a:t>
            </a:fld>
            <a:endParaRPr lang="en-US" altLang="en-US"/>
          </a:p>
        </p:txBody>
      </p:sp>
    </p:spTree>
    <p:extLst>
      <p:ext uri="{BB962C8B-B14F-4D97-AF65-F5344CB8AC3E}">
        <p14:creationId xmlns:p14="http://schemas.microsoft.com/office/powerpoint/2010/main" val="21832433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CSD</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dirty="0" smtClean="0"/>
              <a:t>Comment</a:t>
            </a:r>
          </a:p>
          <a:p>
            <a:pPr lvl="1"/>
            <a:r>
              <a:rPr lang="en-US" altLang="zh-CN" dirty="0" smtClean="0"/>
              <a:t>1.2.4: The purpose of the CSD is to enable the reviewer to evaluate the proposed project. Placing a significant amount of the content in external documents is not responsive to the question. Provide a short list of the work that demonstrates the hardware feasibility and then point to a document for more information. </a:t>
            </a:r>
          </a:p>
          <a:p>
            <a:pPr lvl="1"/>
            <a:endParaRPr lang="en-US" altLang="zh-CN" dirty="0"/>
          </a:p>
          <a:p>
            <a:r>
              <a:rPr lang="en-US" altLang="zh-CN" dirty="0" smtClean="0"/>
              <a:t>Response</a:t>
            </a:r>
          </a:p>
          <a:p>
            <a:pPr lvl="1"/>
            <a:r>
              <a:rPr lang="en-US" altLang="zh-CN" dirty="0" smtClean="0"/>
              <a:t>Revise, the revised text is</a:t>
            </a:r>
          </a:p>
          <a:p>
            <a:pPr lvl="1"/>
            <a:r>
              <a:rPr lang="en-US" altLang="zh-CN" dirty="0"/>
              <a:t>The LC-TIG report provides a list of publications and examples of hardware feasibility of LC. The LC-TIG report can be found at </a:t>
            </a:r>
            <a:r>
              <a:rPr lang="en-GB" altLang="zh-CN" u="sng" dirty="0">
                <a:hlinkClick r:id="rId2"/>
              </a:rPr>
              <a:t>https://mentor.ieee.org/802.11/dcn/17/11-17-0023-09-00lc-lc-tig-draft-report-outline.docx</a:t>
            </a:r>
            <a:r>
              <a:rPr lang="en-GB" altLang="zh-CN" u="sng" dirty="0"/>
              <a:t>.</a:t>
            </a:r>
            <a:endParaRPr lang="zh-CN" altLang="zh-CN" dirty="0"/>
          </a:p>
          <a:p>
            <a:pPr lvl="1"/>
            <a:endParaRPr lang="en-US" altLang="zh-CN" dirty="0" smtClean="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25</a:t>
            </a:fld>
            <a:endParaRPr lang="en-US" altLang="en-US"/>
          </a:p>
        </p:txBody>
      </p:sp>
    </p:spTree>
    <p:extLst>
      <p:ext uri="{BB962C8B-B14F-4D97-AF65-F5344CB8AC3E}">
        <p14:creationId xmlns:p14="http://schemas.microsoft.com/office/powerpoint/2010/main" val="6494298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CSD</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dirty="0" smtClean="0"/>
              <a:t>Comment</a:t>
            </a:r>
          </a:p>
          <a:p>
            <a:pPr lvl="1"/>
            <a:r>
              <a:rPr lang="it-IT" altLang="zh-CN" dirty="0" smtClean="0"/>
              <a:t>1.2.4 Delete "significant" in "significant variety«</a:t>
            </a:r>
          </a:p>
          <a:p>
            <a:pPr lvl="1"/>
            <a:endParaRPr lang="it-IT" altLang="zh-CN" dirty="0"/>
          </a:p>
          <a:p>
            <a:r>
              <a:rPr lang="it-IT" altLang="zh-CN" dirty="0" smtClean="0"/>
              <a:t>Response</a:t>
            </a:r>
          </a:p>
          <a:p>
            <a:pPr lvl="1"/>
            <a:r>
              <a:rPr lang="it-IT" altLang="zh-CN" dirty="0" smtClean="0">
                <a:solidFill>
                  <a:schemeClr val="bg1">
                    <a:lumMod val="50000"/>
                  </a:schemeClr>
                </a:solidFill>
              </a:rPr>
              <a:t>Accept</a:t>
            </a:r>
            <a:endParaRPr lang="zh-CN" altLang="en-US" dirty="0">
              <a:solidFill>
                <a:schemeClr val="bg1">
                  <a:lumMod val="50000"/>
                </a:schemeClr>
              </a:solidFill>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26</a:t>
            </a:fld>
            <a:endParaRPr lang="en-US" altLang="en-US"/>
          </a:p>
        </p:txBody>
      </p:sp>
    </p:spTree>
    <p:extLst>
      <p:ext uri="{BB962C8B-B14F-4D97-AF65-F5344CB8AC3E}">
        <p14:creationId xmlns:p14="http://schemas.microsoft.com/office/powerpoint/2010/main" val="42908348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CSD</a:t>
            </a:r>
            <a:endParaRPr lang="zh-CN" altLang="en-US" dirty="0">
              <a:solidFill>
                <a:schemeClr val="tx1"/>
              </a:solidFill>
            </a:endParaRPr>
          </a:p>
        </p:txBody>
      </p:sp>
      <p:sp>
        <p:nvSpPr>
          <p:cNvPr id="3" name="内容占位符 2"/>
          <p:cNvSpPr>
            <a:spLocks noGrp="1"/>
          </p:cNvSpPr>
          <p:nvPr>
            <p:ph idx="1"/>
          </p:nvPr>
        </p:nvSpPr>
        <p:spPr>
          <a:xfrm>
            <a:off x="32824" y="1600200"/>
            <a:ext cx="9111175" cy="4114800"/>
          </a:xfrm>
        </p:spPr>
        <p:txBody>
          <a:bodyPr/>
          <a:lstStyle/>
          <a:p>
            <a:r>
              <a:rPr lang="en-US" altLang="zh-CN" dirty="0" smtClean="0"/>
              <a:t>Comment</a:t>
            </a:r>
          </a:p>
          <a:p>
            <a:pPr lvl="1"/>
            <a:r>
              <a:rPr lang="en-US" altLang="zh-CN" dirty="0" smtClean="0"/>
              <a:t>1.2.4: In b), the existence of the mature 802.11 technology is not relevant to this project. You are supposed to answer regarding the proposed addition, which has not been tested. Focus here on listing similar technology in this section, e.g., LC type devices, that already exist. Again, placing essentially all of the content in an external document is not helpful. </a:t>
            </a:r>
          </a:p>
          <a:p>
            <a:pPr lvl="1"/>
            <a:r>
              <a:rPr lang="en-US" altLang="zh-CN" dirty="0" smtClean="0"/>
              <a:t> Delete "The amendment will use modeling and simulation as tools for evaluating performance metrics." The question is asking if there is _currently_ simulation and modeling to support technical feasibility. </a:t>
            </a:r>
          </a:p>
          <a:p>
            <a:pPr lvl="1"/>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27</a:t>
            </a:fld>
            <a:endParaRPr lang="en-US" altLang="en-US"/>
          </a:p>
        </p:txBody>
      </p:sp>
    </p:spTree>
    <p:extLst>
      <p:ext uri="{BB962C8B-B14F-4D97-AF65-F5344CB8AC3E}">
        <p14:creationId xmlns:p14="http://schemas.microsoft.com/office/powerpoint/2010/main" val="21104496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solidFill>
                  <a:schemeClr val="tx1"/>
                </a:solidFill>
              </a:rPr>
              <a:t>Comments from James </a:t>
            </a:r>
            <a:r>
              <a:rPr lang="en-US" altLang="en-US" dirty="0" err="1">
                <a:solidFill>
                  <a:schemeClr val="tx1"/>
                </a:solidFill>
              </a:rPr>
              <a:t>Gilb</a:t>
            </a:r>
            <a:r>
              <a:rPr lang="en-US" altLang="en-US" dirty="0">
                <a:solidFill>
                  <a:schemeClr val="tx1"/>
                </a:solidFill>
              </a:rPr>
              <a:t> on CSD</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dirty="0" smtClean="0"/>
              <a:t>Response</a:t>
            </a:r>
            <a:endParaRPr lang="en-US" altLang="zh-CN" dirty="0"/>
          </a:p>
          <a:p>
            <a:pPr lvl="1"/>
            <a:r>
              <a:rPr lang="en-US" altLang="zh-CN" dirty="0"/>
              <a:t>Delete “</a:t>
            </a:r>
            <a:r>
              <a:rPr lang="en-GB" altLang="zh-CN" dirty="0" err="1"/>
              <a:t>presentent</a:t>
            </a:r>
            <a:r>
              <a:rPr lang="en-GB" altLang="zh-CN" dirty="0"/>
              <a:t> “ in 1.2.1 (b)</a:t>
            </a:r>
          </a:p>
          <a:p>
            <a:pPr lvl="1"/>
            <a:r>
              <a:rPr lang="en-GB" altLang="zh-CN" dirty="0"/>
              <a:t>Spell out LED in 1.2.1 (b)</a:t>
            </a:r>
          </a:p>
          <a:p>
            <a:pPr lvl="1"/>
            <a:r>
              <a:rPr lang="en-GB" altLang="zh-CN" dirty="0"/>
              <a:t>Revise the first paragraph of 1.2.4(b) into </a:t>
            </a:r>
          </a:p>
          <a:p>
            <a:pPr lvl="2"/>
            <a:r>
              <a:rPr lang="en-US" altLang="zh-CN" dirty="0"/>
              <a:t>Wireless communication using infrared band is a proven commercialized technology. These principles can be directly extended to visible light band using LED which are also used for illumination. The technology has been thoroughly studied using modeling and simulations in literature. </a:t>
            </a:r>
            <a:r>
              <a:rPr lang="en-GB" altLang="zh-CN" dirty="0"/>
              <a:t>A  variety of LC vendors currently build various, non-standardized, products. An example list of these products can be found in the LC-TIG report</a:t>
            </a:r>
            <a:r>
              <a:rPr lang="zh-CN" altLang="zh-CN" dirty="0"/>
              <a:t> </a:t>
            </a:r>
            <a:r>
              <a:rPr lang="en-GB" altLang="zh-CN" dirty="0"/>
              <a:t> </a:t>
            </a:r>
            <a:endParaRPr lang="en-GB" altLang="zh-CN" dirty="0" smtClean="0"/>
          </a:p>
          <a:p>
            <a:pPr lvl="1"/>
            <a:r>
              <a:rPr lang="en-US" altLang="zh-CN" dirty="0"/>
              <a:t>Delete "The amendment will use modeling and simulation as tools for evaluating performance metrics."</a:t>
            </a:r>
          </a:p>
          <a:p>
            <a:pPr lvl="1"/>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28</a:t>
            </a:fld>
            <a:endParaRPr lang="en-US" altLang="en-US"/>
          </a:p>
        </p:txBody>
      </p:sp>
    </p:spTree>
    <p:extLst>
      <p:ext uri="{BB962C8B-B14F-4D97-AF65-F5344CB8AC3E}">
        <p14:creationId xmlns:p14="http://schemas.microsoft.com/office/powerpoint/2010/main" val="30823494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olidFill>
                  <a:schemeClr val="tx1"/>
                </a:solidFill>
              </a:rPr>
              <a:t>Comments from James </a:t>
            </a:r>
            <a:r>
              <a:rPr lang="en-US" altLang="en-US" dirty="0" err="1" smtClean="0">
                <a:solidFill>
                  <a:schemeClr val="tx1"/>
                </a:solidFill>
              </a:rPr>
              <a:t>Gilb</a:t>
            </a:r>
            <a:r>
              <a:rPr lang="en-US" altLang="en-US" dirty="0" smtClean="0">
                <a:solidFill>
                  <a:schemeClr val="tx1"/>
                </a:solidFill>
              </a:rPr>
              <a:t> on CSD</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dirty="0" smtClean="0"/>
              <a:t>Comment 1.2.5</a:t>
            </a:r>
          </a:p>
          <a:p>
            <a:pPr lvl="1"/>
            <a:r>
              <a:rPr lang="en-US" altLang="zh-CN" dirty="0" smtClean="0"/>
              <a:t>Missing line after first paragraph in a)</a:t>
            </a:r>
          </a:p>
          <a:p>
            <a:pPr lvl="1"/>
            <a:r>
              <a:rPr lang="en-US" altLang="zh-CN" dirty="0" smtClean="0"/>
              <a:t>Change "</a:t>
            </a:r>
            <a:r>
              <a:rPr lang="en-US" altLang="zh-CN" dirty="0" err="1" smtClean="0"/>
              <a:t>emoding</a:t>
            </a:r>
            <a:r>
              <a:rPr lang="en-US" altLang="zh-CN" dirty="0" smtClean="0"/>
              <a:t>" to be "implementing"</a:t>
            </a:r>
          </a:p>
          <a:p>
            <a:pPr lvl="1"/>
            <a:r>
              <a:rPr lang="en-US" altLang="zh-CN" dirty="0" smtClean="0"/>
              <a:t>Missing line after first paragraph in b)</a:t>
            </a:r>
          </a:p>
          <a:p>
            <a:pPr lvl="1"/>
            <a:r>
              <a:rPr lang="en-US" altLang="zh-CN" dirty="0" smtClean="0"/>
              <a:t>Missing line after first paragraph in d)</a:t>
            </a:r>
          </a:p>
          <a:p>
            <a:pPr lvl="1"/>
            <a:r>
              <a:rPr lang="en-US" altLang="zh-CN" dirty="0" smtClean="0"/>
              <a:t>Extra blank lines at the end.</a:t>
            </a:r>
          </a:p>
          <a:p>
            <a:pPr lvl="1"/>
            <a:r>
              <a:rPr lang="en-US" altLang="zh-CN" dirty="0" smtClean="0"/>
              <a:t>o Delete all of the text following e). Answering e) is optional (answering any of a-d is optional as well). Also, the text does not address economic feasibility.</a:t>
            </a:r>
          </a:p>
          <a:p>
            <a:r>
              <a:rPr lang="en-US" altLang="zh-CN" dirty="0" smtClean="0"/>
              <a:t>Response</a:t>
            </a:r>
          </a:p>
          <a:p>
            <a:pPr lvl="1"/>
            <a:r>
              <a:rPr lang="en-US" altLang="zh-CN" dirty="0" smtClean="0"/>
              <a:t>Accept, in addition, systematically check whether the standard/project index are correctly formulated.</a:t>
            </a:r>
          </a:p>
          <a:p>
            <a:pPr lvl="1"/>
            <a:endParaRPr lang="en-US" altLang="zh-CN" dirty="0" smtClean="0"/>
          </a:p>
          <a:p>
            <a:pPr lvl="1"/>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29</a:t>
            </a:fld>
            <a:endParaRPr lang="en-US" altLang="en-US"/>
          </a:p>
        </p:txBody>
      </p:sp>
    </p:spTree>
    <p:extLst>
      <p:ext uri="{BB962C8B-B14F-4D97-AF65-F5344CB8AC3E}">
        <p14:creationId xmlns:p14="http://schemas.microsoft.com/office/powerpoint/2010/main" val="1438063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smtClean="0"/>
              <a:t>Introduction</a:t>
            </a:r>
            <a:endParaRPr lang="zh-CN" altLang="en-US" smtClean="0"/>
          </a:p>
        </p:txBody>
      </p:sp>
      <p:sp>
        <p:nvSpPr>
          <p:cNvPr id="8195" name="内容占位符 2"/>
          <p:cNvSpPr>
            <a:spLocks noGrp="1"/>
          </p:cNvSpPr>
          <p:nvPr>
            <p:ph idx="1"/>
          </p:nvPr>
        </p:nvSpPr>
        <p:spPr/>
        <p:txBody>
          <a:bodyPr/>
          <a:lstStyle/>
          <a:p>
            <a:r>
              <a:rPr lang="en-US" altLang="zh-CN" dirty="0" smtClean="0"/>
              <a:t>Comments against draft PAR in doc. 11-17/1604r8 and draft CSD in doc. 11-17/1603r7 are received from</a:t>
            </a:r>
          </a:p>
          <a:p>
            <a:pPr lvl="1"/>
            <a:r>
              <a:rPr lang="en-US" altLang="zh-CN" dirty="0" smtClean="0"/>
              <a:t>Bob Grow (treated during Feb conference call)</a:t>
            </a:r>
          </a:p>
          <a:p>
            <a:pPr lvl="1"/>
            <a:r>
              <a:rPr lang="en-US" altLang="zh-CN" dirty="0" smtClean="0"/>
              <a:t>James </a:t>
            </a:r>
            <a:r>
              <a:rPr lang="en-US" altLang="zh-CN" dirty="0" err="1" smtClean="0"/>
              <a:t>Gilb</a:t>
            </a:r>
            <a:endParaRPr lang="en-US" altLang="zh-CN" dirty="0" smtClean="0"/>
          </a:p>
          <a:p>
            <a:pPr lvl="1"/>
            <a:r>
              <a:rPr lang="en-US" altLang="zh-CN" dirty="0"/>
              <a:t>Paul </a:t>
            </a:r>
            <a:r>
              <a:rPr lang="en-US" altLang="zh-CN" dirty="0" err="1" smtClean="0"/>
              <a:t>Nikolich</a:t>
            </a:r>
            <a:endParaRPr lang="en-US" altLang="zh-CN" dirty="0" smtClean="0"/>
          </a:p>
          <a:p>
            <a:pPr lvl="1"/>
            <a:r>
              <a:rPr lang="en-US" altLang="zh-CN" dirty="0" smtClean="0"/>
              <a:t>IEEE 802.3</a:t>
            </a:r>
          </a:p>
          <a:p>
            <a:r>
              <a:rPr lang="en-US" altLang="zh-CN" dirty="0" smtClean="0"/>
              <a:t>The SG is expected to </a:t>
            </a:r>
            <a:r>
              <a:rPr lang="en-US" altLang="zh-CN" dirty="0" smtClean="0"/>
              <a:t>provide responses </a:t>
            </a:r>
            <a:r>
              <a:rPr lang="en-US" altLang="zh-CN" dirty="0" smtClean="0"/>
              <a:t>to the received comments before 6:30 PM Wednesday (March 7</a:t>
            </a:r>
            <a:r>
              <a:rPr lang="en-US" altLang="zh-CN" baseline="30000" dirty="0" smtClean="0"/>
              <a:t>th</a:t>
            </a:r>
            <a:r>
              <a:rPr lang="en-US" altLang="zh-CN" dirty="0" smtClean="0"/>
              <a:t>)</a:t>
            </a:r>
            <a:endParaRPr lang="zh-CN"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819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D0DC15EB-B0E2-4F25-AA2B-3154014F52B4}" type="slidenum">
              <a:rPr lang="en-US" altLang="en-US" smtClean="0"/>
              <a:pPr/>
              <a:t>3</a:t>
            </a:fld>
            <a:endParaRPr lang="en-US" alt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124200"/>
            <a:ext cx="7772400" cy="1066800"/>
          </a:xfrm>
        </p:spPr>
        <p:txBody>
          <a:bodyPr/>
          <a:lstStyle/>
          <a:p>
            <a:r>
              <a:rPr lang="en-US" altLang="zh-CN" dirty="0"/>
              <a:t>Comment from Paul </a:t>
            </a:r>
            <a:r>
              <a:rPr lang="en-US" altLang="zh-CN" dirty="0" err="1"/>
              <a:t>Nikolich</a:t>
            </a:r>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30</a:t>
            </a:fld>
            <a:endParaRPr lang="en-US" altLang="en-US"/>
          </a:p>
        </p:txBody>
      </p:sp>
    </p:spTree>
    <p:extLst>
      <p:ext uri="{BB962C8B-B14F-4D97-AF65-F5344CB8AC3E}">
        <p14:creationId xmlns:p14="http://schemas.microsoft.com/office/powerpoint/2010/main" val="1201975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Comment from Paul </a:t>
            </a:r>
            <a:r>
              <a:rPr lang="en-US" altLang="zh-CN" dirty="0" err="1" smtClean="0">
                <a:solidFill>
                  <a:schemeClr val="tx1"/>
                </a:solidFill>
              </a:rPr>
              <a:t>Nikolich</a:t>
            </a:r>
            <a:r>
              <a:rPr lang="en-US" altLang="zh-CN" dirty="0" smtClean="0">
                <a:solidFill>
                  <a:schemeClr val="tx1"/>
                </a:solidFill>
              </a:rPr>
              <a:t> on PAR</a:t>
            </a:r>
            <a:endParaRPr lang="zh-CN" altLang="en-US" dirty="0">
              <a:solidFill>
                <a:schemeClr val="tx1"/>
              </a:solidFill>
            </a:endParaRPr>
          </a:p>
        </p:txBody>
      </p:sp>
      <p:sp>
        <p:nvSpPr>
          <p:cNvPr id="3" name="内容占位符 2"/>
          <p:cNvSpPr>
            <a:spLocks noGrp="1"/>
          </p:cNvSpPr>
          <p:nvPr>
            <p:ph idx="1"/>
          </p:nvPr>
        </p:nvSpPr>
        <p:spPr>
          <a:xfrm>
            <a:off x="0" y="1447800"/>
            <a:ext cx="9144000" cy="4724400"/>
          </a:xfrm>
        </p:spPr>
        <p:txBody>
          <a:bodyPr/>
          <a:lstStyle/>
          <a:p>
            <a:r>
              <a:rPr lang="en-US" altLang="zh-CN" sz="1800" dirty="0" smtClean="0"/>
              <a:t>Comment</a:t>
            </a:r>
          </a:p>
          <a:p>
            <a:pPr lvl="1"/>
            <a:r>
              <a:rPr lang="en-US" altLang="zh-CN" sz="1800" dirty="0"/>
              <a:t>1) in 2.1 Title: change "light communications" to "light wave operation".  Rationale: "Light Communications" is too broad for use in the title (LC is used in a wide variety of ways in the PAR and CSD, e.g. LC PHY, LC devices, LC vendor, LC systems, LC market, etc.).  </a:t>
            </a:r>
          </a:p>
          <a:p>
            <a:pPr lvl="1"/>
            <a:r>
              <a:rPr lang="en-US" altLang="zh-CN" sz="1800" dirty="0" smtClean="0"/>
              <a:t>"</a:t>
            </a:r>
            <a:r>
              <a:rPr lang="en-US" altLang="zh-CN" sz="1800" dirty="0"/>
              <a:t>Light wave operation" better reflects (what I perceive) to be the principle objective of the project -- specifying an 802.11 standard amendment defining operation over light wave carrier frequencies.  Please consider making the change in the Title, and only in the Title.  I believe the remainder of "light communication" and "LC" instances do not need change or be modified. </a:t>
            </a:r>
            <a:endParaRPr lang="en-US" altLang="zh-CN" sz="1800" dirty="0" smtClean="0"/>
          </a:p>
          <a:p>
            <a:r>
              <a:rPr lang="en-US" altLang="zh-CN" sz="1800" dirty="0" smtClean="0"/>
              <a:t>Response</a:t>
            </a:r>
          </a:p>
          <a:p>
            <a:pPr lvl="1"/>
            <a:r>
              <a:rPr lang="en-US" altLang="zh-CN" sz="1800" dirty="0" smtClean="0"/>
              <a:t>The LC SG evaluated your option to make a change to the title along with the subsequent changes that would be required to make that change, and determined to maintain the existing title, see straw poll on slide18 in doc.11-18/315r2.</a:t>
            </a:r>
          </a:p>
          <a:p>
            <a:pPr lvl="1"/>
            <a:r>
              <a:rPr lang="en-US" altLang="zh-CN" sz="1800" dirty="0" smtClean="0"/>
              <a:t>This amendment is to the Wireless LAN standard and thus wireless operation is indicated</a:t>
            </a:r>
            <a:endParaRPr lang="en-US" altLang="zh-CN" sz="1800" dirty="0"/>
          </a:p>
          <a:p>
            <a:pPr lvl="1"/>
            <a:endParaRPr lang="zh-CN" altLang="en-US" sz="1800"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dirty="0" smtClean="0"/>
              <a:t>John Li (Huawei)</a:t>
            </a:r>
            <a:endParaRPr lang="en-US" dirty="0"/>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31</a:t>
            </a:fld>
            <a:endParaRPr lang="en-US" altLang="en-US"/>
          </a:p>
        </p:txBody>
      </p:sp>
    </p:spTree>
    <p:extLst>
      <p:ext uri="{BB962C8B-B14F-4D97-AF65-F5344CB8AC3E}">
        <p14:creationId xmlns:p14="http://schemas.microsoft.com/office/powerpoint/2010/main" val="12335728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352800"/>
            <a:ext cx="7772400" cy="1066800"/>
          </a:xfrm>
        </p:spPr>
        <p:txBody>
          <a:bodyPr/>
          <a:lstStyle/>
          <a:p>
            <a:r>
              <a:rPr lang="en-US" altLang="zh-CN" dirty="0" smtClean="0"/>
              <a:t>Comment from 802.3</a:t>
            </a:r>
            <a:endParaRPr lang="zh-CN" altLang="en-US" dirty="0"/>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32</a:t>
            </a:fld>
            <a:endParaRPr lang="en-US" altLang="en-US"/>
          </a:p>
        </p:txBody>
      </p:sp>
    </p:spTree>
    <p:extLst>
      <p:ext uri="{BB962C8B-B14F-4D97-AF65-F5344CB8AC3E}">
        <p14:creationId xmlns:p14="http://schemas.microsoft.com/office/powerpoint/2010/main" val="29174591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Comments from 802.3 on PAR</a:t>
            </a:r>
            <a:endParaRPr lang="zh-CN" altLang="en-US" dirty="0">
              <a:solidFill>
                <a:schemeClr val="tx1"/>
              </a:solidFill>
            </a:endParaRPr>
          </a:p>
        </p:txBody>
      </p:sp>
      <p:sp>
        <p:nvSpPr>
          <p:cNvPr id="3" name="内容占位符 2"/>
          <p:cNvSpPr>
            <a:spLocks noGrp="1"/>
          </p:cNvSpPr>
          <p:nvPr>
            <p:ph idx="1"/>
          </p:nvPr>
        </p:nvSpPr>
        <p:spPr/>
        <p:txBody>
          <a:bodyPr/>
          <a:lstStyle/>
          <a:p>
            <a:pPr lvl="0"/>
            <a:r>
              <a:rPr lang="en-US" altLang="zh-CN" dirty="0" smtClean="0">
                <a:solidFill>
                  <a:prstClr val="black"/>
                </a:solidFill>
                <a:latin typeface="+mj-lt"/>
              </a:rPr>
              <a:t>Comment</a:t>
            </a:r>
          </a:p>
          <a:p>
            <a:pPr lvl="1"/>
            <a:r>
              <a:rPr lang="en-US" altLang="zh-CN" dirty="0"/>
              <a:t>General — Because of observed inconsistencies, it appears that this PAR was not generated on the </a:t>
            </a:r>
            <a:r>
              <a:rPr lang="en-US" altLang="zh-CN" dirty="0" err="1"/>
              <a:t>myProject</a:t>
            </a:r>
            <a:r>
              <a:rPr lang="en-US" altLang="zh-CN" dirty="0"/>
              <a:t> system.  Thank you for the preview of a </a:t>
            </a:r>
            <a:r>
              <a:rPr lang="en-US" altLang="zh-CN" dirty="0" err="1"/>
              <a:t>myProject</a:t>
            </a:r>
            <a:r>
              <a:rPr lang="en-US" altLang="zh-CN" dirty="0"/>
              <a:t> version, some comments may highlight things corrected in that </a:t>
            </a:r>
            <a:r>
              <a:rPr lang="en-US" altLang="zh-CN" dirty="0" err="1"/>
              <a:t>myProject</a:t>
            </a:r>
            <a:r>
              <a:rPr lang="en-US" altLang="zh-CN" dirty="0"/>
              <a:t> version.  </a:t>
            </a:r>
          </a:p>
          <a:p>
            <a:pPr lvl="1"/>
            <a:endParaRPr lang="en-US" altLang="zh-CN" dirty="0" smtClean="0"/>
          </a:p>
          <a:p>
            <a:r>
              <a:rPr lang="en-US" altLang="zh-CN" dirty="0" smtClean="0"/>
              <a:t>Response</a:t>
            </a:r>
            <a:r>
              <a:rPr lang="en-US" altLang="zh-CN" dirty="0"/>
              <a:t>: </a:t>
            </a:r>
            <a:endParaRPr lang="en-US" altLang="zh-CN" dirty="0" smtClean="0"/>
          </a:p>
          <a:p>
            <a:pPr lvl="1"/>
            <a:r>
              <a:rPr lang="en-US" altLang="zh-CN" dirty="0" err="1" smtClean="0"/>
              <a:t>myProject</a:t>
            </a:r>
            <a:r>
              <a:rPr lang="en-US" altLang="zh-CN" dirty="0" smtClean="0"/>
              <a:t> will be </a:t>
            </a:r>
            <a:r>
              <a:rPr lang="en-US" altLang="zh-CN" dirty="0"/>
              <a:t>used by Li </a:t>
            </a:r>
            <a:r>
              <a:rPr lang="en-US" altLang="zh-CN" dirty="0" err="1"/>
              <a:t>Qiang</a:t>
            </a:r>
            <a:r>
              <a:rPr lang="en-US" altLang="zh-CN" dirty="0"/>
              <a:t> (John) and Jon </a:t>
            </a:r>
            <a:r>
              <a:rPr lang="en-US" altLang="zh-CN" dirty="0" err="1"/>
              <a:t>Rosdahl</a:t>
            </a:r>
            <a:r>
              <a:rPr lang="en-US" altLang="zh-CN" dirty="0"/>
              <a:t> as editors for the final PAR document</a:t>
            </a:r>
            <a:endParaRPr lang="zh-CN" altLang="en-US" dirty="0"/>
          </a:p>
          <a:p>
            <a:pPr marL="0" lvl="0" indent="0">
              <a:buNone/>
            </a:pPr>
            <a:endParaRPr lang="en-US" altLang="zh-CN" dirty="0">
              <a:solidFill>
                <a:prstClr val="black"/>
              </a:solidFill>
              <a:latin typeface="Helvetica"/>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33</a:t>
            </a:fld>
            <a:endParaRPr lang="en-US" altLang="en-US"/>
          </a:p>
        </p:txBody>
      </p:sp>
    </p:spTree>
    <p:extLst>
      <p:ext uri="{BB962C8B-B14F-4D97-AF65-F5344CB8AC3E}">
        <p14:creationId xmlns:p14="http://schemas.microsoft.com/office/powerpoint/2010/main" val="334553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rPr>
              <a:t>Comments from 802.3 on PAR</a:t>
            </a:r>
            <a:endParaRPr lang="zh-CN" altLang="en-US" dirty="0">
              <a:solidFill>
                <a:schemeClr val="tx1"/>
              </a:solidFill>
            </a:endParaRPr>
          </a:p>
        </p:txBody>
      </p:sp>
      <p:sp>
        <p:nvSpPr>
          <p:cNvPr id="3" name="内容占位符 2"/>
          <p:cNvSpPr>
            <a:spLocks noGrp="1"/>
          </p:cNvSpPr>
          <p:nvPr>
            <p:ph idx="1"/>
          </p:nvPr>
        </p:nvSpPr>
        <p:spPr>
          <a:xfrm>
            <a:off x="0" y="1600200"/>
            <a:ext cx="9144000" cy="4114800"/>
          </a:xfrm>
        </p:spPr>
        <p:txBody>
          <a:bodyPr/>
          <a:lstStyle/>
          <a:p>
            <a:pPr lvl="0"/>
            <a:r>
              <a:rPr lang="en-US" altLang="zh-CN" sz="1800" dirty="0" smtClean="0">
                <a:latin typeface="+mj-lt"/>
              </a:rPr>
              <a:t>Comment: </a:t>
            </a:r>
          </a:p>
          <a:p>
            <a:pPr lvl="1"/>
            <a:r>
              <a:rPr lang="en-US" altLang="zh-CN" sz="1800" dirty="0" smtClean="0">
                <a:solidFill>
                  <a:prstClr val="black"/>
                </a:solidFill>
                <a:latin typeface="+mj-lt"/>
              </a:rPr>
              <a:t>5.5 </a:t>
            </a:r>
            <a:r>
              <a:rPr lang="en-US" altLang="zh-CN" sz="1800" dirty="0">
                <a:solidFill>
                  <a:prstClr val="black"/>
                </a:solidFill>
                <a:latin typeface="+mj-lt"/>
              </a:rPr>
              <a:t>— This need statement mostly expresses a technology push based project, not a market demand justified project.  The increase in availability of unlicensed spectrum provided by light covered in the Broad Market Potential is better at justifying from a market side than does this need statement. Please improve to describe market demand</a:t>
            </a:r>
            <a:r>
              <a:rPr lang="en-US" altLang="zh-CN" sz="1800" dirty="0" smtClean="0">
                <a:solidFill>
                  <a:prstClr val="black"/>
                </a:solidFill>
                <a:latin typeface="+mj-lt"/>
              </a:rPr>
              <a:t>.</a:t>
            </a:r>
          </a:p>
          <a:p>
            <a:pPr lvl="0"/>
            <a:r>
              <a:rPr lang="en-US" altLang="zh-CN" sz="1800" dirty="0" smtClean="0">
                <a:solidFill>
                  <a:prstClr val="black"/>
                </a:solidFill>
                <a:latin typeface="+mj-lt"/>
              </a:rPr>
              <a:t>Response: </a:t>
            </a:r>
          </a:p>
          <a:p>
            <a:pPr lvl="1"/>
            <a:r>
              <a:rPr lang="en-US" altLang="zh-CN" sz="1800" dirty="0">
                <a:latin typeface="+mj-lt"/>
              </a:rPr>
              <a:t>Changing the following sentence:</a:t>
            </a:r>
          </a:p>
          <a:p>
            <a:pPr lvl="1"/>
            <a:r>
              <a:rPr lang="en-US" altLang="zh-CN" sz="1800" dirty="0">
                <a:latin typeface="+mj-lt"/>
              </a:rPr>
              <a:t>“The wider context for the economic considerations for LC is presented in doc. 11-17/0803r1 (https://mentor.ieee.org/802.11/</a:t>
            </a:r>
            <a:r>
              <a:rPr lang="en-US" altLang="zh-CN" sz="1800" dirty="0" err="1">
                <a:latin typeface="+mj-lt"/>
              </a:rPr>
              <a:t>dcn</a:t>
            </a:r>
            <a:r>
              <a:rPr lang="en-US" altLang="zh-CN" sz="1800" dirty="0">
                <a:latin typeface="+mj-lt"/>
              </a:rPr>
              <a:t>/17/11-17-0803-01-00lc-economic-considerations-for-lc.ppt)”</a:t>
            </a:r>
          </a:p>
          <a:p>
            <a:pPr lvl="1"/>
            <a:r>
              <a:rPr lang="en-US" altLang="zh-CN" sz="1800" dirty="0">
                <a:latin typeface="+mj-lt"/>
              </a:rPr>
              <a:t>To</a:t>
            </a:r>
          </a:p>
          <a:p>
            <a:pPr lvl="1"/>
            <a:r>
              <a:rPr lang="en-US" altLang="zh-CN" sz="1800" dirty="0">
                <a:latin typeface="+mj-lt"/>
              </a:rPr>
              <a:t>“The wider context for the economic considerations like decreasing costs for LEDs/LDs and the availability of </a:t>
            </a:r>
            <a:r>
              <a:rPr lang="en-US" altLang="zh-CN" sz="1800" dirty="0" smtClean="0">
                <a:latin typeface="+mj-lt"/>
              </a:rPr>
              <a:t>unregulated light </a:t>
            </a:r>
            <a:r>
              <a:rPr lang="en-US" altLang="zh-CN" sz="1800" dirty="0">
                <a:latin typeface="+mj-lt"/>
              </a:rPr>
              <a:t>spectrum for LC is presented in doc. 11-17/0803r1 (https://mentor.ieee.org/802.11/dcn/17/11-17-0803-01-00lc-economic-considerations-for-lc.ppt).</a:t>
            </a:r>
            <a:endParaRPr lang="zh-CN" altLang="en-US" sz="1800" dirty="0">
              <a:latin typeface="+mj-lt"/>
            </a:endParaRPr>
          </a:p>
          <a:p>
            <a:pPr lvl="1"/>
            <a:endParaRPr lang="en-US" altLang="zh-CN" sz="1800" dirty="0">
              <a:solidFill>
                <a:prstClr val="black"/>
              </a:solidFill>
              <a:latin typeface="+mj-lt"/>
            </a:endParaRPr>
          </a:p>
          <a:p>
            <a:pPr marL="0" indent="0">
              <a:buNone/>
            </a:pPr>
            <a:endParaRPr lang="zh-CN" altLang="en-US" sz="1800" dirty="0">
              <a:latin typeface="+mj-lt"/>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34</a:t>
            </a:fld>
            <a:endParaRPr lang="en-US" altLang="en-US"/>
          </a:p>
        </p:txBody>
      </p:sp>
    </p:spTree>
    <p:extLst>
      <p:ext uri="{BB962C8B-B14F-4D97-AF65-F5344CB8AC3E}">
        <p14:creationId xmlns:p14="http://schemas.microsoft.com/office/powerpoint/2010/main" val="7476664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Comments from 802.3 on PAR</a:t>
            </a:r>
            <a:endParaRPr lang="zh-CN" altLang="en-US" dirty="0">
              <a:solidFill>
                <a:schemeClr val="tx1"/>
              </a:solidFill>
            </a:endParaRPr>
          </a:p>
        </p:txBody>
      </p:sp>
      <p:sp>
        <p:nvSpPr>
          <p:cNvPr id="3" name="内容占位符 2"/>
          <p:cNvSpPr>
            <a:spLocks noGrp="1"/>
          </p:cNvSpPr>
          <p:nvPr>
            <p:ph idx="1"/>
          </p:nvPr>
        </p:nvSpPr>
        <p:spPr/>
        <p:txBody>
          <a:bodyPr/>
          <a:lstStyle/>
          <a:p>
            <a:pPr lvl="0"/>
            <a:r>
              <a:rPr lang="en-US" altLang="zh-CN" dirty="0" smtClean="0">
                <a:solidFill>
                  <a:prstClr val="black"/>
                </a:solidFill>
                <a:latin typeface="+mj-lt"/>
              </a:rPr>
              <a:t>Comment </a:t>
            </a:r>
          </a:p>
          <a:p>
            <a:pPr lvl="1"/>
            <a:r>
              <a:rPr lang="en-US" altLang="zh-CN" dirty="0" smtClean="0">
                <a:solidFill>
                  <a:prstClr val="black"/>
                </a:solidFill>
                <a:latin typeface="+mj-lt"/>
              </a:rPr>
              <a:t>5.6 </a:t>
            </a:r>
            <a:r>
              <a:rPr lang="en-US" altLang="zh-CN" dirty="0">
                <a:solidFill>
                  <a:prstClr val="black"/>
                </a:solidFill>
                <a:latin typeface="+mj-lt"/>
              </a:rPr>
              <a:t>— So a company that views itself as an established </a:t>
            </a:r>
            <a:r>
              <a:rPr lang="en-US" altLang="zh-CN" dirty="0" err="1">
                <a:solidFill>
                  <a:prstClr val="black"/>
                </a:solidFill>
                <a:latin typeface="+mj-lt"/>
              </a:rPr>
              <a:t>IoT</a:t>
            </a:r>
            <a:r>
              <a:rPr lang="en-US" altLang="zh-CN" dirty="0">
                <a:solidFill>
                  <a:prstClr val="black"/>
                </a:solidFill>
                <a:latin typeface="+mj-lt"/>
              </a:rPr>
              <a:t> company isn’t a stakeholder?  A small or medium sized industrial manufacturer isn’t a stake holder? Delete “established”, “large</a:t>
            </a:r>
            <a:r>
              <a:rPr lang="en-US" altLang="zh-CN" dirty="0" smtClean="0">
                <a:solidFill>
                  <a:prstClr val="black"/>
                </a:solidFill>
                <a:latin typeface="+mj-lt"/>
              </a:rPr>
              <a:t>”.</a:t>
            </a:r>
          </a:p>
          <a:p>
            <a:pPr lvl="0"/>
            <a:r>
              <a:rPr lang="en-US" altLang="zh-CN" dirty="0" smtClean="0">
                <a:solidFill>
                  <a:prstClr val="black"/>
                </a:solidFill>
                <a:latin typeface="+mj-lt"/>
              </a:rPr>
              <a:t>Response: </a:t>
            </a:r>
          </a:p>
          <a:p>
            <a:pPr lvl="1"/>
            <a:r>
              <a:rPr lang="en-US" altLang="zh-CN" dirty="0">
                <a:latin typeface="+mj-lt"/>
              </a:rPr>
              <a:t>Revised. Delete "emerging" and "large". New text to read:</a:t>
            </a:r>
          </a:p>
          <a:p>
            <a:pPr lvl="1"/>
            <a:r>
              <a:rPr lang="en-US" altLang="zh-CN" dirty="0">
                <a:latin typeface="+mj-lt"/>
              </a:rPr>
              <a:t>"Stakeholders include chip makers to deliver PHY &amp; MAC sub-systems, system integrators and lighting companies, telecom operators, Internet Service Providers (ISPs), </a:t>
            </a:r>
            <a:r>
              <a:rPr lang="en-US" altLang="zh-CN" dirty="0" err="1">
                <a:latin typeface="+mj-lt"/>
              </a:rPr>
              <a:t>IoT</a:t>
            </a:r>
            <a:r>
              <a:rPr lang="en-US" altLang="zh-CN" dirty="0">
                <a:latin typeface="+mj-lt"/>
              </a:rPr>
              <a:t> companies, industrial manufacturers, aviation and transportation industries</a:t>
            </a:r>
            <a:r>
              <a:rPr lang="en-US" altLang="zh-CN" dirty="0" smtClean="0">
                <a:latin typeface="+mj-lt"/>
              </a:rPr>
              <a:t>."</a:t>
            </a:r>
            <a:endParaRPr lang="zh-CN" altLang="en-US" dirty="0">
              <a:latin typeface="+mj-lt"/>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35</a:t>
            </a:fld>
            <a:endParaRPr lang="en-US" altLang="en-US"/>
          </a:p>
        </p:txBody>
      </p:sp>
    </p:spTree>
    <p:extLst>
      <p:ext uri="{BB962C8B-B14F-4D97-AF65-F5344CB8AC3E}">
        <p14:creationId xmlns:p14="http://schemas.microsoft.com/office/powerpoint/2010/main" val="35518043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Comments from 802.3 on PAR</a:t>
            </a:r>
            <a:endParaRPr lang="zh-CN" altLang="en-US" dirty="0">
              <a:solidFill>
                <a:schemeClr val="tx1"/>
              </a:solidFill>
            </a:endParaRPr>
          </a:p>
        </p:txBody>
      </p:sp>
      <p:sp>
        <p:nvSpPr>
          <p:cNvPr id="3" name="内容占位符 2"/>
          <p:cNvSpPr>
            <a:spLocks noGrp="1"/>
          </p:cNvSpPr>
          <p:nvPr>
            <p:ph idx="1"/>
          </p:nvPr>
        </p:nvSpPr>
        <p:spPr>
          <a:xfrm>
            <a:off x="0" y="1828800"/>
            <a:ext cx="9144000" cy="4114800"/>
          </a:xfrm>
        </p:spPr>
        <p:txBody>
          <a:bodyPr/>
          <a:lstStyle/>
          <a:p>
            <a:r>
              <a:rPr lang="en-US" altLang="zh-CN" dirty="0" smtClean="0">
                <a:latin typeface="+mj-lt"/>
              </a:rPr>
              <a:t>Comment: </a:t>
            </a:r>
          </a:p>
          <a:p>
            <a:pPr lvl="1"/>
            <a:r>
              <a:rPr lang="en-US" altLang="zh-CN" dirty="0" smtClean="0">
                <a:solidFill>
                  <a:prstClr val="black"/>
                </a:solidFill>
                <a:latin typeface="+mj-lt"/>
              </a:rPr>
              <a:t>The </a:t>
            </a:r>
            <a:r>
              <a:rPr lang="en-US" altLang="zh-CN" dirty="0">
                <a:solidFill>
                  <a:prstClr val="black"/>
                </a:solidFill>
                <a:latin typeface="+mj-lt"/>
              </a:rPr>
              <a:t>stakeholder list does not agree with the CSD Broad Market Potential answer.  The Broad Market answer basically says light communications is applicable everywhere existing radio PHY wireless LANs are used. Please make the documents consistent</a:t>
            </a:r>
            <a:r>
              <a:rPr lang="en-US" altLang="zh-CN" dirty="0" smtClean="0">
                <a:solidFill>
                  <a:prstClr val="black"/>
                </a:solidFill>
                <a:latin typeface="+mj-lt"/>
              </a:rPr>
              <a:t>.</a:t>
            </a:r>
          </a:p>
          <a:p>
            <a:r>
              <a:rPr lang="en-US" altLang="zh-CN" dirty="0">
                <a:latin typeface="+mj-lt"/>
              </a:rPr>
              <a:t>Response: </a:t>
            </a:r>
            <a:endParaRPr lang="en-US" altLang="zh-CN" dirty="0" smtClean="0">
              <a:latin typeface="+mj-lt"/>
            </a:endParaRPr>
          </a:p>
          <a:p>
            <a:pPr lvl="1"/>
            <a:r>
              <a:rPr lang="en-US" altLang="zh-CN" dirty="0"/>
              <a:t>The set of stakeholders </a:t>
            </a:r>
            <a:r>
              <a:rPr lang="en-US" altLang="zh-CN" dirty="0" smtClean="0"/>
              <a:t>in </a:t>
            </a:r>
            <a:r>
              <a:rPr lang="en-US" altLang="zh-CN" dirty="0"/>
              <a:t>the </a:t>
            </a:r>
            <a:r>
              <a:rPr lang="en-US" altLang="zh-CN" dirty="0" smtClean="0"/>
              <a:t>updated PAR and CSD are now consistent</a:t>
            </a:r>
          </a:p>
          <a:p>
            <a:pPr lvl="1"/>
            <a:r>
              <a:rPr lang="en-US" altLang="zh-CN" dirty="0" smtClean="0">
                <a:latin typeface="+mj-lt"/>
              </a:rPr>
              <a:t>The </a:t>
            </a:r>
            <a:r>
              <a:rPr lang="en-US" altLang="zh-CN" dirty="0">
                <a:latin typeface="+mj-lt"/>
              </a:rPr>
              <a:t>"Broad Market Potential" Section 1.2.1 (a) looks at the "Broad set of applicability" that aims to identify the possible use-cases for the technology. </a:t>
            </a:r>
            <a:endParaRPr lang="en-US" altLang="zh-CN" dirty="0" smtClean="0">
              <a:latin typeface="+mj-lt"/>
            </a:endParaRPr>
          </a:p>
          <a:p>
            <a:endParaRPr lang="zh-CN" altLang="en-US" dirty="0">
              <a:latin typeface="+mj-lt"/>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36</a:t>
            </a:fld>
            <a:endParaRPr lang="en-US" altLang="en-US"/>
          </a:p>
        </p:txBody>
      </p:sp>
    </p:spTree>
    <p:extLst>
      <p:ext uri="{BB962C8B-B14F-4D97-AF65-F5344CB8AC3E}">
        <p14:creationId xmlns:p14="http://schemas.microsoft.com/office/powerpoint/2010/main" val="28708928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Comments from 802.3 on PAR</a:t>
            </a:r>
            <a:endParaRPr lang="zh-CN" altLang="en-US" dirty="0">
              <a:solidFill>
                <a:schemeClr val="tx1"/>
              </a:solidFill>
            </a:endParaRPr>
          </a:p>
        </p:txBody>
      </p:sp>
      <p:sp>
        <p:nvSpPr>
          <p:cNvPr id="3" name="内容占位符 2"/>
          <p:cNvSpPr>
            <a:spLocks noGrp="1"/>
          </p:cNvSpPr>
          <p:nvPr>
            <p:ph idx="1"/>
          </p:nvPr>
        </p:nvSpPr>
        <p:spPr/>
        <p:txBody>
          <a:bodyPr/>
          <a:lstStyle/>
          <a:p>
            <a:r>
              <a:rPr lang="en-US" altLang="zh-CN" dirty="0" smtClean="0">
                <a:latin typeface="+mj-lt"/>
              </a:rPr>
              <a:t>Comment: </a:t>
            </a:r>
          </a:p>
          <a:p>
            <a:pPr lvl="1"/>
            <a:r>
              <a:rPr lang="en-US" altLang="zh-CN" kern="1200" dirty="0" smtClean="0">
                <a:latin typeface="+mj-lt"/>
                <a:cs typeface="Helvetica"/>
              </a:rPr>
              <a:t>Had </a:t>
            </a:r>
            <a:r>
              <a:rPr lang="en-US" altLang="zh-CN" kern="1200" dirty="0">
                <a:latin typeface="+mj-lt"/>
                <a:cs typeface="Helvetica"/>
              </a:rPr>
              <a:t>the PAR been prepared on </a:t>
            </a:r>
            <a:r>
              <a:rPr lang="en-US" altLang="zh-CN" kern="1200" dirty="0" err="1">
                <a:latin typeface="+mj-lt"/>
                <a:cs typeface="Helvetica"/>
              </a:rPr>
              <a:t>myProject</a:t>
            </a:r>
            <a:r>
              <a:rPr lang="en-US" altLang="zh-CN" kern="1200" dirty="0">
                <a:latin typeface="+mj-lt"/>
                <a:cs typeface="Helvetica"/>
              </a:rPr>
              <a:t>, the person preparing the PAR would know that an explanation is required.  Why an additional standard is needed for a yes answer, not just a list of the similar scope standards.  The PAR form instruction reads:</a:t>
            </a:r>
            <a:r>
              <a:rPr lang="en-US" altLang="zh-CN" dirty="0">
                <a:latin typeface="+mj-lt"/>
                <a:cs typeface="Helvetica"/>
              </a:rPr>
              <a:t>  “</a:t>
            </a:r>
            <a:r>
              <a:rPr lang="en-US" altLang="zh-CN" kern="1200" dirty="0">
                <a:latin typeface="+mj-lt"/>
                <a:cs typeface="Helvetica"/>
              </a:rPr>
              <a:t>Identify any standard(s) or project(s) of similar scope(s), both within or outside of the IEEE, and explain the need for an additional standard in this area.”</a:t>
            </a:r>
          </a:p>
          <a:p>
            <a:r>
              <a:rPr lang="en-US" altLang="zh-CN" dirty="0" smtClean="0">
                <a:latin typeface="+mj-lt"/>
              </a:rPr>
              <a:t>Response: see next page</a:t>
            </a:r>
            <a:endParaRPr lang="zh-CN" altLang="en-US" dirty="0">
              <a:latin typeface="+mj-lt"/>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37</a:t>
            </a:fld>
            <a:endParaRPr lang="en-US" altLang="en-US"/>
          </a:p>
        </p:txBody>
      </p:sp>
    </p:spTree>
    <p:extLst>
      <p:ext uri="{BB962C8B-B14F-4D97-AF65-F5344CB8AC3E}">
        <p14:creationId xmlns:p14="http://schemas.microsoft.com/office/powerpoint/2010/main" val="30008234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Comments from 802.3 on PAR</a:t>
            </a:r>
            <a:endParaRPr lang="zh-CN" altLang="en-US" dirty="0">
              <a:solidFill>
                <a:schemeClr val="tx1"/>
              </a:solidFill>
            </a:endParaRPr>
          </a:p>
        </p:txBody>
      </p:sp>
      <p:sp>
        <p:nvSpPr>
          <p:cNvPr id="3" name="内容占位符 2"/>
          <p:cNvSpPr>
            <a:spLocks noGrp="1"/>
          </p:cNvSpPr>
          <p:nvPr>
            <p:ph idx="1"/>
          </p:nvPr>
        </p:nvSpPr>
        <p:spPr>
          <a:xfrm>
            <a:off x="0" y="1981200"/>
            <a:ext cx="9144000" cy="4114800"/>
          </a:xfrm>
        </p:spPr>
        <p:txBody>
          <a:bodyPr/>
          <a:lstStyle/>
          <a:p>
            <a:r>
              <a:rPr lang="en-US" altLang="zh-CN" dirty="0" smtClean="0">
                <a:latin typeface="+mj-lt"/>
              </a:rPr>
              <a:t>Response</a:t>
            </a:r>
          </a:p>
          <a:p>
            <a:pPr lvl="1"/>
            <a:r>
              <a:rPr lang="en-US" altLang="zh-CN" sz="1600" dirty="0" smtClean="0">
                <a:latin typeface="+mj-lt"/>
              </a:rPr>
              <a:t>7.1 Revise </a:t>
            </a:r>
            <a:r>
              <a:rPr lang="en-US" altLang="zh-CN" sz="1600" dirty="0">
                <a:latin typeface="+mj-lt"/>
              </a:rPr>
              <a:t>PAR (doc. 11-17/1604r8) Section 7.1 to include the explanation from the CSD (doc. 11-17/1603r7) Section 1.2.3, which reads: </a:t>
            </a:r>
          </a:p>
          <a:p>
            <a:pPr lvl="1"/>
            <a:r>
              <a:rPr lang="en-US" altLang="zh-CN" sz="1600" dirty="0">
                <a:latin typeface="+mj-lt"/>
              </a:rPr>
              <a:t>"The difference between LC and the existing </a:t>
            </a:r>
            <a:r>
              <a:rPr lang="en-US" altLang="zh-CN" sz="1600" dirty="0" smtClean="0">
                <a:latin typeface="+mj-lt"/>
              </a:rPr>
              <a:t>IEEE 802 </a:t>
            </a:r>
            <a:r>
              <a:rPr lang="en-US" altLang="zh-CN" sz="1600" dirty="0">
                <a:latin typeface="+mj-lt"/>
              </a:rPr>
              <a:t>light </a:t>
            </a:r>
            <a:r>
              <a:rPr lang="en-US" altLang="zh-CN" sz="1600" dirty="0" smtClean="0">
                <a:latin typeface="+mj-lt"/>
              </a:rPr>
              <a:t>based communication standards </a:t>
            </a:r>
            <a:r>
              <a:rPr lang="en-US" altLang="zh-CN" sz="1600" dirty="0">
                <a:latin typeface="+mj-lt"/>
              </a:rPr>
              <a:t>is the use of the </a:t>
            </a:r>
            <a:r>
              <a:rPr lang="en-US" altLang="zh-CN" sz="1600" dirty="0" smtClean="0">
                <a:latin typeface="+mj-lt"/>
              </a:rPr>
              <a:t>IEEE 802.11 </a:t>
            </a:r>
            <a:r>
              <a:rPr lang="en-US" altLang="zh-CN" sz="1600" dirty="0">
                <a:latin typeface="+mj-lt"/>
              </a:rPr>
              <a:t>MAC as well as the reuse of associated services. This new approach will allow LC to address a wider range of </a:t>
            </a:r>
            <a:r>
              <a:rPr lang="en-US" altLang="zh-CN" sz="1600" dirty="0" smtClean="0">
                <a:latin typeface="+mj-lt"/>
              </a:rPr>
              <a:t>use cases </a:t>
            </a:r>
            <a:r>
              <a:rPr lang="en-US" altLang="zh-CN" sz="1600" dirty="0">
                <a:latin typeface="+mj-lt"/>
              </a:rPr>
              <a:t>that are served by local wireless area networks </a:t>
            </a:r>
            <a:r>
              <a:rPr lang="en-US" altLang="zh-CN" sz="1600" dirty="0" smtClean="0">
                <a:latin typeface="+mj-lt"/>
              </a:rPr>
              <a:t>compared </a:t>
            </a:r>
            <a:r>
              <a:rPr lang="en-US" altLang="zh-CN" sz="1600" dirty="0">
                <a:latin typeface="+mj-lt"/>
              </a:rPr>
              <a:t>to the existing </a:t>
            </a:r>
            <a:r>
              <a:rPr lang="en-US" altLang="zh-CN" sz="1600" dirty="0" smtClean="0">
                <a:latin typeface="+mj-lt"/>
              </a:rPr>
              <a:t>(IEEE P802.15.7m </a:t>
            </a:r>
            <a:r>
              <a:rPr lang="en-US" altLang="zh-CN" sz="1600" dirty="0">
                <a:latin typeface="+mj-lt"/>
              </a:rPr>
              <a:t>and </a:t>
            </a:r>
            <a:r>
              <a:rPr lang="en-US" altLang="zh-CN" sz="1600" dirty="0" smtClean="0">
                <a:latin typeface="+mj-lt"/>
              </a:rPr>
              <a:t>IEEE P802.15.13</a:t>
            </a:r>
            <a:r>
              <a:rPr lang="en-US" altLang="zh-CN" sz="1600" dirty="0">
                <a:latin typeface="+mj-lt"/>
              </a:rPr>
              <a:t>) efforts that are focusing on deploying the technology for optical camera communications, low data rate </a:t>
            </a:r>
            <a:r>
              <a:rPr lang="en-US" altLang="zh-CN" sz="1600" dirty="0" smtClean="0">
                <a:latin typeface="+mj-lt"/>
              </a:rPr>
              <a:t>photodiode </a:t>
            </a:r>
            <a:r>
              <a:rPr lang="en-US" altLang="zh-CN" sz="1600" dirty="0">
                <a:latin typeface="+mj-lt"/>
              </a:rPr>
              <a:t>communications, and industrial applications. The key difference between the ITU-T </a:t>
            </a:r>
            <a:r>
              <a:rPr lang="en-US" altLang="zh-CN" sz="1600" dirty="0" err="1">
                <a:latin typeface="+mj-lt"/>
              </a:rPr>
              <a:t>G.vlc</a:t>
            </a:r>
            <a:r>
              <a:rPr lang="en-US" altLang="zh-CN" sz="1600" dirty="0">
                <a:latin typeface="+mj-lt"/>
              </a:rPr>
              <a:t> effort compared to the proposed </a:t>
            </a:r>
            <a:r>
              <a:rPr lang="en-US" altLang="zh-CN" sz="1600" dirty="0" smtClean="0">
                <a:latin typeface="+mj-lt"/>
              </a:rPr>
              <a:t>IEEE 802.11 </a:t>
            </a:r>
            <a:r>
              <a:rPr lang="en-US" altLang="zh-CN" sz="1600" dirty="0">
                <a:latin typeface="+mj-lt"/>
              </a:rPr>
              <a:t>LC amendment is the use of the </a:t>
            </a:r>
            <a:r>
              <a:rPr lang="en-US" altLang="zh-CN" sz="1600" dirty="0" smtClean="0">
                <a:latin typeface="+mj-lt"/>
              </a:rPr>
              <a:t>IEEE 802.11 </a:t>
            </a:r>
            <a:r>
              <a:rPr lang="en-US" altLang="zh-CN" sz="1600" dirty="0">
                <a:latin typeface="+mj-lt"/>
              </a:rPr>
              <a:t>MAC as well as the targeted deployment of the technology in </a:t>
            </a:r>
            <a:r>
              <a:rPr lang="en-US" altLang="zh-CN" sz="1600" dirty="0" smtClean="0">
                <a:latin typeface="+mj-lt"/>
              </a:rPr>
              <a:t>wider range of use cases </a:t>
            </a:r>
            <a:r>
              <a:rPr lang="en-US" altLang="zh-CN" sz="1600" dirty="0">
                <a:latin typeface="+mj-lt"/>
              </a:rPr>
              <a:t>including electromagnetic interference </a:t>
            </a:r>
            <a:r>
              <a:rPr lang="en-US" altLang="zh-CN" sz="1600" dirty="0" smtClean="0">
                <a:latin typeface="+mj-lt"/>
              </a:rPr>
              <a:t>(EMI) </a:t>
            </a:r>
            <a:r>
              <a:rPr lang="en-US" altLang="zh-CN" sz="1600" dirty="0">
                <a:latin typeface="+mj-lt"/>
              </a:rPr>
              <a:t>sensitive </a:t>
            </a:r>
            <a:r>
              <a:rPr lang="en-US" altLang="zh-CN" sz="1600" dirty="0" smtClean="0">
                <a:latin typeface="+mj-lt"/>
              </a:rPr>
              <a:t>environments, in contrast </a:t>
            </a:r>
            <a:r>
              <a:rPr lang="en-US" altLang="zh-CN" sz="1600" dirty="0">
                <a:latin typeface="+mj-lt"/>
              </a:rPr>
              <a:t>to the focused home networking use-case for the </a:t>
            </a:r>
            <a:r>
              <a:rPr lang="en-US" altLang="zh-CN" sz="1600" dirty="0" err="1">
                <a:latin typeface="+mj-lt"/>
              </a:rPr>
              <a:t>G.vlc</a:t>
            </a:r>
            <a:r>
              <a:rPr lang="en-US" altLang="zh-CN" sz="1600" dirty="0">
                <a:latin typeface="+mj-lt"/>
              </a:rPr>
              <a:t> technology. Critically, being part of the </a:t>
            </a:r>
            <a:r>
              <a:rPr lang="en-US" altLang="zh-CN" sz="1600" dirty="0" smtClean="0">
                <a:latin typeface="+mj-lt"/>
              </a:rPr>
              <a:t>IEEE 802.11 ecosystem </a:t>
            </a:r>
            <a:r>
              <a:rPr lang="en-US" altLang="zh-CN" sz="1600" dirty="0">
                <a:latin typeface="+mj-lt"/>
              </a:rPr>
              <a:t>enables LC to leverage the existing brand awareness and processes for product development, testing and </a:t>
            </a:r>
            <a:r>
              <a:rPr lang="en-US" altLang="zh-CN" sz="1600" dirty="0" smtClean="0">
                <a:latin typeface="+mj-lt"/>
              </a:rPr>
              <a:t>market introduction. </a:t>
            </a:r>
            <a:r>
              <a:rPr lang="en-US" altLang="zh-CN" sz="1600" dirty="0">
                <a:latin typeface="+mj-lt"/>
              </a:rPr>
              <a:t>Tight integration with IEEE 802.11, </a:t>
            </a:r>
            <a:r>
              <a:rPr lang="en-US" altLang="zh-CN" sz="1600" dirty="0" smtClean="0">
                <a:latin typeface="+mj-lt"/>
              </a:rPr>
              <a:t>the </a:t>
            </a:r>
            <a:r>
              <a:rPr lang="en-US" altLang="zh-CN" sz="1600" dirty="0">
                <a:latin typeface="+mj-lt"/>
              </a:rPr>
              <a:t>coexistence and hand-over with other </a:t>
            </a:r>
            <a:r>
              <a:rPr lang="en-US" altLang="zh-CN" sz="1600" dirty="0" smtClean="0">
                <a:latin typeface="+mj-lt"/>
              </a:rPr>
              <a:t>IEEE 802.11 </a:t>
            </a:r>
            <a:r>
              <a:rPr lang="en-US" altLang="zh-CN" sz="1600" dirty="0">
                <a:latin typeface="+mj-lt"/>
              </a:rPr>
              <a:t>PHY types (through the use of Fast-Session Transfer) will help to increase the LC market by addressing </a:t>
            </a:r>
            <a:r>
              <a:rPr lang="en-US" altLang="zh-CN" sz="1600" dirty="0" smtClean="0">
                <a:latin typeface="+mj-lt"/>
              </a:rPr>
              <a:t>large volume applications </a:t>
            </a:r>
            <a:r>
              <a:rPr lang="en-US" altLang="zh-CN" sz="1600" dirty="0">
                <a:latin typeface="+mj-lt"/>
              </a:rPr>
              <a:t>together with </a:t>
            </a:r>
            <a:r>
              <a:rPr lang="en-US" altLang="zh-CN" sz="1600" dirty="0" smtClean="0">
                <a:latin typeface="+mj-lt"/>
              </a:rPr>
              <a:t>traditional lighting</a:t>
            </a:r>
            <a:r>
              <a:rPr lang="en-US" altLang="zh-CN" sz="1600" dirty="0">
                <a:latin typeface="+mj-lt"/>
              </a:rPr>
              <a:t>."</a:t>
            </a:r>
            <a:endParaRPr lang="zh-CN" altLang="en-US" sz="1600" dirty="0">
              <a:latin typeface="+mj-lt"/>
            </a:endParaRPr>
          </a:p>
          <a:p>
            <a:pPr lvl="1"/>
            <a:endParaRPr lang="zh-CN" altLang="en-US" dirty="0">
              <a:latin typeface="+mj-lt"/>
            </a:endParaRPr>
          </a:p>
        </p:txBody>
      </p:sp>
      <p:sp>
        <p:nvSpPr>
          <p:cNvPr id="4" name="日期占位符 3"/>
          <p:cNvSpPr>
            <a:spLocks noGrp="1"/>
          </p:cNvSpPr>
          <p:nvPr>
            <p:ph type="dt" sz="half"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6" name="灯片编号占位符 5"/>
          <p:cNvSpPr>
            <a:spLocks noGrp="1"/>
          </p:cNvSpPr>
          <p:nvPr>
            <p:ph type="sldNum" sz="quarter" idx="12"/>
          </p:nvPr>
        </p:nvSpPr>
        <p:spPr/>
        <p:txBody>
          <a:bodyPr/>
          <a:lstStyle/>
          <a:p>
            <a:pPr>
              <a:defRPr/>
            </a:pPr>
            <a:r>
              <a:rPr lang="en-US" altLang="en-US" smtClean="0"/>
              <a:t>Slide </a:t>
            </a:r>
            <a:fld id="{734E7C98-4915-4649-9FC2-78382D863D15}" type="slidenum">
              <a:rPr lang="en-US" altLang="en-US" smtClean="0"/>
              <a:pPr>
                <a:defRPr/>
              </a:pPr>
              <a:t>38</a:t>
            </a:fld>
            <a:endParaRPr lang="en-US" altLang="en-US"/>
          </a:p>
        </p:txBody>
      </p:sp>
    </p:spTree>
    <p:extLst>
      <p:ext uri="{BB962C8B-B14F-4D97-AF65-F5344CB8AC3E}">
        <p14:creationId xmlns:p14="http://schemas.microsoft.com/office/powerpoint/2010/main" val="1437439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a:xfrm>
            <a:off x="685800" y="3124200"/>
            <a:ext cx="7772400" cy="1066800"/>
          </a:xfrm>
        </p:spPr>
        <p:txBody>
          <a:bodyPr/>
          <a:lstStyle/>
          <a:p>
            <a:pPr algn="l"/>
            <a:r>
              <a:rPr lang="en-US" altLang="en-US" dirty="0" smtClean="0"/>
              <a:t>Response to comments from Bob Grow</a:t>
            </a:r>
            <a:br>
              <a:rPr lang="en-US" altLang="en-US" dirty="0" smtClean="0"/>
            </a:br>
            <a:r>
              <a:rPr lang="en-US" altLang="en-US" dirty="0" smtClean="0"/>
              <a:t/>
            </a:r>
            <a:br>
              <a:rPr lang="en-US" altLang="en-US" dirty="0" smtClean="0"/>
            </a:br>
            <a:r>
              <a:rPr lang="en-US" altLang="en-US" dirty="0" smtClean="0"/>
              <a:t>- </a:t>
            </a:r>
            <a:r>
              <a:rPr lang="en-US" altLang="en-US" sz="2400" b="0" dirty="0" smtClean="0"/>
              <a:t>treated during Feb </a:t>
            </a:r>
            <a:r>
              <a:rPr lang="en-US" altLang="en-US" sz="2400" b="0" dirty="0"/>
              <a:t>conference </a:t>
            </a:r>
            <a:r>
              <a:rPr lang="en-US" altLang="en-US" sz="2400" b="0" dirty="0" smtClean="0"/>
              <a:t>call</a:t>
            </a:r>
            <a:r>
              <a:rPr lang="en-US" altLang="en-US" sz="2400" b="0" dirty="0"/>
              <a:t/>
            </a:r>
            <a:br>
              <a:rPr lang="en-US" altLang="en-US" sz="2400" b="0" dirty="0"/>
            </a:br>
            <a:r>
              <a:rPr lang="en-US" altLang="en-US" sz="2400" b="0" dirty="0" smtClean="0"/>
              <a:t>-  resolutions can be found at </a:t>
            </a:r>
            <a:r>
              <a:rPr lang="en-US" altLang="en-US" sz="2400" b="0" dirty="0" smtClean="0">
                <a:hlinkClick r:id="rId2"/>
              </a:rPr>
              <a:t>https</a:t>
            </a:r>
            <a:r>
              <a:rPr lang="en-US" altLang="en-US" sz="2400" b="0" dirty="0">
                <a:hlinkClick r:id="rId2"/>
              </a:rPr>
              <a:t>://</a:t>
            </a:r>
            <a:r>
              <a:rPr lang="en-US" altLang="en-US" sz="2400" b="0" dirty="0" smtClean="0">
                <a:hlinkClick r:id="rId2"/>
              </a:rPr>
              <a:t>mentor.ieee.org/802.11/dcn/18/11-18-0387-01-00lc-lc-par-csd-comments.xls</a:t>
            </a:r>
            <a:r>
              <a:rPr lang="en-US" altLang="en-US" sz="2400" b="0" dirty="0" smtClean="0"/>
              <a:t> </a:t>
            </a:r>
            <a:br>
              <a:rPr lang="en-US" altLang="en-US" sz="2400" b="0" dirty="0" smtClean="0"/>
            </a:br>
            <a:r>
              <a:rPr lang="en-US" altLang="en-US" sz="2400" b="0" dirty="0" smtClean="0"/>
              <a:t>- Comment and resolutions are reproduced in the following pages</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9221"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8D897743-2DB4-4570-B3DA-B6DC599B9E00}" type="slidenum">
              <a:rPr lang="en-US" altLang="en-US" smtClean="0"/>
              <a:pPr/>
              <a:t>4</a:t>
            </a:fld>
            <a:endParaRPr lang="en-US" altLang="en-US" smtClean="0"/>
          </a:p>
        </p:txBody>
      </p:sp>
    </p:spTree>
    <p:extLst>
      <p:ext uri="{BB962C8B-B14F-4D97-AF65-F5344CB8AC3E}">
        <p14:creationId xmlns:p14="http://schemas.microsoft.com/office/powerpoint/2010/main" val="3158347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r>
              <a:rPr lang="en-US" altLang="zh-CN" dirty="0" smtClean="0"/>
              <a:t>Comments from Bob </a:t>
            </a:r>
            <a:r>
              <a:rPr lang="en-US" altLang="zh-CN" dirty="0" smtClean="0"/>
              <a:t>Grow on PAR</a:t>
            </a:r>
            <a:endParaRPr lang="zh-CN" altLang="en-US" dirty="0" smtClean="0"/>
          </a:p>
        </p:txBody>
      </p:sp>
      <p:sp>
        <p:nvSpPr>
          <p:cNvPr id="12291" name="内容占位符 2"/>
          <p:cNvSpPr>
            <a:spLocks noGrp="1"/>
          </p:cNvSpPr>
          <p:nvPr>
            <p:ph idx="1"/>
          </p:nvPr>
        </p:nvSpPr>
        <p:spPr/>
        <p:txBody>
          <a:bodyPr/>
          <a:lstStyle/>
          <a:p>
            <a:r>
              <a:rPr lang="en-US" altLang="zh-CN" dirty="0" smtClean="0"/>
              <a:t>Comment: </a:t>
            </a:r>
            <a:endParaRPr lang="en-US" altLang="zh-CN" dirty="0" smtClean="0"/>
          </a:p>
          <a:p>
            <a:pPr lvl="1"/>
            <a:r>
              <a:rPr lang="en-US" altLang="zh-CN" dirty="0" smtClean="0"/>
              <a:t>General. </a:t>
            </a:r>
            <a:r>
              <a:rPr lang="en-US" altLang="zh-CN" dirty="0" smtClean="0"/>
              <a:t>Because </a:t>
            </a:r>
            <a:r>
              <a:rPr lang="en-US" altLang="zh-CN" dirty="0" smtClean="0"/>
              <a:t>of observed inconsistencies, it appears that this PAR was not generated on the </a:t>
            </a:r>
            <a:r>
              <a:rPr lang="en-US" altLang="zh-CN" dirty="0" err="1" smtClean="0"/>
              <a:t>myProject</a:t>
            </a:r>
            <a:r>
              <a:rPr lang="en-US" altLang="zh-CN" dirty="0" smtClean="0"/>
              <a:t> system.  The </a:t>
            </a:r>
            <a:r>
              <a:rPr lang="en-US" altLang="zh-CN" dirty="0" err="1" smtClean="0"/>
              <a:t>myProject</a:t>
            </a:r>
            <a:r>
              <a:rPr lang="en-US" altLang="zh-CN" dirty="0" smtClean="0"/>
              <a:t> system should be used.  It provides easy access to instructions, assures use of current forms (simplifying review) and minimizes entry errors after 802 approval.</a:t>
            </a:r>
          </a:p>
          <a:p>
            <a:r>
              <a:rPr lang="en-US" altLang="zh-CN" dirty="0" smtClean="0"/>
              <a:t>Response: </a:t>
            </a:r>
            <a:endParaRPr lang="en-US" altLang="zh-CN" dirty="0" smtClean="0"/>
          </a:p>
          <a:p>
            <a:pPr lvl="1"/>
            <a:r>
              <a:rPr lang="en-US" altLang="zh-CN" dirty="0" err="1" smtClean="0"/>
              <a:t>myProject</a:t>
            </a:r>
            <a:r>
              <a:rPr lang="en-US" altLang="zh-CN" dirty="0" smtClean="0"/>
              <a:t> </a:t>
            </a:r>
            <a:r>
              <a:rPr lang="en-US" altLang="zh-CN" dirty="0" smtClean="0"/>
              <a:t>will used by Li </a:t>
            </a:r>
            <a:r>
              <a:rPr lang="en-US" altLang="zh-CN" dirty="0" err="1" smtClean="0"/>
              <a:t>Qiang</a:t>
            </a:r>
            <a:r>
              <a:rPr lang="en-US" altLang="zh-CN" dirty="0" smtClean="0"/>
              <a:t> (John) and Jon </a:t>
            </a:r>
            <a:r>
              <a:rPr lang="en-US" altLang="zh-CN" dirty="0" err="1" smtClean="0"/>
              <a:t>Rosdahl</a:t>
            </a:r>
            <a:r>
              <a:rPr lang="en-US" altLang="zh-CN" dirty="0" smtClean="0"/>
              <a:t> as editors for the final PAR document</a:t>
            </a:r>
            <a:endParaRPr lang="zh-CN"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229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7EE6FB8F-5E12-4323-8582-1ECB6DC93327}" type="slidenum">
              <a:rPr lang="en-US" altLang="en-US" smtClean="0"/>
              <a:pPr/>
              <a:t>5</a:t>
            </a:fld>
            <a:endParaRPr lang="en-US" altLang="en-US" smtClean="0"/>
          </a:p>
        </p:txBody>
      </p:sp>
    </p:spTree>
    <p:extLst>
      <p:ext uri="{BB962C8B-B14F-4D97-AF65-F5344CB8AC3E}">
        <p14:creationId xmlns:p14="http://schemas.microsoft.com/office/powerpoint/2010/main" val="643467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dirty="0" smtClean="0">
                <a:solidFill>
                  <a:schemeClr val="tx1"/>
                </a:solidFill>
              </a:rPr>
              <a:t>Comments from Bob </a:t>
            </a:r>
            <a:r>
              <a:rPr lang="en-US" altLang="zh-CN" dirty="0" smtClean="0">
                <a:solidFill>
                  <a:schemeClr val="tx1"/>
                </a:solidFill>
              </a:rPr>
              <a:t>Grow on PAR</a:t>
            </a:r>
            <a:endParaRPr lang="zh-CN" altLang="en-US" dirty="0" smtClean="0">
              <a:solidFill>
                <a:schemeClr val="tx1"/>
              </a:solidFill>
            </a:endParaRPr>
          </a:p>
        </p:txBody>
      </p:sp>
      <p:sp>
        <p:nvSpPr>
          <p:cNvPr id="13315" name="内容占位符 2"/>
          <p:cNvSpPr>
            <a:spLocks noGrp="1"/>
          </p:cNvSpPr>
          <p:nvPr>
            <p:ph idx="1"/>
          </p:nvPr>
        </p:nvSpPr>
        <p:spPr>
          <a:xfrm>
            <a:off x="0" y="1981200"/>
            <a:ext cx="9144000" cy="4114800"/>
          </a:xfrm>
        </p:spPr>
        <p:txBody>
          <a:bodyPr/>
          <a:lstStyle/>
          <a:p>
            <a:r>
              <a:rPr lang="en-US" altLang="zh-CN" dirty="0" smtClean="0"/>
              <a:t>Comment: </a:t>
            </a:r>
            <a:endParaRPr lang="en-US" altLang="zh-CN" dirty="0" smtClean="0"/>
          </a:p>
          <a:p>
            <a:pPr lvl="1"/>
            <a:r>
              <a:rPr lang="en-US" altLang="zh-CN" dirty="0" smtClean="0"/>
              <a:t>5.5. </a:t>
            </a:r>
            <a:r>
              <a:rPr lang="en-US" altLang="zh-CN" dirty="0" smtClean="0"/>
              <a:t>This </a:t>
            </a:r>
            <a:r>
              <a:rPr lang="en-US" altLang="zh-CN" dirty="0" smtClean="0"/>
              <a:t>need statement mostly expresses a technology push based project, not a market demand justified project.  The increase in availability of unlicensed spectrum provided by light covered in the Broad Market Potential is better at justifying from a market side than does this need statement.</a:t>
            </a:r>
          </a:p>
          <a:p>
            <a:r>
              <a:rPr lang="en-US" altLang="zh-CN" dirty="0" smtClean="0"/>
              <a:t>Response: Changing the following sentence:</a:t>
            </a:r>
          </a:p>
          <a:p>
            <a:pPr lvl="1"/>
            <a:r>
              <a:rPr lang="en-US" altLang="zh-CN" dirty="0" smtClean="0"/>
              <a:t>“The wider context for the economic considerations for LC is presented in doc. 11-17/0803r1 (https://mentor.ieee.org/802.11/</a:t>
            </a:r>
            <a:r>
              <a:rPr lang="en-US" altLang="zh-CN" dirty="0" err="1" smtClean="0"/>
              <a:t>dcn</a:t>
            </a:r>
            <a:r>
              <a:rPr lang="en-US" altLang="zh-CN" dirty="0" smtClean="0"/>
              <a:t>/17/11-17-0803-01-00lc-economic-considerations-for-lc.ppt)”</a:t>
            </a:r>
          </a:p>
          <a:p>
            <a:pPr lvl="1"/>
            <a:r>
              <a:rPr lang="en-US" altLang="zh-CN" dirty="0" smtClean="0"/>
              <a:t>To</a:t>
            </a:r>
          </a:p>
          <a:p>
            <a:pPr lvl="1"/>
            <a:r>
              <a:rPr lang="en-US" altLang="zh-CN" dirty="0" smtClean="0"/>
              <a:t>“The wider context for the economic considerations like decreasing costs for LEDs/LDs and the availability of higher frequency spectrum for LC is presented in doc. 11-17/0803r1 (https://mentor.ieee.org/802.11/dcn/17/11-17-0803-01-00lc-economic-considerations-for-lc.ppt).</a:t>
            </a:r>
            <a:endParaRPr lang="zh-CN"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331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2E018000-76CF-4F5D-8871-CCC20E73FDF0}" type="slidenum">
              <a:rPr lang="en-US" altLang="en-US" smtClean="0"/>
              <a:pPr/>
              <a:t>6</a:t>
            </a:fld>
            <a:endParaRPr lang="en-US" altLang="en-US" smtClean="0"/>
          </a:p>
        </p:txBody>
      </p:sp>
    </p:spTree>
    <p:extLst>
      <p:ext uri="{BB962C8B-B14F-4D97-AF65-F5344CB8AC3E}">
        <p14:creationId xmlns:p14="http://schemas.microsoft.com/office/powerpoint/2010/main" val="745496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r>
              <a:rPr lang="en-US" altLang="zh-CN" dirty="0" smtClean="0">
                <a:solidFill>
                  <a:schemeClr val="tx1"/>
                </a:solidFill>
              </a:rPr>
              <a:t>Comments from Bob </a:t>
            </a:r>
            <a:r>
              <a:rPr lang="en-US" altLang="zh-CN" dirty="0" smtClean="0">
                <a:solidFill>
                  <a:schemeClr val="tx1"/>
                </a:solidFill>
              </a:rPr>
              <a:t>Grow on PAR</a:t>
            </a:r>
            <a:endParaRPr lang="zh-CN" altLang="en-US" dirty="0" smtClean="0">
              <a:solidFill>
                <a:schemeClr val="tx1"/>
              </a:solidFill>
            </a:endParaRPr>
          </a:p>
        </p:txBody>
      </p:sp>
      <p:sp>
        <p:nvSpPr>
          <p:cNvPr id="14339" name="内容占位符 2"/>
          <p:cNvSpPr>
            <a:spLocks noGrp="1"/>
          </p:cNvSpPr>
          <p:nvPr>
            <p:ph idx="1"/>
          </p:nvPr>
        </p:nvSpPr>
        <p:spPr/>
        <p:txBody>
          <a:bodyPr/>
          <a:lstStyle/>
          <a:p>
            <a:r>
              <a:rPr lang="en-US" altLang="zh-CN" dirty="0" smtClean="0"/>
              <a:t>Comment: </a:t>
            </a:r>
            <a:endParaRPr lang="en-US" altLang="zh-CN" dirty="0" smtClean="0"/>
          </a:p>
          <a:p>
            <a:pPr lvl="1"/>
            <a:r>
              <a:rPr lang="en-US" altLang="zh-CN" dirty="0" smtClean="0"/>
              <a:t>5.6. So </a:t>
            </a:r>
            <a:r>
              <a:rPr lang="en-US" altLang="zh-CN" dirty="0" smtClean="0"/>
              <a:t>a company that views itself as an established </a:t>
            </a:r>
            <a:r>
              <a:rPr lang="en-US" altLang="zh-CN" dirty="0" err="1" smtClean="0"/>
              <a:t>IoT</a:t>
            </a:r>
            <a:r>
              <a:rPr lang="en-US" altLang="zh-CN" dirty="0" smtClean="0"/>
              <a:t> company isn’t a stakeholder?  A small or medium sized industrial manufacturer isn’t a stake holder? </a:t>
            </a:r>
          </a:p>
          <a:p>
            <a:r>
              <a:rPr lang="en-US" altLang="zh-CN" dirty="0" smtClean="0"/>
              <a:t>Response: </a:t>
            </a:r>
          </a:p>
          <a:p>
            <a:pPr lvl="1"/>
            <a:r>
              <a:rPr lang="en-US" altLang="zh-CN" dirty="0" smtClean="0"/>
              <a:t>Revised. Delete "emerging" and "large". New text to read:</a:t>
            </a:r>
          </a:p>
          <a:p>
            <a:pPr lvl="1"/>
            <a:r>
              <a:rPr lang="en-US" altLang="zh-CN" dirty="0" smtClean="0"/>
              <a:t>"Stakeholders include chip makers to deliver PHY &amp; MAC sub-systems, system integrators and lighting companies, telecom operators, Internet Service Providers (ISPs), </a:t>
            </a:r>
            <a:r>
              <a:rPr lang="en-US" altLang="zh-CN" dirty="0" err="1" smtClean="0"/>
              <a:t>IoT</a:t>
            </a:r>
            <a:r>
              <a:rPr lang="en-US" altLang="zh-CN" dirty="0" smtClean="0"/>
              <a:t> companies, industrial manufacturers, aviation and transportation industries."</a:t>
            </a:r>
            <a:endParaRPr lang="zh-CN"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4342"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FED0ECBD-67CC-4523-B27C-2A5C1BB520EF}" type="slidenum">
              <a:rPr lang="en-US" altLang="en-US" smtClean="0"/>
              <a:pPr/>
              <a:t>7</a:t>
            </a:fld>
            <a:endParaRPr lang="en-US" altLang="en-US" smtClean="0"/>
          </a:p>
        </p:txBody>
      </p:sp>
    </p:spTree>
    <p:extLst>
      <p:ext uri="{BB962C8B-B14F-4D97-AF65-F5344CB8AC3E}">
        <p14:creationId xmlns:p14="http://schemas.microsoft.com/office/powerpoint/2010/main" val="2271675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p:txBody>
          <a:bodyPr/>
          <a:lstStyle/>
          <a:p>
            <a:r>
              <a:rPr lang="en-US" altLang="zh-CN" dirty="0" smtClean="0">
                <a:solidFill>
                  <a:schemeClr val="tx1"/>
                </a:solidFill>
              </a:rPr>
              <a:t>Comments from Bob </a:t>
            </a:r>
            <a:r>
              <a:rPr lang="en-US" altLang="zh-CN" dirty="0" smtClean="0">
                <a:solidFill>
                  <a:schemeClr val="tx1"/>
                </a:solidFill>
              </a:rPr>
              <a:t>Grow on PAR</a:t>
            </a:r>
            <a:endParaRPr lang="zh-CN" altLang="en-US" dirty="0" smtClean="0">
              <a:solidFill>
                <a:schemeClr val="tx1"/>
              </a:solidFill>
            </a:endParaRPr>
          </a:p>
        </p:txBody>
      </p:sp>
      <p:sp>
        <p:nvSpPr>
          <p:cNvPr id="15363" name="内容占位符 2"/>
          <p:cNvSpPr>
            <a:spLocks noGrp="1"/>
          </p:cNvSpPr>
          <p:nvPr>
            <p:ph idx="1"/>
          </p:nvPr>
        </p:nvSpPr>
        <p:spPr/>
        <p:txBody>
          <a:bodyPr/>
          <a:lstStyle/>
          <a:p>
            <a:r>
              <a:rPr lang="en-US" altLang="zh-CN" dirty="0" smtClean="0"/>
              <a:t>Comment: </a:t>
            </a:r>
            <a:endParaRPr lang="en-US" altLang="zh-CN" dirty="0" smtClean="0"/>
          </a:p>
          <a:p>
            <a:pPr lvl="1"/>
            <a:r>
              <a:rPr lang="en-US" altLang="zh-CN" dirty="0" smtClean="0"/>
              <a:t>5.5 The </a:t>
            </a:r>
            <a:r>
              <a:rPr lang="en-US" altLang="zh-CN" dirty="0" smtClean="0"/>
              <a:t>stakeholder list does not agree with the CSD Broad Market Potential answer.  The Broad Market answer basically says light communications is applicable everywhere existing radio PHY wireless LANs are used.</a:t>
            </a:r>
          </a:p>
          <a:p>
            <a:r>
              <a:rPr lang="en-US" altLang="zh-CN" dirty="0" smtClean="0"/>
              <a:t>Response</a:t>
            </a:r>
            <a:r>
              <a:rPr lang="en-US" altLang="zh-CN" dirty="0" smtClean="0"/>
              <a:t>:</a:t>
            </a:r>
          </a:p>
          <a:p>
            <a:pPr lvl="1"/>
            <a:r>
              <a:rPr lang="en-US" altLang="zh-CN" dirty="0"/>
              <a:t>The set of stakeholders in the updated PAR and </a:t>
            </a:r>
            <a:r>
              <a:rPr lang="en-US" altLang="zh-CN" dirty="0" err="1"/>
              <a:t>CSD</a:t>
            </a:r>
            <a:r>
              <a:rPr lang="en-US" altLang="zh-CN" dirty="0"/>
              <a:t> are now consistent</a:t>
            </a:r>
          </a:p>
          <a:p>
            <a:pPr lvl="1"/>
            <a:r>
              <a:rPr lang="en-US" altLang="zh-CN" dirty="0"/>
              <a:t>The "Broad Market Potential" Section 1.2.1 (a) looks at the "Broad set of applicability" that aims to identify the possible use-cases for the technology. </a:t>
            </a:r>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536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8CB19FFE-D31C-4D8E-9821-BD24E16DB850}" type="slidenum">
              <a:rPr lang="en-US" altLang="en-US" smtClean="0"/>
              <a:pPr/>
              <a:t>8</a:t>
            </a:fld>
            <a:endParaRPr lang="en-US" altLang="en-US" smtClean="0"/>
          </a:p>
        </p:txBody>
      </p:sp>
    </p:spTree>
    <p:extLst>
      <p:ext uri="{BB962C8B-B14F-4D97-AF65-F5344CB8AC3E}">
        <p14:creationId xmlns:p14="http://schemas.microsoft.com/office/powerpoint/2010/main" val="1511826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a:lstStyle/>
          <a:p>
            <a:r>
              <a:rPr lang="en-US" altLang="zh-CN" dirty="0" smtClean="0">
                <a:solidFill>
                  <a:schemeClr val="tx1"/>
                </a:solidFill>
              </a:rPr>
              <a:t>Comments from Bob </a:t>
            </a:r>
            <a:r>
              <a:rPr lang="en-US" altLang="zh-CN" dirty="0" smtClean="0">
                <a:solidFill>
                  <a:schemeClr val="tx1"/>
                </a:solidFill>
              </a:rPr>
              <a:t>Grow on PAR</a:t>
            </a:r>
            <a:endParaRPr lang="zh-CN" altLang="en-US" dirty="0" smtClean="0">
              <a:solidFill>
                <a:schemeClr val="tx1"/>
              </a:solidFill>
            </a:endParaRPr>
          </a:p>
        </p:txBody>
      </p:sp>
      <p:sp>
        <p:nvSpPr>
          <p:cNvPr id="16387" name="内容占位符 2"/>
          <p:cNvSpPr>
            <a:spLocks noGrp="1"/>
          </p:cNvSpPr>
          <p:nvPr>
            <p:ph idx="1"/>
          </p:nvPr>
        </p:nvSpPr>
        <p:spPr>
          <a:xfrm>
            <a:off x="0" y="1981200"/>
            <a:ext cx="9144000" cy="4114800"/>
          </a:xfrm>
        </p:spPr>
        <p:txBody>
          <a:bodyPr/>
          <a:lstStyle/>
          <a:p>
            <a:r>
              <a:rPr lang="en-US" altLang="zh-CN" dirty="0" smtClean="0"/>
              <a:t>Comment: </a:t>
            </a:r>
            <a:endParaRPr lang="en-US" altLang="zh-CN" dirty="0" smtClean="0"/>
          </a:p>
          <a:p>
            <a:pPr lvl="1"/>
            <a:r>
              <a:rPr lang="en-US" altLang="zh-CN" dirty="0" err="1" smtClean="0"/>
              <a:t>6.1.b</a:t>
            </a:r>
            <a:r>
              <a:rPr lang="en-US" altLang="zh-CN" dirty="0" smtClean="0"/>
              <a:t> Had </a:t>
            </a:r>
            <a:r>
              <a:rPr lang="en-US" altLang="zh-CN" dirty="0" smtClean="0"/>
              <a:t>the PAR been prepared on </a:t>
            </a:r>
            <a:r>
              <a:rPr lang="en-US" altLang="zh-CN" dirty="0" err="1" smtClean="0"/>
              <a:t>myProject</a:t>
            </a:r>
            <a:r>
              <a:rPr lang="en-US" altLang="zh-CN" dirty="0" smtClean="0"/>
              <a:t>, the person preparing the PAR would know that an explanation is required for a yes answer.  Is a new registry being proposed?  Is the amendment expected to produce new text with registry related content?  (If so, what registry?)  If the amendment will only be using existing capabilities  (e.g., using and not modifying existing specifications for transmission of frames, and not changing or adding specifications for what addresses are used in those frames) then that is not a registry activity.</a:t>
            </a:r>
          </a:p>
          <a:p>
            <a:r>
              <a:rPr lang="en-US" altLang="zh-CN" dirty="0" smtClean="0"/>
              <a:t>Response: </a:t>
            </a:r>
            <a:endParaRPr lang="en-US" altLang="zh-CN" dirty="0" smtClean="0"/>
          </a:p>
          <a:p>
            <a:pPr lvl="1"/>
            <a:r>
              <a:rPr lang="en-US" altLang="zh-CN" dirty="0" smtClean="0"/>
              <a:t>Revised</a:t>
            </a:r>
            <a:r>
              <a:rPr lang="en-US" altLang="zh-CN" dirty="0" smtClean="0"/>
              <a:t>. Include in Section 6.1.b : "Project may define new Management frames (extending the existing 802.11 frame structure) to support its new features. These frames will include fields that contain 48-bit MAC addresses. It is not expected that any new namespaces for allocation under </a:t>
            </a:r>
            <a:r>
              <a:rPr lang="en-US" altLang="zh-CN" dirty="0" err="1" smtClean="0"/>
              <a:t>RAC</a:t>
            </a:r>
            <a:r>
              <a:rPr lang="en-US" altLang="zh-CN" dirty="0" smtClean="0"/>
              <a:t> control </a:t>
            </a:r>
            <a:r>
              <a:rPr lang="en-US" altLang="zh-CN" dirty="0" smtClean="0"/>
              <a:t>will be defined."</a:t>
            </a:r>
            <a:endParaRPr lang="zh-CN" altLang="en-US" dirty="0" smtClean="0"/>
          </a:p>
        </p:txBody>
      </p:sp>
      <p:sp>
        <p:nvSpPr>
          <p:cNvPr id="4" name="日期占位符 3"/>
          <p:cNvSpPr>
            <a:spLocks noGrp="1"/>
          </p:cNvSpPr>
          <p:nvPr>
            <p:ph type="dt" sz="quarter" idx="10"/>
          </p:nvPr>
        </p:nvSpPr>
        <p:spPr/>
        <p:txBody>
          <a:bodyPr/>
          <a:lstStyle/>
          <a:p>
            <a:pPr>
              <a:defRPr/>
            </a:pPr>
            <a:r>
              <a:rPr lang="en-US" smtClean="0"/>
              <a:t>March 2018</a:t>
            </a:r>
            <a:endParaRPr lang="en-US"/>
          </a:p>
        </p:txBody>
      </p:sp>
      <p:sp>
        <p:nvSpPr>
          <p:cNvPr id="5" name="页脚占位符 4"/>
          <p:cNvSpPr>
            <a:spLocks noGrp="1"/>
          </p:cNvSpPr>
          <p:nvPr>
            <p:ph type="ftr" sz="quarter" idx="11"/>
          </p:nvPr>
        </p:nvSpPr>
        <p:spPr/>
        <p:txBody>
          <a:bodyPr/>
          <a:lstStyle/>
          <a:p>
            <a:pPr>
              <a:defRPr/>
            </a:pPr>
            <a:r>
              <a:rPr lang="en-US" smtClean="0"/>
              <a:t>John Li (Huawei)</a:t>
            </a:r>
            <a:endParaRPr lang="en-US"/>
          </a:p>
        </p:txBody>
      </p:sp>
      <p:sp>
        <p:nvSpPr>
          <p:cNvPr id="1639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Slide </a:t>
            </a:r>
            <a:fld id="{434AC204-2505-4DA2-BC63-45CCE92577E1}" type="slidenum">
              <a:rPr lang="en-US" altLang="en-US" smtClean="0"/>
              <a:pPr/>
              <a:t>9</a:t>
            </a:fld>
            <a:endParaRPr lang="en-US" altLang="en-US" smtClean="0"/>
          </a:p>
        </p:txBody>
      </p:sp>
    </p:spTree>
    <p:extLst>
      <p:ext uri="{BB962C8B-B14F-4D97-AF65-F5344CB8AC3E}">
        <p14:creationId xmlns:p14="http://schemas.microsoft.com/office/powerpoint/2010/main" val="2831842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22802</TotalTime>
  <Words>3336</Words>
  <Application>Microsoft Office PowerPoint</Application>
  <PresentationFormat>全屏显示(4:3)</PresentationFormat>
  <Paragraphs>370</Paragraphs>
  <Slides>38</Slides>
  <Notes>8</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3" baseType="lpstr">
      <vt:lpstr>MS PGothic</vt:lpstr>
      <vt:lpstr>Helvetica</vt:lpstr>
      <vt:lpstr>Times New Roman</vt:lpstr>
      <vt:lpstr>802-11-Submission</vt:lpstr>
      <vt:lpstr>Document</vt:lpstr>
      <vt:lpstr>Response to Comments on LC SG PAR and CSD</vt:lpstr>
      <vt:lpstr>PowerPoint 演示文稿</vt:lpstr>
      <vt:lpstr>Introduction</vt:lpstr>
      <vt:lpstr>Response to comments from Bob Grow  - treated during Feb conference call -  resolutions can be found at https://mentor.ieee.org/802.11/dcn/18/11-18-0387-01-00lc-lc-par-csd-comments.xls  - Comment and resolutions are reproduced in the following pages</vt:lpstr>
      <vt:lpstr>Comments from Bob Grow on PAR</vt:lpstr>
      <vt:lpstr>Comments from Bob Grow on PAR</vt:lpstr>
      <vt:lpstr>Comments from Bob Grow on PAR</vt:lpstr>
      <vt:lpstr>Comments from Bob Grow on PAR</vt:lpstr>
      <vt:lpstr>Comments from Bob Grow on PAR</vt:lpstr>
      <vt:lpstr>Comments from Bob Grow on PAR</vt:lpstr>
      <vt:lpstr>Response to comments from James Gilb</vt:lpstr>
      <vt:lpstr>Comments from James Gilb on PAR</vt:lpstr>
      <vt:lpstr>Comments from James Gilb on PAR</vt:lpstr>
      <vt:lpstr>Comments from James Gilb on PAR</vt:lpstr>
      <vt:lpstr>Comments from James Gilb on PAR</vt:lpstr>
      <vt:lpstr>Comments from James Gilb on PAR</vt:lpstr>
      <vt:lpstr>Comments from James Gilb on PAR</vt:lpstr>
      <vt:lpstr>Comments from James Gilb on PAR</vt:lpstr>
      <vt:lpstr>Comments from James Gilb on PAR</vt:lpstr>
      <vt:lpstr>Comments from James Gilb on CSD</vt:lpstr>
      <vt:lpstr>Comments from James Gilb on CSD</vt:lpstr>
      <vt:lpstr>Comments from James Gilb on CSD</vt:lpstr>
      <vt:lpstr>Comments from James Gilb on CSD</vt:lpstr>
      <vt:lpstr>Comments from James Gilb on CSD</vt:lpstr>
      <vt:lpstr>Comments from James Gilb on CSD</vt:lpstr>
      <vt:lpstr>Comments from James Gilb on CSD</vt:lpstr>
      <vt:lpstr>Comments from James Gilb on CSD</vt:lpstr>
      <vt:lpstr>Comments from James Gilb on CSD</vt:lpstr>
      <vt:lpstr>Comments from James Gilb on CSD</vt:lpstr>
      <vt:lpstr>Comment from Paul Nikolich</vt:lpstr>
      <vt:lpstr>Comment from Paul Nikolich on PAR</vt:lpstr>
      <vt:lpstr>Comment from 802.3</vt:lpstr>
      <vt:lpstr>Comments from 802.3 on PAR</vt:lpstr>
      <vt:lpstr>Comments from 802.3 on PAR</vt:lpstr>
      <vt:lpstr>Comments from 802.3 on PAR</vt:lpstr>
      <vt:lpstr>Comments from 802.3 on PAR</vt:lpstr>
      <vt:lpstr>Comments from 802.3 on PAR</vt:lpstr>
      <vt:lpstr>Comments from 802.3 on PAR</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LCSG PAR and CSD</dc:title>
  <dc:subject>comments on LCSG PAR and CSD</dc:subject>
  <dc:creator>John Li</dc:creator>
  <cp:lastModifiedBy>Liqiang (John)</cp:lastModifiedBy>
  <cp:revision>1724</cp:revision>
  <cp:lastPrinted>2014-11-04T15:04:57Z</cp:lastPrinted>
  <dcterms:created xsi:type="dcterms:W3CDTF">2007-04-17T18:10:23Z</dcterms:created>
  <dcterms:modified xsi:type="dcterms:W3CDTF">2018-03-07T05:26:12Z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readonly">
    <vt:lpwstr/>
  </property>
  <property fmtid="{D5CDD505-2E9C-101B-9397-08002B2CF9AE}" pid="27" name="_change">
    <vt:lpwstr/>
  </property>
  <property fmtid="{D5CDD505-2E9C-101B-9397-08002B2CF9AE}" pid="28" name="_full-control">
    <vt:lpwstr/>
  </property>
  <property fmtid="{D5CDD505-2E9C-101B-9397-08002B2CF9AE}" pid="29" name="sflag">
    <vt:lpwstr>1519979314</vt:lpwstr>
  </property>
  <property fmtid="{D5CDD505-2E9C-101B-9397-08002B2CF9AE}" pid="30" name="_2015_ms_pID_725343">
    <vt:lpwstr>(3)eeCtaf1bhQ8UxPb3gDJGg7YcklVsJezNIVh4Me2K1Hg7HFAHvoes4+YAt0EIKL0a10UqD80J
hpkv0IRSxaM+RoirrsZStAIfr5DvlWJxQ41exXKIuZmW4YrSB89mTDA9Z98to7uHuxAIfxtH
Ths8CTUD3GSVdxB9iCeAge6/UWvbisUMM/t6tJ8aNG7TrEcjzu5pROxYnqlxr8igsaVpiOfw
QUy81iXWCs2/agiJUD</vt:lpwstr>
  </property>
  <property fmtid="{D5CDD505-2E9C-101B-9397-08002B2CF9AE}" pid="31" name="_2015_ms_pID_7253431">
    <vt:lpwstr>/ZT4sm2xbej0gautuBxh0MQBOETeb59bn5LXSXbY3I/RMoDLM+J0O7
OTD7iKGgaXMaoAbCKyYuMQBwigqKCBeuJpjqN0CidaW2oq8yE1Oo7eraMJ/SMjN9JBLKEBuQ
XBii66oBFwEXPpnCmFLxLzam8Xhsz9jEmGCdnsO4e5OTgtXl91bAkW0x2Ge6NuI9XGNqBGpi
769rml0Iu/zVBz/qf7DKTC3PFmX4c7K9WZpX</vt:lpwstr>
  </property>
  <property fmtid="{D5CDD505-2E9C-101B-9397-08002B2CF9AE}" pid="32" name="_2015_ms_pID_7253432">
    <vt:lpwstr>yhVgkD3IbqvAwu9jR0ozFBc=</vt:lpwstr>
  </property>
</Properties>
</file>