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5" r:id="rId4"/>
    <p:sldId id="262" r:id="rId5"/>
    <p:sldId id="263" r:id="rId6"/>
    <p:sldId id="266"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4" autoAdjust="0"/>
    <p:restoredTop sz="94660"/>
  </p:normalViewPr>
  <p:slideViewPr>
    <p:cSldViewPr>
      <p:cViewPr varScale="1">
        <p:scale>
          <a:sx n="60" d="100"/>
          <a:sy n="60" d="100"/>
        </p:scale>
        <p:origin x="15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4746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5199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2018</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2018</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2018</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802.11-18/1243r0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3GPP Update/Status (Release 15 – June 2018)</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sp>
        <p:nvSpPr>
          <p:cNvPr id="6" name="Date Placeholder 3"/>
          <p:cNvSpPr>
            <a:spLocks noGrp="1"/>
          </p:cNvSpPr>
          <p:nvPr>
            <p:ph type="dt" idx="10"/>
          </p:nvPr>
        </p:nvSpPr>
        <p:spPr/>
        <p:txBody>
          <a:bodyPr/>
          <a:lstStyle/>
          <a:p>
            <a:r>
              <a:rPr lang="en-US"/>
              <a:t>July 2018</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730341"/>
              </p:ext>
            </p:extLst>
          </p:nvPr>
        </p:nvGraphicFramePr>
        <p:xfrm>
          <a:off x="373063" y="2425700"/>
          <a:ext cx="11533187" cy="3582988"/>
        </p:xfrm>
        <a:graphic>
          <a:graphicData uri="http://schemas.openxmlformats.org/presentationml/2006/ole">
            <mc:AlternateContent xmlns:mc="http://schemas.openxmlformats.org/markup-compatibility/2006">
              <mc:Choice xmlns:v="urn:schemas-microsoft-com:vml" Requires="v">
                <p:oleObj spid="_x0000_s3083" name="Document" r:id="rId4" imgW="10321100" imgH="3329727" progId="Word.Document.8">
                  <p:embed/>
                </p:oleObj>
              </mc:Choice>
              <mc:Fallback>
                <p:oleObj name="Document" r:id="rId4" imgW="10321100" imgH="3329727" progId="Word.Document.8">
                  <p:embed/>
                  <p:pic>
                    <p:nvPicPr>
                      <p:cNvPr id="0" name="Picture 3"/>
                      <p:cNvPicPr>
                        <a:picLocks noChangeAspect="1" noChangeArrowheads="1"/>
                      </p:cNvPicPr>
                      <p:nvPr/>
                    </p:nvPicPr>
                    <p:blipFill>
                      <a:blip r:embed="rId5"/>
                      <a:srcRect/>
                      <a:stretch>
                        <a:fillRect/>
                      </a:stretch>
                    </p:blipFill>
                    <p:spPr bwMode="auto">
                      <a:xfrm>
                        <a:off x="373063" y="2425700"/>
                        <a:ext cx="11533187" cy="35829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 brief update of 3GPP, specifically the activity of 3GPP SA TSG and 3GPP CT TSG, related to 3GPP 5G use cases and “Non-3GPP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3GPP Activity of Interest (1/2)</a:t>
            </a:r>
          </a:p>
        </p:txBody>
      </p:sp>
      <p:sp>
        <p:nvSpPr>
          <p:cNvPr id="9218" name="Rectangle 2"/>
          <p:cNvSpPr>
            <a:spLocks noGrp="1" noChangeArrowheads="1"/>
          </p:cNvSpPr>
          <p:nvPr>
            <p:ph idx="1"/>
          </p:nvPr>
        </p:nvSpPr>
        <p:spPr>
          <a:xfrm>
            <a:off x="608543" y="1600201"/>
            <a:ext cx="10972800" cy="4875213"/>
          </a:xfrm>
          <a:ln/>
        </p:spPr>
        <p:txBody>
          <a:bodyPr/>
          <a:lstStyle/>
          <a:p>
            <a:pPr>
              <a:buFont typeface="Times New Roman" pitchFamily="16" charset="0"/>
              <a:buChar char="•"/>
            </a:pPr>
            <a:r>
              <a:rPr lang="en-GB" dirty="0"/>
              <a:t>3GPP CT TSG has completed and released 3GPP TS 24.502 V15.0.0 (2018-06)</a:t>
            </a:r>
            <a:br>
              <a:rPr lang="en-GB" dirty="0"/>
            </a:br>
            <a:r>
              <a:rPr lang="en-GB" dirty="0"/>
              <a:t>“</a:t>
            </a:r>
            <a:r>
              <a:rPr lang="en-US" dirty="0"/>
              <a:t>3rd Generation Partnership Project; Technical Specification Group Core Network and Terminals; Access to the 3GPP 5G Core Network (5GCN) via Non-3GPP Access Networks (N3AN); Stage 3 (Release 15)” [1]</a:t>
            </a:r>
          </a:p>
          <a:p>
            <a:pPr lvl="1">
              <a:buFont typeface="Times New Roman" pitchFamily="16" charset="0"/>
              <a:buChar char="•"/>
            </a:pPr>
            <a:r>
              <a:rPr lang="en-US" dirty="0"/>
              <a:t>This Technical Specifications: </a:t>
            </a:r>
            <a:br>
              <a:rPr lang="en-US" dirty="0"/>
            </a:br>
            <a:r>
              <a:rPr lang="en-US" dirty="0"/>
              <a:t>“… specifies non-3GPP access network discovery and selection procedures, the access authorization procedure used for accessing untrusted non-3GPP access networks.</a:t>
            </a:r>
            <a:br>
              <a:rPr lang="en-US" dirty="0"/>
            </a:br>
            <a:r>
              <a:rPr lang="en-US" dirty="0"/>
              <a:t>“… specifies the security association management procedures used for establishing IKEv2 and IPSEC security associations from the UE to the N3IWF and the procedures for transporting messages between the UE N3IWF over the non-3GPP access networks.</a:t>
            </a:r>
            <a:br>
              <a:rPr lang="en-US" dirty="0"/>
            </a:br>
            <a:r>
              <a:rPr lang="en-US" dirty="0"/>
              <a:t>“… is applicable to the UE and the network. In this technical specification the network refers to the 3GPP 5GCN and the untrusted non-3GPP access network.”</a:t>
            </a:r>
          </a:p>
          <a:p>
            <a:pPr lvl="1">
              <a:buFont typeface="Times New Roman" pitchFamily="16" charset="0"/>
              <a:buChar char="•"/>
            </a:pPr>
            <a:r>
              <a:rPr lang="en-US" dirty="0"/>
              <a:t>This is the Stage 3 document completing the work of  3GPP 23.502 V15.1.0 (2018-03) Stage 2 [2]</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a:p>
        </p:txBody>
      </p:sp>
    </p:spTree>
    <p:extLst>
      <p:ext uri="{BB962C8B-B14F-4D97-AF65-F5344CB8AC3E}">
        <p14:creationId xmlns:p14="http://schemas.microsoft.com/office/powerpoint/2010/main" val="10955501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3GPP Activity of Interest (2/2)</a:t>
            </a:r>
          </a:p>
        </p:txBody>
      </p:sp>
      <p:sp>
        <p:nvSpPr>
          <p:cNvPr id="9218" name="Rectangle 2"/>
          <p:cNvSpPr>
            <a:spLocks noGrp="1" noChangeArrowheads="1"/>
          </p:cNvSpPr>
          <p:nvPr>
            <p:ph idx="1"/>
          </p:nvPr>
        </p:nvSpPr>
        <p:spPr>
          <a:xfrm>
            <a:off x="951443" y="1600200"/>
            <a:ext cx="10287000" cy="4494214"/>
          </a:xfrm>
          <a:ln/>
        </p:spPr>
        <p:txBody>
          <a:bodyPr/>
          <a:lstStyle/>
          <a:p>
            <a:pPr>
              <a:buFont typeface="Times New Roman" pitchFamily="16" charset="0"/>
              <a:buChar char="•"/>
            </a:pPr>
            <a:r>
              <a:rPr lang="en-GB" dirty="0"/>
              <a:t>3GPP SA TSG continues to work 3GPP TS 22.261 V15.5.0 (2018-06)</a:t>
            </a:r>
            <a:br>
              <a:rPr lang="en-GB" dirty="0"/>
            </a:br>
            <a:r>
              <a:rPr lang="en-GB" dirty="0"/>
              <a:t>“</a:t>
            </a:r>
            <a:r>
              <a:rPr lang="en-US" dirty="0"/>
              <a:t>3rd Generation Partnership Project; Technical Specification Group Services and System Aspects; Service requirements for the 5G system; Stage 1 (Release 15)” [3]</a:t>
            </a:r>
          </a:p>
          <a:p>
            <a:pPr lvl="1">
              <a:buFont typeface="Times New Roman" pitchFamily="16" charset="0"/>
              <a:buChar char="•"/>
            </a:pPr>
            <a:r>
              <a:rPr lang="en-US" sz="2400" dirty="0"/>
              <a:t>This Technical Specification  provides: </a:t>
            </a:r>
            <a:br>
              <a:rPr lang="en-US" sz="2400" dirty="0"/>
            </a:br>
            <a:r>
              <a:rPr lang="en-US" sz="2400" dirty="0"/>
              <a:t>“…. describes the service and operational requirements for a 5G system, including a UE, NG-RAN, and 5G Core network. Requirements for a 5G E-UTRA-NR Dual Connectivity in E-UTRAN connected to EPC are found in TS 22.278.”[4]</a:t>
            </a:r>
            <a:br>
              <a:rPr lang="en-US" sz="2400" dirty="0"/>
            </a:br>
            <a:r>
              <a:rPr lang="en-US" sz="2400" dirty="0"/>
              <a:t>Including: “High-level requirements”,  “Basic Capabilities”, “Performance requirements”,  “Security”, and “Charging aspects”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Non-3GPP Access Procedures</a:t>
            </a:r>
          </a:p>
        </p:txBody>
      </p:sp>
      <p:sp>
        <p:nvSpPr>
          <p:cNvPr id="3" name="Content Placeholder 2"/>
          <p:cNvSpPr>
            <a:spLocks noGrp="1"/>
          </p:cNvSpPr>
          <p:nvPr>
            <p:ph idx="1"/>
          </p:nvPr>
        </p:nvSpPr>
        <p:spPr>
          <a:xfrm>
            <a:off x="914401" y="1751015"/>
            <a:ext cx="10361084" cy="4343400"/>
          </a:xfrm>
        </p:spPr>
        <p:txBody>
          <a:bodyPr/>
          <a:lstStyle/>
          <a:p>
            <a:r>
              <a:rPr lang="en-GB" dirty="0"/>
              <a:t>3GPP TS 24.502 [1] specifies:</a:t>
            </a:r>
          </a:p>
          <a:p>
            <a:pPr>
              <a:buFont typeface="Arial" panose="020B0604020202020204" pitchFamily="34" charset="0"/>
              <a:buChar char="•"/>
            </a:pPr>
            <a:r>
              <a:rPr lang="en-US" dirty="0"/>
              <a:t>Handover of a PDU Session procedure between 3GPP and untrusted non-3GPP access</a:t>
            </a:r>
          </a:p>
          <a:p>
            <a:pPr>
              <a:buFont typeface="Arial" panose="020B0604020202020204" pitchFamily="34" charset="0"/>
              <a:buChar char="•"/>
            </a:pPr>
            <a:r>
              <a:rPr lang="en-GB" dirty="0"/>
              <a:t>Procedures for non-3GPP access</a:t>
            </a:r>
          </a:p>
          <a:p>
            <a:pPr lvl="1">
              <a:buFont typeface="Arial" panose="020B0604020202020204" pitchFamily="34" charset="0"/>
              <a:buChar char="•"/>
            </a:pPr>
            <a:r>
              <a:rPr lang="en-GB" dirty="0"/>
              <a:t>Registration via Untrusted non-3GPP Access</a:t>
            </a:r>
          </a:p>
          <a:p>
            <a:pPr lvl="1">
              <a:buFont typeface="Arial" panose="020B0604020202020204" pitchFamily="34" charset="0"/>
              <a:buChar char="•"/>
            </a:pPr>
            <a:r>
              <a:rPr lang="en-GB" dirty="0"/>
              <a:t>N2 procedures via Untrusted non-3GPP Access</a:t>
            </a:r>
          </a:p>
          <a:p>
            <a:pPr lvl="1">
              <a:buFont typeface="Arial" panose="020B0604020202020204" pitchFamily="34" charset="0"/>
              <a:buChar char="•"/>
            </a:pPr>
            <a:r>
              <a:rPr lang="en-GB" dirty="0"/>
              <a:t>UE Requested PDU Session Establishment via Untrusted non-3GPP Access</a:t>
            </a:r>
          </a:p>
          <a:p>
            <a:pPr lvl="1">
              <a:buFont typeface="Arial" panose="020B0604020202020204" pitchFamily="34" charset="0"/>
              <a:buChar char="•"/>
            </a:pPr>
            <a:r>
              <a:rPr lang="en-GB" dirty="0"/>
              <a:t>UE or Network Requested PDU Session Modification via Untrusted non-3GPP access</a:t>
            </a:r>
          </a:p>
          <a:p>
            <a:pPr lvl="1">
              <a:buFont typeface="Arial" panose="020B0604020202020204" pitchFamily="34" charset="0"/>
              <a:buChar char="•"/>
            </a:pPr>
            <a:r>
              <a:rPr lang="en-GB" dirty="0"/>
              <a:t>UE Requested PDU Session Release via Untrusted non-3GPP access</a:t>
            </a:r>
          </a:p>
          <a:p>
            <a:pPr lvl="1">
              <a:buFont typeface="Arial" panose="020B0604020202020204" pitchFamily="34" charset="0"/>
              <a:buChar char="•"/>
            </a:pPr>
            <a:r>
              <a:rPr lang="en-GB" dirty="0"/>
              <a:t>MT SMS over NAS via non-3GPP access</a:t>
            </a:r>
          </a:p>
          <a:p>
            <a:pPr lvl="1">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Non-3GPP Access </a:t>
            </a:r>
            <a:r>
              <a:rPr lang="en-US" dirty="0"/>
              <a:t>Service and Operational requirements </a:t>
            </a:r>
            <a:endParaRPr lang="en-GB" dirty="0"/>
          </a:p>
        </p:txBody>
      </p:sp>
      <p:sp>
        <p:nvSpPr>
          <p:cNvPr id="3" name="Content Placeholder 2"/>
          <p:cNvSpPr>
            <a:spLocks noGrp="1"/>
          </p:cNvSpPr>
          <p:nvPr>
            <p:ph idx="1"/>
          </p:nvPr>
        </p:nvSpPr>
        <p:spPr>
          <a:xfrm>
            <a:off x="684743" y="1600200"/>
            <a:ext cx="10820399" cy="4570415"/>
          </a:xfrm>
        </p:spPr>
        <p:txBody>
          <a:bodyPr/>
          <a:lstStyle/>
          <a:p>
            <a:r>
              <a:rPr lang="en-GB" sz="2000" dirty="0"/>
              <a:t>3GPP TS 22.261 [3] specifies:</a:t>
            </a:r>
          </a:p>
          <a:p>
            <a:pPr>
              <a:buFont typeface="Arial" panose="020B0604020202020204" pitchFamily="34" charset="0"/>
              <a:buChar char="•"/>
            </a:pPr>
            <a:r>
              <a:rPr lang="en-US" sz="2000" dirty="0"/>
              <a:t>Multiple access technologies: </a:t>
            </a:r>
            <a:r>
              <a:rPr lang="en-GB" sz="1800" b="0" dirty="0"/>
              <a:t>“</a:t>
            </a:r>
            <a:r>
              <a:rPr lang="en-US" sz="1800" b="0" dirty="0"/>
              <a:t>The 5G system will support 3GPP access technologies, including one or more NR and E-UTRA as well as </a:t>
            </a:r>
            <a:r>
              <a:rPr lang="en-US" sz="1800" b="0" dirty="0">
                <a:highlight>
                  <a:srgbClr val="FFFF00"/>
                </a:highlight>
              </a:rPr>
              <a:t>non-3GPP access technologies</a:t>
            </a:r>
            <a:r>
              <a:rPr lang="en-US" sz="1800" b="0" dirty="0"/>
              <a:t>. …  For optimization and resource efficiency, the 5G system will select the most appropriate 3GPP or </a:t>
            </a:r>
            <a:r>
              <a:rPr lang="en-US" sz="1800" b="0" dirty="0">
                <a:highlight>
                  <a:srgbClr val="FFFF00"/>
                </a:highlight>
              </a:rPr>
              <a:t>non-3GPP access technology </a:t>
            </a:r>
            <a:r>
              <a:rPr lang="en-US" sz="1800" b="0" dirty="0"/>
              <a:t>for a service …” </a:t>
            </a:r>
          </a:p>
          <a:p>
            <a:pPr>
              <a:buFont typeface="Arial" panose="020B0604020202020204" pitchFamily="34" charset="0"/>
              <a:buChar char="•"/>
            </a:pPr>
            <a:r>
              <a:rPr lang="en-GB" sz="2000" dirty="0"/>
              <a:t>Connectivity models: </a:t>
            </a:r>
            <a:r>
              <a:rPr lang="en-GB" sz="1800" b="0" dirty="0"/>
              <a:t>“The relay UE can access the network using 3GPP or </a:t>
            </a:r>
            <a:r>
              <a:rPr lang="en-GB" sz="1800" b="0" dirty="0">
                <a:highlight>
                  <a:srgbClr val="FFFF00"/>
                </a:highlight>
              </a:rPr>
              <a:t>non-3GPP access </a:t>
            </a:r>
            <a:r>
              <a:rPr lang="en-GB" sz="1800" b="0" dirty="0"/>
              <a:t>(e.g., </a:t>
            </a:r>
            <a:r>
              <a:rPr lang="en-GB" sz="1800" b="0" dirty="0">
                <a:highlight>
                  <a:srgbClr val="FFFF00"/>
                </a:highlight>
              </a:rPr>
              <a:t>WLAN access</a:t>
            </a:r>
            <a:r>
              <a:rPr lang="en-GB" sz="1800" b="0" dirty="0"/>
              <a:t>, fixed broadband access).” </a:t>
            </a:r>
          </a:p>
          <a:p>
            <a:pPr>
              <a:buFont typeface="Arial" panose="020B0604020202020204" pitchFamily="34" charset="0"/>
              <a:buChar char="•"/>
            </a:pPr>
            <a:r>
              <a:rPr lang="en-GB" sz="2000" dirty="0"/>
              <a:t>Subscription aspects: </a:t>
            </a:r>
            <a:r>
              <a:rPr lang="en-GB" sz="1800" b="0" dirty="0"/>
              <a:t>“The direct device connection between the IoT device and the relay UE can be using 3GPP </a:t>
            </a:r>
            <a:r>
              <a:rPr lang="en-GB" sz="1800" b="0" dirty="0">
                <a:highlight>
                  <a:srgbClr val="FFFF00"/>
                </a:highlight>
              </a:rPr>
              <a:t>or non-3GPP RAT</a:t>
            </a:r>
            <a:r>
              <a:rPr lang="en-GB" sz="1800" b="0" dirty="0"/>
              <a:t>.”</a:t>
            </a:r>
          </a:p>
          <a:p>
            <a:pPr>
              <a:buFont typeface="Arial" panose="020B0604020202020204" pitchFamily="34" charset="0"/>
              <a:buChar char="•"/>
            </a:pPr>
            <a:r>
              <a:rPr lang="en-GB" sz="2000" dirty="0"/>
              <a:t>Authentication: </a:t>
            </a:r>
            <a:r>
              <a:rPr lang="en-GB" sz="1800" b="0" dirty="0"/>
              <a:t>“The 5G system shall be able to support authentication over a </a:t>
            </a:r>
            <a:r>
              <a:rPr lang="en-GB" sz="1800" b="0" dirty="0">
                <a:highlight>
                  <a:srgbClr val="FFFF00"/>
                </a:highlight>
              </a:rPr>
              <a:t>non-3GPP access</a:t>
            </a:r>
            <a:r>
              <a:rPr lang="en-GB" sz="1800" b="0" dirty="0"/>
              <a:t> technology using 3GPP credentials.”</a:t>
            </a:r>
          </a:p>
          <a:p>
            <a:pPr>
              <a:buFont typeface="Arial" panose="020B0604020202020204" pitchFamily="34" charset="0"/>
              <a:buChar char="•"/>
            </a:pPr>
            <a:r>
              <a:rPr lang="en-GB" sz="2000" dirty="0"/>
              <a:t>Authorization: </a:t>
            </a:r>
            <a:r>
              <a:rPr lang="en-GB" sz="2000" b="0" dirty="0"/>
              <a:t>“</a:t>
            </a:r>
            <a:r>
              <a:rPr lang="en-GB" sz="1800" b="0" dirty="0"/>
              <a:t>Based on operator policy, before establishing a direct device connection using a </a:t>
            </a:r>
            <a:r>
              <a:rPr lang="en-GB" sz="1800" b="0" dirty="0">
                <a:highlight>
                  <a:srgbClr val="FFFF00"/>
                </a:highlight>
              </a:rPr>
              <a:t>non-3GPP access technology</a:t>
            </a:r>
            <a:r>
              <a:rPr lang="en-GB" sz="1800" b="0" dirty="0"/>
              <a:t>, IoT devices may use 3GPP credentials to determine if they are authorized to engage in direct device connection.”</a:t>
            </a:r>
          </a:p>
          <a:p>
            <a:pPr marL="171450" indent="0"/>
            <a:r>
              <a:rPr lang="en-US" sz="1800" b="0" i="1" dirty="0"/>
              <a:t>(note: highlighting added)</a:t>
            </a:r>
            <a:endParaRPr lang="en-GB" sz="1800" b="0" dirty="0"/>
          </a:p>
          <a:p>
            <a:pPr marL="171450" indent="0"/>
            <a:endParaRPr lang="en-GB" sz="1800"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a:p>
        </p:txBody>
      </p:sp>
    </p:spTree>
    <p:extLst>
      <p:ext uri="{BB962C8B-B14F-4D97-AF65-F5344CB8AC3E}">
        <p14:creationId xmlns:p14="http://schemas.microsoft.com/office/powerpoint/2010/main" val="25542898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24001"/>
            <a:ext cx="10361084" cy="4570414"/>
          </a:xfrm>
        </p:spPr>
        <p:txBody>
          <a:bodyPr/>
          <a:lstStyle/>
          <a:p>
            <a:pPr marL="457200" indent="-457200">
              <a:buFont typeface="+mj-lt"/>
              <a:buAutoNum type="arabicPeriod"/>
            </a:pPr>
            <a:r>
              <a:rPr lang="en-US" sz="1800" dirty="0"/>
              <a:t>3GPP TS 24.502 V15.0.0 (2018-06) “3rd Generation Partnership Project; Technical Specification Group Core Network and Terminals; Access to the 3GPP 5G Core Network (5GCN) via Non-3GPP Access Networks (N3AN); Stage 3 (Release 15)” </a:t>
            </a:r>
          </a:p>
          <a:p>
            <a:pPr marL="457200" indent="-457200">
              <a:buFont typeface="+mj-lt"/>
              <a:buAutoNum type="arabicPeriod"/>
            </a:pPr>
            <a:r>
              <a:rPr lang="en-US" sz="1800" dirty="0"/>
              <a:t>3GPP 23.502 V15.1.0 (2018-03) “3rd Generation Partnership Project; Technical Specification Group Services and System Aspects; Procedures for the 5G System; Stage 2 (Release 15)”</a:t>
            </a:r>
          </a:p>
          <a:p>
            <a:pPr marL="457200" indent="-457200">
              <a:buFont typeface="+mj-lt"/>
              <a:buAutoNum type="arabicPeriod"/>
            </a:pPr>
            <a:r>
              <a:rPr lang="en-GB" sz="1800" dirty="0"/>
              <a:t> 3GPP TS 22.261 V15.5.0 (2018-06) “</a:t>
            </a:r>
            <a:r>
              <a:rPr lang="en-US" sz="1800" dirty="0"/>
              <a:t>3rd Generation Partnership Project; Technical Specification Group Services and System Aspects; Service requirements for the 5G system; Stage 1 (Release 15)”</a:t>
            </a:r>
          </a:p>
          <a:p>
            <a:pPr marL="457200" indent="-457200">
              <a:buFont typeface="+mj-lt"/>
              <a:buAutoNum type="arabicPeriod"/>
            </a:pPr>
            <a:r>
              <a:rPr lang="en-US" sz="1800" dirty="0"/>
              <a:t>3GPP TS 22.278</a:t>
            </a:r>
          </a:p>
          <a:p>
            <a:pPr marL="457200" indent="-457200">
              <a:buFont typeface="+mj-lt"/>
              <a:buAutoNum type="arabicPeriod"/>
            </a:pPr>
            <a:r>
              <a:rPr lang="en-GB" sz="1800" dirty="0"/>
              <a:t>3GPP TS 23.402: "Architecture enhancements for non-3GPP accesses”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July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TotalTime>
  <Words>633</Words>
  <Application>Microsoft Office PowerPoint</Application>
  <PresentationFormat>Widescreen</PresentationFormat>
  <Paragraphs>85</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3GPP Update/Status (Release 15 – June 2018)</vt:lpstr>
      <vt:lpstr>Abstract</vt:lpstr>
      <vt:lpstr>3GPP Activity of Interest (1/2)</vt:lpstr>
      <vt:lpstr>3GPP Activity of Interest (2/2)</vt:lpstr>
      <vt:lpstr>Non-3GPP Access Procedures</vt:lpstr>
      <vt:lpstr>Non-3GPP Access Service and Operational requirements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11-18-1243-00-AANI-3GPP Update/Status (Release 15 - June 2018)</dc:title>
  <dc:creator>Levy, Joseph</dc:creator>
  <cp:lastModifiedBy>Levy, Joseph</cp:lastModifiedBy>
  <cp:revision>12</cp:revision>
  <cp:lastPrinted>1601-01-01T00:00:00Z</cp:lastPrinted>
  <dcterms:created xsi:type="dcterms:W3CDTF">2018-07-08T15:57:12Z</dcterms:created>
  <dcterms:modified xsi:type="dcterms:W3CDTF">2018-07-09T15:15:16Z</dcterms:modified>
</cp:coreProperties>
</file>