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8"/>
  </p:notesMasterIdLst>
  <p:handoutMasterIdLst>
    <p:handoutMasterId r:id="rId89"/>
  </p:handoutMasterIdLst>
  <p:sldIdLst>
    <p:sldId id="256" r:id="rId2"/>
    <p:sldId id="265" r:id="rId3"/>
    <p:sldId id="257" r:id="rId4"/>
    <p:sldId id="266" r:id="rId5"/>
    <p:sldId id="267" r:id="rId6"/>
    <p:sldId id="268" r:id="rId7"/>
    <p:sldId id="269" r:id="rId8"/>
    <p:sldId id="270" r:id="rId9"/>
    <p:sldId id="271" r:id="rId10"/>
    <p:sldId id="276" r:id="rId11"/>
    <p:sldId id="274" r:id="rId12"/>
    <p:sldId id="275" r:id="rId13"/>
    <p:sldId id="273" r:id="rId14"/>
    <p:sldId id="272" r:id="rId15"/>
    <p:sldId id="277" r:id="rId16"/>
    <p:sldId id="280" r:id="rId17"/>
    <p:sldId id="316" r:id="rId18"/>
    <p:sldId id="279" r:id="rId19"/>
    <p:sldId id="324" r:id="rId20"/>
    <p:sldId id="281" r:id="rId21"/>
    <p:sldId id="282" r:id="rId22"/>
    <p:sldId id="283" r:id="rId23"/>
    <p:sldId id="319" r:id="rId24"/>
    <p:sldId id="321" r:id="rId25"/>
    <p:sldId id="322" r:id="rId26"/>
    <p:sldId id="317" r:id="rId27"/>
    <p:sldId id="318" r:id="rId28"/>
    <p:sldId id="323" r:id="rId29"/>
    <p:sldId id="284" r:id="rId30"/>
    <p:sldId id="314" r:id="rId31"/>
    <p:sldId id="315" r:id="rId32"/>
    <p:sldId id="286" r:id="rId33"/>
    <p:sldId id="285" r:id="rId34"/>
    <p:sldId id="325" r:id="rId35"/>
    <p:sldId id="326" r:id="rId36"/>
    <p:sldId id="327" r:id="rId37"/>
    <p:sldId id="328" r:id="rId38"/>
    <p:sldId id="329" r:id="rId39"/>
    <p:sldId id="287" r:id="rId40"/>
    <p:sldId id="288" r:id="rId41"/>
    <p:sldId id="299" r:id="rId42"/>
    <p:sldId id="300" r:id="rId43"/>
    <p:sldId id="291" r:id="rId44"/>
    <p:sldId id="330" r:id="rId45"/>
    <p:sldId id="331" r:id="rId46"/>
    <p:sldId id="332" r:id="rId47"/>
    <p:sldId id="333" r:id="rId48"/>
    <p:sldId id="292" r:id="rId49"/>
    <p:sldId id="301" r:id="rId50"/>
    <p:sldId id="302" r:id="rId51"/>
    <p:sldId id="293" r:id="rId52"/>
    <p:sldId id="334" r:id="rId53"/>
    <p:sldId id="335" r:id="rId54"/>
    <p:sldId id="336" r:id="rId55"/>
    <p:sldId id="294" r:id="rId56"/>
    <p:sldId id="303" r:id="rId57"/>
    <p:sldId id="304" r:id="rId58"/>
    <p:sldId id="338" r:id="rId59"/>
    <p:sldId id="295" r:id="rId60"/>
    <p:sldId id="296" r:id="rId61"/>
    <p:sldId id="305" r:id="rId62"/>
    <p:sldId id="306" r:id="rId63"/>
    <p:sldId id="339" r:id="rId64"/>
    <p:sldId id="340" r:id="rId65"/>
    <p:sldId id="341" r:id="rId66"/>
    <p:sldId id="297" r:id="rId67"/>
    <p:sldId id="298" r:id="rId68"/>
    <p:sldId id="307" r:id="rId69"/>
    <p:sldId id="308" r:id="rId70"/>
    <p:sldId id="344" r:id="rId71"/>
    <p:sldId id="346" r:id="rId72"/>
    <p:sldId id="347" r:id="rId73"/>
    <p:sldId id="345" r:id="rId74"/>
    <p:sldId id="309" r:id="rId75"/>
    <p:sldId id="310" r:id="rId76"/>
    <p:sldId id="313" r:id="rId77"/>
    <p:sldId id="311" r:id="rId78"/>
    <p:sldId id="289" r:id="rId79"/>
    <p:sldId id="290" r:id="rId80"/>
    <p:sldId id="312" r:id="rId81"/>
    <p:sldId id="259" r:id="rId82"/>
    <p:sldId id="260" r:id="rId83"/>
    <p:sldId id="261" r:id="rId84"/>
    <p:sldId id="262" r:id="rId85"/>
    <p:sldId id="263" r:id="rId86"/>
    <p:sldId id="264" r:id="rId8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5"/>
            <p14:sldId id="273"/>
            <p14:sldId id="272"/>
            <p14:sldId id="277"/>
            <p14:sldId id="280"/>
            <p14:sldId id="316"/>
            <p14:sldId id="279"/>
            <p14:sldId id="324"/>
            <p14:sldId id="281"/>
          </p14:sldIdLst>
        </p14:section>
        <p14:section name="Ad hoc" id="{D9A3C800-883D-4178-BCA5-48B4DDDCCE68}">
          <p14:sldIdLst>
            <p14:sldId id="282"/>
            <p14:sldId id="283"/>
            <p14:sldId id="319"/>
            <p14:sldId id="321"/>
            <p14:sldId id="322"/>
          </p14:sldIdLst>
        </p14:section>
        <p14:section name="Slot#1" id="{61A6E613-32DD-45F7-8FE4-F55F7FE808B5}">
          <p14:sldIdLst>
            <p14:sldId id="317"/>
            <p14:sldId id="318"/>
            <p14:sldId id="323"/>
            <p14:sldId id="284"/>
            <p14:sldId id="314"/>
            <p14:sldId id="315"/>
            <p14:sldId id="286"/>
            <p14:sldId id="285"/>
            <p14:sldId id="325"/>
            <p14:sldId id="326"/>
            <p14:sldId id="327"/>
            <p14:sldId id="328"/>
            <p14:sldId id="329"/>
            <p14:sldId id="287"/>
            <p14:sldId id="288"/>
          </p14:sldIdLst>
        </p14:section>
        <p14:section name="Slot#2" id="{0E687B7E-720E-4035-8603-903AAF037B31}">
          <p14:sldIdLst>
            <p14:sldId id="299"/>
            <p14:sldId id="300"/>
            <p14:sldId id="291"/>
            <p14:sldId id="330"/>
            <p14:sldId id="331"/>
            <p14:sldId id="332"/>
            <p14:sldId id="333"/>
            <p14:sldId id="292"/>
          </p14:sldIdLst>
        </p14:section>
        <p14:section name="Slot#3" id="{5D49AB48-9724-48C6-97B3-577374A1C2CA}">
          <p14:sldIdLst>
            <p14:sldId id="301"/>
            <p14:sldId id="302"/>
            <p14:sldId id="293"/>
            <p14:sldId id="334"/>
            <p14:sldId id="335"/>
            <p14:sldId id="336"/>
            <p14:sldId id="294"/>
          </p14:sldIdLst>
        </p14:section>
        <p14:section name="Slot#4" id="{6193A2DF-E32F-40FC-A604-C1274D537662}">
          <p14:sldIdLst>
            <p14:sldId id="303"/>
            <p14:sldId id="304"/>
            <p14:sldId id="338"/>
            <p14:sldId id="295"/>
            <p14:sldId id="296"/>
          </p14:sldIdLst>
        </p14:section>
        <p14:section name="Slot#5" id="{D51E15C0-1BE5-4B71-8375-F6B1D2A3FFBF}">
          <p14:sldIdLst>
            <p14:sldId id="305"/>
            <p14:sldId id="306"/>
            <p14:sldId id="339"/>
            <p14:sldId id="340"/>
            <p14:sldId id="341"/>
            <p14:sldId id="297"/>
            <p14:sldId id="298"/>
          </p14:sldIdLst>
        </p14:section>
        <p14:section name="Slot#6" id="{D59D5964-9646-4C25-959D-E55F97EAE577}">
          <p14:sldIdLst>
            <p14:sldId id="307"/>
            <p14:sldId id="308"/>
            <p14:sldId id="344"/>
            <p14:sldId id="346"/>
            <p14:sldId id="347"/>
            <p14:sldId id="345"/>
            <p14:sldId id="309"/>
            <p14:sldId id="310"/>
            <p14:sldId id="313"/>
            <p14:sldId id="311"/>
            <p14:sldId id="289"/>
            <p14:sldId id="290"/>
          </p14:sldIdLst>
        </p14:section>
        <p14:section name="Template slides and motion formats" id="{8A990A65-CB67-469F-A02E-6E443C58FA96}">
          <p14:sldIdLst>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358" autoAdjust="0"/>
    <p:restoredTop sz="94660"/>
  </p:normalViewPr>
  <p:slideViewPr>
    <p:cSldViewPr>
      <p:cViewPr>
        <p:scale>
          <a:sx n="75" d="100"/>
          <a:sy n="75" d="100"/>
        </p:scale>
        <p:origin x="696"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15280047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42</a:t>
            </a:fld>
            <a:endParaRPr lang="en-US"/>
          </a:p>
        </p:txBody>
      </p:sp>
    </p:spTree>
    <p:extLst>
      <p:ext uri="{BB962C8B-B14F-4D97-AF65-F5344CB8AC3E}">
        <p14:creationId xmlns:p14="http://schemas.microsoft.com/office/powerpoint/2010/main" val="2440182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50</a:t>
            </a:fld>
            <a:endParaRPr lang="en-US"/>
          </a:p>
        </p:txBody>
      </p:sp>
    </p:spTree>
    <p:extLst>
      <p:ext uri="{BB962C8B-B14F-4D97-AF65-F5344CB8AC3E}">
        <p14:creationId xmlns:p14="http://schemas.microsoft.com/office/powerpoint/2010/main" val="33302272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807538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12318694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69</a:t>
            </a:fld>
            <a:endParaRPr lang="en-US"/>
          </a:p>
        </p:txBody>
      </p:sp>
    </p:spTree>
    <p:extLst>
      <p:ext uri="{BB962C8B-B14F-4D97-AF65-F5344CB8AC3E}">
        <p14:creationId xmlns:p14="http://schemas.microsoft.com/office/powerpoint/2010/main" val="3769541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74</a:t>
            </a:fld>
            <a:endParaRPr lang="en-US"/>
          </a:p>
        </p:txBody>
      </p:sp>
    </p:spTree>
    <p:extLst>
      <p:ext uri="{BB962C8B-B14F-4D97-AF65-F5344CB8AC3E}">
        <p14:creationId xmlns:p14="http://schemas.microsoft.com/office/powerpoint/2010/main" val="2213715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4100616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25363098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7930611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41271299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9599201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1425608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3084344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 2018</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802.11-18/1667r9</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Nov. Meeting </a:t>
            </a:r>
            <a:r>
              <a:rPr lang="en-US" altLang="en-US" dirty="0"/>
              <a:t>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2018-11-12</a:t>
            </a:r>
            <a:endParaRPr lang="en-GB" sz="2000" b="0" dirty="0"/>
          </a:p>
        </p:txBody>
      </p:sp>
      <p:sp>
        <p:nvSpPr>
          <p:cNvPr id="6" name="Date Placeholder 3"/>
          <p:cNvSpPr>
            <a:spLocks noGrp="1"/>
          </p:cNvSpPr>
          <p:nvPr>
            <p:ph type="dt" idx="10"/>
          </p:nvPr>
        </p:nvSpPr>
        <p:spPr/>
        <p:txBody>
          <a:bodyPr/>
          <a:lstStyle/>
          <a:p>
            <a:r>
              <a:rPr lang="en-US" smtClean="0"/>
              <a:t>Nov. 2018</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2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solidFill>
                  <a:schemeClr val="tx1"/>
                </a:solidFill>
                <a:cs typeface="DejaVu Sans" pitchFamily="34" charset="0"/>
              </a:rPr>
              <a:t>Respect … give it, get it</a:t>
            </a:r>
          </a:p>
          <a:p>
            <a:pPr indent="-457200">
              <a:buFont typeface="Arial" panose="020B0604020202020204" pitchFamily="34" charset="0"/>
              <a:buChar char="•"/>
            </a:pPr>
            <a:r>
              <a:rPr lang="en-US" dirty="0">
                <a:solidFill>
                  <a:schemeClr val="tx1"/>
                </a:solidFill>
                <a:cs typeface="DejaVu Sans" pitchFamily="34" charset="0"/>
              </a:rPr>
              <a:t>NO product pitches</a:t>
            </a:r>
          </a:p>
          <a:p>
            <a:pPr indent="-457200">
              <a:buFont typeface="Arial" panose="020B0604020202020204" pitchFamily="34" charset="0"/>
              <a:buChar char="•"/>
            </a:pPr>
            <a:r>
              <a:rPr lang="en-US" dirty="0">
                <a:solidFill>
                  <a:schemeClr val="tx1"/>
                </a:solidFill>
                <a:cs typeface="DejaVu Sans" pitchFamily="34" charset="0"/>
              </a:rPr>
              <a:t>NO corporate pitches</a:t>
            </a:r>
          </a:p>
          <a:p>
            <a:pPr indent="-457200">
              <a:buFont typeface="Arial" panose="020B0604020202020204" pitchFamily="34" charset="0"/>
              <a:buChar char="•"/>
            </a:pPr>
            <a:r>
              <a:rPr lang="en-US" dirty="0">
                <a:solidFill>
                  <a:schemeClr val="tx1"/>
                </a:solidFill>
                <a:cs typeface="DejaVu Sans" pitchFamily="34" charset="0"/>
              </a:rPr>
              <a:t>NO prices</a:t>
            </a:r>
          </a:p>
          <a:p>
            <a:pPr indent="-457200">
              <a:buFont typeface="Arial" panose="020B0604020202020204" pitchFamily="34" charset="0"/>
              <a:buChar char="•"/>
            </a:pPr>
            <a:r>
              <a:rPr lang="en-US" dirty="0">
                <a:solidFill>
                  <a:schemeClr val="tx1"/>
                </a:solidFill>
                <a:cs typeface="DejaVu Sans" pitchFamily="34" charset="0"/>
              </a:rPr>
              <a:t>NO restrictive notices – </a:t>
            </a:r>
          </a:p>
          <a:p>
            <a:pPr indent="-457200">
              <a:buFont typeface="Arial" panose="020B0604020202020204" pitchFamily="34" charset="0"/>
              <a:buChar char="•"/>
            </a:pPr>
            <a:r>
              <a:rPr lang="en-US" dirty="0">
                <a:solidFill>
                  <a:schemeClr val="tx1"/>
                </a:solidFill>
                <a:cs typeface="DejaVu Sans" pitchFamily="34" charset="0"/>
              </a:rPr>
              <a:t>Presentations must be openly available</a:t>
            </a:r>
          </a:p>
          <a:p>
            <a:pPr indent="-457200">
              <a:buClr>
                <a:srgbClr val="FF0000"/>
              </a:buClr>
            </a:pPr>
            <a:endParaRPr lang="en-US" dirty="0">
              <a:solidFill>
                <a:schemeClr val="tx1"/>
              </a:solidFill>
              <a:latin typeface="Arial" pitchFamily="34" charset="0"/>
              <a:cs typeface="DejaVu Sans"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51236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26975"/>
          </a:xfrm>
        </p:spPr>
        <p:txBody>
          <a:bodyPr/>
          <a:lstStyle/>
          <a:p>
            <a:r>
              <a:rPr lang="en-US" dirty="0" err="1"/>
              <a:t>TGaz</a:t>
            </a:r>
            <a:r>
              <a:rPr lang="en-US" dirty="0"/>
              <a:t> Schedule at a </a:t>
            </a:r>
            <a:r>
              <a:rPr lang="en-US" dirty="0" smtClean="0"/>
              <a:t>glance - 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25978974"/>
              </p:ext>
            </p:extLst>
          </p:nvPr>
        </p:nvGraphicFramePr>
        <p:xfrm>
          <a:off x="2927648" y="2276872"/>
          <a:ext cx="5904655" cy="2808310"/>
        </p:xfrm>
        <a:graphic>
          <a:graphicData uri="http://schemas.openxmlformats.org/drawingml/2006/table">
            <a:tbl>
              <a:tblPr firstRow="1" bandRow="1">
                <a:tableStyleId>{21E4AEA4-8DFA-4A89-87EB-49C32662AFE0}</a:tableStyleId>
              </a:tblPr>
              <a:tblGrid>
                <a:gridCol w="902103"/>
                <a:gridCol w="1066116"/>
                <a:gridCol w="984109"/>
                <a:gridCol w="984109"/>
                <a:gridCol w="984109"/>
                <a:gridCol w="984109"/>
              </a:tblGrid>
              <a:tr h="457823">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457823">
                <a:tc>
                  <a:txBody>
                    <a:bodyPr/>
                    <a:lstStyle/>
                    <a:p>
                      <a:r>
                        <a:rPr lang="en-US" sz="1800" dirty="0" smtClean="0"/>
                        <a:t>AM1</a:t>
                      </a: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smtClean="0">
                          <a:solidFill>
                            <a:schemeClr val="dk1"/>
                          </a:solidFill>
                          <a:latin typeface="+mn-lt"/>
                          <a:ea typeface="+mn-ea"/>
                          <a:cs typeface="+mn-cs"/>
                        </a:rPr>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457823">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pPr algn="ctr"/>
                      <a:endParaRPr lang="en-US"/>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endParaRPr lang="en-US" sz="1800" dirty="0"/>
                    </a:p>
                  </a:txBody>
                  <a:tcPr marT="45746" marB="45746"/>
                </a:tc>
              </a:tr>
              <a:tr h="519195">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a:p>
                  </a:txBody>
                  <a:tcPr marT="45746" marB="45746"/>
                </a:tc>
                <a:tc>
                  <a:txBody>
                    <a:bodyPr/>
                    <a:lstStyle/>
                    <a:p>
                      <a:pPr algn="ctr"/>
                      <a:endParaRPr lang="en-US" sz="1800" dirty="0"/>
                    </a:p>
                  </a:txBody>
                  <a:tcPr marT="45746" marB="45746"/>
                </a:tc>
              </a:tr>
              <a:tr h="457823">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a:p>
                  </a:txBody>
                  <a:tcPr marT="45746" marB="45746">
                    <a:solidFill>
                      <a:srgbClr val="92D050"/>
                    </a:solidFill>
                  </a:tcPr>
                </a:tc>
                <a:tc>
                  <a:txBody>
                    <a:bodyPr/>
                    <a:lstStyle/>
                    <a:p>
                      <a:pPr algn="ctr"/>
                      <a:r>
                        <a:rPr lang="en-US" smtClean="0"/>
                        <a:t>AZ</a:t>
                      </a:r>
                      <a:endParaRPr lang="en-US" dirty="0"/>
                    </a:p>
                  </a:txBody>
                  <a:tcPr marT="45746" marB="45746">
                    <a:solidFill>
                      <a:srgbClr val="92D050"/>
                    </a:solidFill>
                  </a:tcPr>
                </a:tc>
                <a:tc>
                  <a:txBody>
                    <a:bodyPr/>
                    <a:lstStyle/>
                    <a:p>
                      <a:pPr algn="ctr"/>
                      <a:endParaRPr lang="en-US" dirty="0"/>
                    </a:p>
                  </a:txBody>
                  <a:tcPr marT="45746" marB="45746"/>
                </a:tc>
              </a:tr>
              <a:tr h="457823">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2019020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b="0" dirty="0"/>
              <a:t>Agenda setting for the week.</a:t>
            </a:r>
          </a:p>
          <a:p>
            <a:pPr algn="just">
              <a:spcBef>
                <a:spcPct val="20000"/>
              </a:spcBef>
              <a:buFontTx/>
              <a:buChar char="•"/>
            </a:pPr>
            <a:r>
              <a:rPr lang="en-US" altLang="en-US" b="0" dirty="0"/>
              <a:t>Approve previous meeting minutes (</a:t>
            </a:r>
            <a:r>
              <a:rPr lang="en-US" altLang="en-US" b="0" dirty="0" smtClean="0"/>
              <a:t>11-18-1627).  </a:t>
            </a:r>
          </a:p>
          <a:p>
            <a:pPr algn="just">
              <a:spcBef>
                <a:spcPct val="20000"/>
              </a:spcBef>
              <a:buFontTx/>
              <a:buChar char="•"/>
            </a:pPr>
            <a:r>
              <a:rPr lang="en-US" altLang="en-US" b="0" dirty="0" smtClean="0"/>
              <a:t>Approve Oct. 10</a:t>
            </a:r>
            <a:r>
              <a:rPr lang="en-US" altLang="en-US" b="0" baseline="30000" dirty="0" smtClean="0"/>
              <a:t>th</a:t>
            </a:r>
            <a:r>
              <a:rPr lang="en-US" altLang="en-US" b="0" dirty="0" smtClean="0"/>
              <a:t> and Nov. 2</a:t>
            </a:r>
            <a:r>
              <a:rPr lang="en-US" altLang="en-US" b="0" baseline="30000" dirty="0" smtClean="0"/>
              <a:t>nd</a:t>
            </a:r>
            <a:r>
              <a:rPr lang="en-US" altLang="en-US" b="0" dirty="0" smtClean="0"/>
              <a:t> teleconferences minutes</a:t>
            </a:r>
            <a:endParaRPr lang="en-US" altLang="en-US" b="0" dirty="0"/>
          </a:p>
          <a:p>
            <a:pPr algn="just">
              <a:spcBef>
                <a:spcPct val="20000"/>
              </a:spcBef>
              <a:buFontTx/>
              <a:buChar char="•"/>
            </a:pPr>
            <a:r>
              <a:rPr lang="en-US" altLang="en-US" b="0" dirty="0" smtClean="0"/>
              <a:t>Conduct comment resolution.</a:t>
            </a:r>
          </a:p>
          <a:p>
            <a:pPr algn="just">
              <a:spcBef>
                <a:spcPct val="20000"/>
              </a:spcBef>
              <a:buFontTx/>
              <a:buChar char="•"/>
            </a:pPr>
            <a:r>
              <a:rPr lang="en-US" altLang="en-US" b="0" dirty="0" smtClean="0"/>
              <a:t>Review comment collection assignment status.</a:t>
            </a:r>
          </a:p>
          <a:p>
            <a:pPr algn="just">
              <a:spcBef>
                <a:spcPct val="20000"/>
              </a:spcBef>
              <a:buFontTx/>
              <a:buChar char="•"/>
            </a:pPr>
            <a:r>
              <a:rPr lang="en-US" altLang="en-US" b="0" dirty="0" smtClean="0"/>
              <a:t>Review submissions towards amendment text.</a:t>
            </a:r>
          </a:p>
          <a:p>
            <a:pPr algn="just">
              <a:spcBef>
                <a:spcPct val="20000"/>
              </a:spcBef>
              <a:buFontTx/>
              <a:buChar char="•"/>
            </a:pPr>
            <a:r>
              <a:rPr lang="en-US" altLang="en-US" b="0" dirty="0" smtClean="0"/>
              <a:t>Other submissions.</a:t>
            </a:r>
          </a:p>
          <a:p>
            <a:pPr algn="just">
              <a:spcBef>
                <a:spcPct val="20000"/>
              </a:spcBef>
              <a:buFontTx/>
              <a:buChar char="•"/>
            </a:pP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65271964"/>
              </p:ext>
            </p:extLst>
          </p:nvPr>
        </p:nvGraphicFramePr>
        <p:xfrm>
          <a:off x="914401" y="1825082"/>
          <a:ext cx="10460567" cy="374886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r>
              <a:tr h="0">
                <a:tc>
                  <a:txBody>
                    <a:bodyPr/>
                    <a:lstStyle/>
                    <a:p>
                      <a:r>
                        <a:rPr lang="en-US" sz="1600" dirty="0" smtClean="0"/>
                        <a:t>11-18-1860</a:t>
                      </a:r>
                      <a:endParaRPr lang="en-US" sz="1600" dirty="0"/>
                    </a:p>
                  </a:txBody>
                  <a:tcPr marT="45712" marB="45712"/>
                </a:tc>
                <a:tc>
                  <a:txBody>
                    <a:bodyPr/>
                    <a:lstStyle/>
                    <a:p>
                      <a:r>
                        <a:rPr lang="en-US" sz="1600" dirty="0" smtClean="0"/>
                        <a:t>Roy Want</a:t>
                      </a:r>
                      <a:endParaRPr lang="en-US" sz="1600" dirty="0"/>
                    </a:p>
                  </a:txBody>
                  <a:tcPr marT="45712" marB="45712"/>
                </a:tc>
                <a:tc>
                  <a:txBody>
                    <a:bodyPr/>
                    <a:lstStyle/>
                    <a:p>
                      <a:r>
                        <a:rPr lang="en-US" sz="1600" dirty="0" smtClean="0"/>
                        <a:t>Nov. 2</a:t>
                      </a:r>
                      <a:r>
                        <a:rPr lang="en-US" sz="1600" baseline="30000" dirty="0" smtClean="0"/>
                        <a:t>nd</a:t>
                      </a:r>
                      <a:r>
                        <a:rPr lang="en-US" sz="1600" dirty="0" smtClean="0"/>
                        <a:t> </a:t>
                      </a:r>
                      <a:r>
                        <a:rPr lang="en-US" sz="1600" dirty="0" err="1" smtClean="0"/>
                        <a:t>telecon</a:t>
                      </a:r>
                      <a:r>
                        <a:rPr lang="en-US" sz="1600" dirty="0" smtClean="0"/>
                        <a:t> minutes </a:t>
                      </a:r>
                      <a:endParaRPr lang="en-US" sz="1600" dirty="0"/>
                    </a:p>
                  </a:txBody>
                  <a:tcPr marT="45712" marB="45712"/>
                </a:tc>
                <a:tc>
                  <a:txBody>
                    <a:bodyPr/>
                    <a:lstStyle/>
                    <a:p>
                      <a:r>
                        <a:rPr lang="en-US" sz="1600" dirty="0" err="1" smtClean="0"/>
                        <a:t>Telecon</a:t>
                      </a:r>
                      <a:r>
                        <a:rPr lang="en-US" sz="1600" baseline="0" dirty="0" smtClean="0"/>
                        <a:t> minutes</a:t>
                      </a:r>
                      <a:endParaRPr lang="en-US" sz="1600" dirty="0"/>
                    </a:p>
                  </a:txBody>
                  <a:tcPr marT="45712" marB="45712"/>
                </a:tc>
              </a:tr>
              <a:tr h="16763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r h="16763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11-18-1741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smtClean="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11-18-1742</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smtClean="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r>
              <a:tr h="0">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r>
            </a:tbl>
          </a:graphicData>
        </a:graphic>
      </p:graphicFrame>
    </p:spTree>
    <p:extLst>
      <p:ext uri="{BB962C8B-B14F-4D97-AF65-F5344CB8AC3E}">
        <p14:creationId xmlns:p14="http://schemas.microsoft.com/office/powerpoint/2010/main" val="3778497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54176610"/>
              </p:ext>
            </p:extLst>
          </p:nvPr>
        </p:nvGraphicFramePr>
        <p:xfrm>
          <a:off x="911424" y="1772816"/>
          <a:ext cx="10478360" cy="3992704"/>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167632">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Debshis</a:t>
                      </a:r>
                      <a:r>
                        <a:rPr lang="en-US" sz="1600" strike="noStrike" kern="1200" dirty="0" smtClean="0">
                          <a:solidFill>
                            <a:schemeClr val="dk1"/>
                          </a:solidFill>
                          <a:latin typeface="+mn-lt"/>
                          <a:ea typeface="+mn-ea"/>
                          <a:cs typeface="+mn-cs"/>
                        </a:rPr>
                        <a:t> 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16763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smtClean="0"/>
                        <a:t>Amendment text</a:t>
                      </a:r>
                      <a:endParaRPr lang="en-US" sz="1600" dirty="0"/>
                    </a:p>
                  </a:txBody>
                  <a:tcPr marT="45712" marB="45712"/>
                </a:tc>
              </a:tr>
              <a:tr h="16763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r>
              <a:tr h="167632">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sz="1600" dirty="0" smtClean="0"/>
                        <a:t>CR</a:t>
                      </a:r>
                      <a:endParaRPr lang="en-US" sz="1600" dirty="0"/>
                    </a:p>
                  </a:txBody>
                  <a:tcPr marT="45712" marB="45712"/>
                </a:tc>
              </a:tr>
              <a:tr h="167632">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r>
              <a:tr h="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r>
              <a:tr h="0">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0">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r>
            </a:tbl>
          </a:graphicData>
        </a:graphic>
      </p:graphicFrame>
    </p:spTree>
    <p:extLst>
      <p:ext uri="{BB962C8B-B14F-4D97-AF65-F5344CB8AC3E}">
        <p14:creationId xmlns:p14="http://schemas.microsoft.com/office/powerpoint/2010/main" val="2729609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week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047954029"/>
              </p:ext>
            </p:extLst>
          </p:nvPr>
        </p:nvGraphicFramePr>
        <p:xfrm>
          <a:off x="906562" y="1751014"/>
          <a:ext cx="10478360" cy="3413616"/>
        </p:xfrm>
        <a:graphic>
          <a:graphicData uri="http://schemas.openxmlformats.org/drawingml/2006/table">
            <a:tbl>
              <a:tblPr firstRow="1" bandRow="1">
                <a:tableStyleId>{21E4AEA4-8DFA-4A89-87EB-49C32662AFE0}</a:tableStyleId>
              </a:tblPr>
              <a:tblGrid>
                <a:gridCol w="1296144"/>
                <a:gridCol w="1872208"/>
                <a:gridCol w="5301826"/>
                <a:gridCol w="2008182"/>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r>
                        <a:rPr lang="en-US" sz="1600" dirty="0" smtClean="0"/>
                        <a:t>11-18-2005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CR for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TB</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 group related scheduling</a:t>
                      </a:r>
                    </a:p>
                  </a:txBody>
                  <a:tcPr marT="45712" marB="45712"/>
                </a:tc>
                <a:tc>
                  <a:txBody>
                    <a:bodyPr/>
                    <a:lstStyle/>
                    <a:p>
                      <a:r>
                        <a:rPr lang="en-US" sz="1600" dirty="0" smtClean="0"/>
                        <a:t>CR</a:t>
                      </a:r>
                      <a:endParaRPr lang="en-US" sz="1600" dirty="0"/>
                    </a:p>
                  </a:txBody>
                  <a:tcPr marT="45712" marB="45712"/>
                </a:tc>
              </a:tr>
              <a:tr h="246440">
                <a:tc>
                  <a:txBody>
                    <a:bodyPr/>
                    <a:lstStyle/>
                    <a:p>
                      <a:r>
                        <a:rPr lang="en-US" sz="1600" dirty="0" smtClean="0"/>
                        <a:t>11-18-1805</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r>
              <a:tr h="16763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97299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Bangkok, Thailand</a:t>
            </a:r>
            <a:endParaRPr lang="en-US" altLang="en-US" sz="4400" dirty="0">
              <a:cs typeface="Times New Roman" panose="02020603050405020304" pitchFamily="18" charset="0"/>
            </a:endParaRPr>
          </a:p>
          <a:p>
            <a:pPr algn="ctr">
              <a:lnSpc>
                <a:spcPct val="90000"/>
              </a:lnSpc>
              <a:buFontTx/>
              <a:buNone/>
            </a:pPr>
            <a:r>
              <a:rPr lang="en-US" altLang="en-US" sz="4400" dirty="0" smtClean="0">
                <a:cs typeface="Times New Roman" panose="02020603050405020304" pitchFamily="18" charset="0"/>
              </a:rPr>
              <a:t>Nov.  11</a:t>
            </a:r>
            <a:r>
              <a:rPr lang="en-US" altLang="en-US" sz="4400" baseline="30000" dirty="0" smtClean="0">
                <a:cs typeface="Times New Roman" panose="02020603050405020304" pitchFamily="18" charset="0"/>
              </a:rPr>
              <a:t>th</a:t>
            </a:r>
            <a:r>
              <a:rPr lang="en-US" altLang="en-US" sz="4400" dirty="0" smtClean="0">
                <a:cs typeface="Times New Roman" panose="02020603050405020304" pitchFamily="18" charset="0"/>
              </a:rPr>
              <a:t> - 16</a:t>
            </a:r>
            <a:r>
              <a:rPr lang="en-US" altLang="en-US" sz="4400" baseline="30000" dirty="0" smtClean="0">
                <a:cs typeface="Times New Roman" panose="02020603050405020304" pitchFamily="18" charset="0"/>
              </a:rPr>
              <a:t>th</a:t>
            </a:r>
            <a:r>
              <a:rPr lang="en-US" altLang="en-US" sz="4400" dirty="0">
                <a:cs typeface="Times New Roman" panose="02020603050405020304" pitchFamily="18" charset="0"/>
              </a:rPr>
              <a:t>, 2018</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a:cs typeface="Times New Roman" panose="02020603050405020304" pitchFamily="18" charset="0"/>
              </a:rPr>
              <a:t>)</a:t>
            </a: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 Process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Contribution material </a:t>
            </a:r>
            <a:r>
              <a:rPr lang="en-US" dirty="0"/>
              <a:t>review order:</a:t>
            </a:r>
          </a:p>
          <a:p>
            <a:pPr lvl="1">
              <a:buFont typeface="Arial" panose="020B0604020202020204" pitchFamily="34" charset="0"/>
              <a:buChar char="•"/>
            </a:pPr>
            <a:r>
              <a:rPr lang="en-US" dirty="0" smtClean="0"/>
              <a:t>Comment resolution review.</a:t>
            </a:r>
            <a:endParaRPr lang="en-US" dirty="0"/>
          </a:p>
          <a:p>
            <a:pPr lvl="1">
              <a:buFont typeface="Arial" panose="020B0604020202020204" pitchFamily="34" charset="0"/>
              <a:buChar char="•"/>
            </a:pPr>
            <a:r>
              <a:rPr lang="en-US" dirty="0" smtClean="0"/>
              <a:t>Review </a:t>
            </a:r>
            <a:r>
              <a:rPr lang="en-US" dirty="0"/>
              <a:t>and consider adoption of amendment draft text.</a:t>
            </a:r>
          </a:p>
          <a:p>
            <a:pPr lvl="1">
              <a:buFont typeface="Arial" panose="020B0604020202020204" pitchFamily="34" charset="0"/>
              <a:buChar char="•"/>
            </a:pPr>
            <a:r>
              <a:rPr lang="en-US" dirty="0"/>
              <a:t>Technical submissions.</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7" name="Group 6"/>
          <p:cNvGrpSpPr/>
          <p:nvPr/>
        </p:nvGrpSpPr>
        <p:grpSpPr>
          <a:xfrm>
            <a:off x="9912424" y="2338987"/>
            <a:ext cx="1008112" cy="1726756"/>
            <a:chOff x="7164288" y="2386457"/>
            <a:chExt cx="1008112" cy="1726756"/>
          </a:xfrm>
        </p:grpSpPr>
        <p:cxnSp>
          <p:nvCxnSpPr>
            <p:cNvPr id="8" name="Straight Arrow Connector 7"/>
            <p:cNvCxnSpPr>
              <a:stCxn id="9" idx="2"/>
              <a:endCxn id="10"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0" name="TextBox 9"/>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3345843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solidFill>
                  <a:schemeClr val="tx2"/>
                </a:solidFill>
              </a:rPr>
              <a:t>Ad Hoc Meeting </a:t>
            </a:r>
            <a:r>
              <a:rPr lang="en-US" altLang="en-US" dirty="0">
                <a:solidFill>
                  <a:schemeClr val="tx2"/>
                </a:solidFill>
              </a:rPr>
              <a:t>Slot </a:t>
            </a:r>
            <a:r>
              <a:rPr lang="en-US" altLang="en-US" dirty="0" smtClean="0">
                <a:solidFill>
                  <a:schemeClr val="tx2"/>
                </a:solidFill>
              </a:rPr>
              <a:t>discussion </a:t>
            </a:r>
            <a:r>
              <a:rPr lang="en-US" altLang="en-US" dirty="0">
                <a:solidFill>
                  <a:schemeClr val="tx2"/>
                </a:solidFill>
              </a:rPr>
              <a:t>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smtClean="0"/>
              <a:t>Ad Hoc Agenda setting:</a:t>
            </a:r>
          </a:p>
          <a:p>
            <a:pPr lvl="1" algn="just">
              <a:spcBef>
                <a:spcPct val="20000"/>
              </a:spcBef>
              <a:buFontTx/>
              <a:buChar char="•"/>
            </a:pPr>
            <a:r>
              <a:rPr lang="en-US" altLang="en-US" b="0" dirty="0" smtClean="0"/>
              <a:t>Call </a:t>
            </a:r>
            <a:r>
              <a:rPr lang="en-US" altLang="en-US" b="0" dirty="0"/>
              <a:t>Meeting to Order (1 min)</a:t>
            </a:r>
          </a:p>
          <a:p>
            <a:pPr lvl="1" algn="just">
              <a:spcBef>
                <a:spcPct val="20000"/>
              </a:spcBef>
              <a:buFontTx/>
              <a:buChar char="•"/>
            </a:pPr>
            <a:r>
              <a:rPr lang="en-US" altLang="en-US" b="0" dirty="0"/>
              <a:t>Patent Policy and Logistics (9 min)</a:t>
            </a:r>
          </a:p>
          <a:p>
            <a:pPr lvl="1" algn="just">
              <a:spcBef>
                <a:spcPct val="20000"/>
              </a:spcBef>
              <a:buFontTx/>
              <a:buChar char="•"/>
            </a:pPr>
            <a:r>
              <a:rPr lang="en-US" altLang="en-US" b="0" dirty="0" smtClean="0"/>
              <a:t>Last call for Submission for ad hoc (5 min)</a:t>
            </a:r>
          </a:p>
          <a:p>
            <a:pPr lvl="1" algn="just">
              <a:spcBef>
                <a:spcPct val="20000"/>
              </a:spcBef>
              <a:buFontTx/>
              <a:buChar char="•"/>
            </a:pPr>
            <a:r>
              <a:rPr lang="en-US" altLang="en-US" b="0" dirty="0" smtClean="0"/>
              <a:t>Review process for ad hoc (3min)</a:t>
            </a:r>
          </a:p>
          <a:p>
            <a:pPr lvl="1" algn="just">
              <a:spcBef>
                <a:spcPct val="20000"/>
              </a:spcBef>
              <a:buFontTx/>
              <a:buChar char="•"/>
            </a:pPr>
            <a:r>
              <a:rPr lang="en-US" altLang="en-US" b="0" dirty="0" smtClean="0"/>
              <a:t>Review submissions (as needed)</a:t>
            </a:r>
          </a:p>
          <a:p>
            <a:pPr lvl="1" algn="just">
              <a:spcBef>
                <a:spcPct val="20000"/>
              </a:spcBef>
              <a:buFontTx/>
              <a:buChar char="•"/>
            </a:pPr>
            <a:r>
              <a:rPr lang="en-US" altLang="en-US" sz="1800" b="0" dirty="0" smtClean="0"/>
              <a:t>Review CR data base (5min).</a:t>
            </a:r>
          </a:p>
          <a:p>
            <a:pPr lvl="1" algn="just">
              <a:spcBef>
                <a:spcPct val="20000"/>
              </a:spcBef>
              <a:buFontTx/>
              <a:buChar char="•"/>
            </a:pPr>
            <a:endParaRPr lang="en-US" altLang="en-US" sz="18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7184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Ad Hoc slot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43556693"/>
              </p:ext>
            </p:extLst>
          </p:nvPr>
        </p:nvGraphicFramePr>
        <p:xfrm>
          <a:off x="839416" y="2060848"/>
          <a:ext cx="10550369" cy="1981768"/>
        </p:xfrm>
        <a:graphic>
          <a:graphicData uri="http://schemas.openxmlformats.org/drawingml/2006/table">
            <a:tbl>
              <a:tblPr firstRow="1" bandRow="1">
                <a:tableStyleId>{21E4AEA4-8DFA-4A89-87EB-49C32662AFE0}</a:tableStyleId>
              </a:tblPr>
              <a:tblGrid>
                <a:gridCol w="1298507"/>
                <a:gridCol w="2028917"/>
                <a:gridCol w="3732245"/>
                <a:gridCol w="2189419"/>
                <a:gridCol w="130128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657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45min</a:t>
                      </a:r>
                      <a:endParaRPr lang="en-US" sz="1400" dirty="0"/>
                    </a:p>
                  </a:txBody>
                  <a:tcPr marT="45712" marB="45712"/>
                </a:tc>
              </a:tr>
              <a:tr h="3657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400" dirty="0" smtClean="0"/>
                        <a:t>25min</a:t>
                      </a:r>
                      <a:endParaRPr lang="en-US" dirty="0"/>
                    </a:p>
                  </a:txBody>
                  <a:tcPr marT="45712" marB="45712"/>
                </a:tc>
              </a:tr>
              <a:tr h="365752">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35</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min</a:t>
                      </a:r>
                    </a:p>
                  </a:txBody>
                  <a:tcPr marT="45712" marB="45712"/>
                </a:tc>
              </a:tr>
            </a:tbl>
          </a:graphicData>
        </a:graphic>
      </p:graphicFrame>
    </p:spTree>
    <p:extLst>
      <p:ext uri="{BB962C8B-B14F-4D97-AF65-F5344CB8AC3E}">
        <p14:creationId xmlns:p14="http://schemas.microsoft.com/office/powerpoint/2010/main" val="17680020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for ad hoc presentations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For those presenting during the ad hoc, there will be allocated time for motioning during the regular meeting time.</a:t>
            </a:r>
          </a:p>
          <a:p>
            <a:pPr>
              <a:buFont typeface="Arial" panose="020B0604020202020204" pitchFamily="34" charset="0"/>
              <a:buChar char="•"/>
            </a:pPr>
            <a:endParaRPr lang="en-US" b="0" dirty="0"/>
          </a:p>
          <a:p>
            <a:pPr>
              <a:buFont typeface="Arial" panose="020B0604020202020204" pitchFamily="34" charset="0"/>
              <a:buChar char="•"/>
            </a:pPr>
            <a:r>
              <a:rPr lang="en-US" b="0" dirty="0" err="1"/>
              <a:t>Strawpolls</a:t>
            </a:r>
            <a:r>
              <a:rPr lang="en-US" b="0" dirty="0"/>
              <a:t> for CR and amendment text submissions that run during the Mon. AM1 ad hoc meeting slot, and meet a 75% approval will be bundled to single CRs motion and amendment text motion respectively for consideration by </a:t>
            </a:r>
            <a:r>
              <a:rPr lang="en-US" b="0" dirty="0" err="1"/>
              <a:t>TGaz</a:t>
            </a:r>
            <a:r>
              <a:rPr lang="en-US" b="0" dirty="0"/>
              <a: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1122869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637007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07031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Last call for Submission (5 min)</a:t>
            </a:r>
          </a:p>
          <a:p>
            <a:pPr algn="just">
              <a:spcBef>
                <a:spcPct val="20000"/>
              </a:spcBef>
              <a:buFontTx/>
              <a:buChar char="•"/>
            </a:pPr>
            <a:r>
              <a:rPr lang="en-US" altLang="en-US" sz="2000" b="0" dirty="0"/>
              <a:t>Agenda setting and presentation ordering for the week (25 min)</a:t>
            </a:r>
          </a:p>
          <a:p>
            <a:pPr algn="just">
              <a:spcBef>
                <a:spcPct val="20000"/>
              </a:spcBef>
              <a:buFontTx/>
              <a:buChar char="•"/>
            </a:pPr>
            <a:r>
              <a:rPr lang="en-US" altLang="en-US" sz="2000" b="0" dirty="0"/>
              <a:t>Consider previous meeting minutes for </a:t>
            </a:r>
            <a:r>
              <a:rPr lang="en-US" altLang="en-US" sz="2000" b="0" dirty="0" smtClean="0"/>
              <a:t>approval </a:t>
            </a:r>
            <a:r>
              <a:rPr lang="en-US" altLang="en-US" sz="2000" b="0" dirty="0"/>
              <a:t>(5 min)</a:t>
            </a:r>
          </a:p>
          <a:p>
            <a:pPr algn="just">
              <a:spcBef>
                <a:spcPct val="20000"/>
              </a:spcBef>
              <a:buFontTx/>
              <a:buChar char="•"/>
            </a:pPr>
            <a:r>
              <a:rPr lang="en-US" altLang="en-US" sz="2000" b="0" dirty="0"/>
              <a:t>Consider previous </a:t>
            </a:r>
            <a:r>
              <a:rPr lang="en-US" altLang="en-US" sz="2000" b="0" dirty="0" err="1"/>
              <a:t>telecons</a:t>
            </a:r>
            <a:r>
              <a:rPr lang="en-US" altLang="en-US" sz="2000" b="0" dirty="0"/>
              <a:t> minutes for approval (5 min</a:t>
            </a:r>
            <a:r>
              <a:rPr lang="en-US" altLang="en-US" sz="2000" b="0" dirty="0" smtClean="0"/>
              <a:t>)</a:t>
            </a:r>
            <a:endParaRPr lang="en-US" altLang="en-US" sz="2000" b="0" dirty="0"/>
          </a:p>
          <a:p>
            <a:pPr algn="just">
              <a:spcBef>
                <a:spcPct val="20000"/>
              </a:spcBef>
              <a:buFontTx/>
              <a:buChar char="•"/>
            </a:pPr>
            <a:r>
              <a:rPr lang="en-US" altLang="en-US" sz="2000" b="0" dirty="0" smtClean="0"/>
              <a:t>Review plans for the week in view of TG process towards the Jan. 2018 D1.0 publication and Initial WG ballot (10min)</a:t>
            </a:r>
          </a:p>
          <a:p>
            <a:pPr algn="just">
              <a:spcBef>
                <a:spcPct val="20000"/>
              </a:spcBef>
              <a:buFontTx/>
              <a:buChar char="•"/>
            </a:pPr>
            <a:r>
              <a:rPr lang="en-US" altLang="en-US" sz="2000" b="0" dirty="0" smtClean="0"/>
              <a:t>Submission review (as needed)</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62209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758000395"/>
              </p:ext>
            </p:extLst>
          </p:nvPr>
        </p:nvGraphicFramePr>
        <p:xfrm>
          <a:off x="929215" y="1628800"/>
          <a:ext cx="10460568" cy="3687984"/>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 (25min)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11-18-1627</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Sep. 2018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r>
                        <a:rPr lang="en-US" sz="1600" dirty="0" smtClean="0"/>
                        <a:t>11-18-1732</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Oct. 10</a:t>
                      </a:r>
                      <a:r>
                        <a:rPr lang="en-US" sz="1600" baseline="30000" dirty="0" smtClean="0"/>
                        <a:t>th</a:t>
                      </a:r>
                      <a:r>
                        <a:rPr lang="en-US" sz="1600" dirty="0" smtClean="0"/>
                        <a:t> </a:t>
                      </a:r>
                      <a:r>
                        <a:rPr lang="en-US" sz="1600" dirty="0" err="1" smtClean="0"/>
                        <a:t>Telecon</a:t>
                      </a:r>
                      <a:r>
                        <a:rPr lang="en-US" sz="1600" dirty="0" smtClean="0"/>
                        <a:t> minutes</a:t>
                      </a:r>
                      <a:endParaRPr lang="en-US" sz="1600" dirty="0"/>
                    </a:p>
                  </a:txBody>
                  <a:tcPr marT="45712" marB="45712"/>
                </a:tc>
                <a:tc>
                  <a:txBody>
                    <a:bodyPr/>
                    <a:lstStyle/>
                    <a:p>
                      <a:r>
                        <a:rPr lang="en-US" sz="1600" dirty="0" err="1" smtClean="0"/>
                        <a:t>Telecon</a:t>
                      </a:r>
                      <a:r>
                        <a:rPr lang="en-US" sz="1600" dirty="0" smtClean="0"/>
                        <a:t> minutes</a:t>
                      </a:r>
                      <a:endParaRPr lang="en-US" sz="1600" dirty="0"/>
                    </a:p>
                  </a:txBody>
                  <a:tcPr marT="45712" marB="45712"/>
                </a:tc>
                <a:tc>
                  <a:txBody>
                    <a:bodyPr/>
                    <a:lstStyle/>
                    <a:p>
                      <a:r>
                        <a:rPr lang="en-US" sz="1600" dirty="0" smtClean="0"/>
                        <a:t>2 min</a:t>
                      </a:r>
                      <a:endParaRPr lang="en-US" sz="1600" dirty="0"/>
                    </a:p>
                  </a:txBody>
                  <a:tcPr marT="45712" marB="45712"/>
                </a:tc>
              </a:tr>
              <a:tr h="365752">
                <a:tc>
                  <a:txBody>
                    <a:bodyPr/>
                    <a:lstStyle/>
                    <a:p>
                      <a:r>
                        <a:rPr lang="en-US" sz="1600" strike="noStrike" kern="1200" dirty="0" smtClean="0">
                          <a:solidFill>
                            <a:schemeClr val="dk1"/>
                          </a:solidFill>
                          <a:latin typeface="+mn-lt"/>
                          <a:ea typeface="+mn-ea"/>
                          <a:cs typeface="+mn-cs"/>
                        </a:rPr>
                        <a:t>11-18-1860</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Roy Want</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smtClean="0">
                          <a:solidFill>
                            <a:schemeClr val="dk1"/>
                          </a:solidFill>
                          <a:latin typeface="+mn-lt"/>
                          <a:ea typeface="+mn-ea"/>
                          <a:cs typeface="+mn-cs"/>
                        </a:rPr>
                        <a:t>Nov. 2</a:t>
                      </a:r>
                      <a:r>
                        <a:rPr lang="en-US" sz="1600" strike="noStrike" kern="1200" baseline="30000" dirty="0" smtClean="0">
                          <a:solidFill>
                            <a:schemeClr val="dk1"/>
                          </a:solidFill>
                          <a:latin typeface="+mn-lt"/>
                          <a:ea typeface="+mn-ea"/>
                          <a:cs typeface="+mn-cs"/>
                        </a:rPr>
                        <a:t>nd</a:t>
                      </a:r>
                      <a:r>
                        <a:rPr lang="en-US" sz="1600" strike="noStrike" kern="1200" dirty="0" smtClean="0">
                          <a:solidFill>
                            <a:schemeClr val="dk1"/>
                          </a:solidFill>
                          <a:latin typeface="+mn-lt"/>
                          <a:ea typeface="+mn-ea"/>
                          <a:cs typeface="+mn-cs"/>
                        </a:rPr>
                        <a:t> </a:t>
                      </a:r>
                      <a:r>
                        <a:rPr lang="en-US" sz="1600" strike="noStrike" kern="1200" dirty="0" err="1" smtClean="0">
                          <a:solidFill>
                            <a:schemeClr val="dk1"/>
                          </a:solidFill>
                          <a:latin typeface="+mn-lt"/>
                          <a:ea typeface="+mn-ea"/>
                          <a:cs typeface="+mn-cs"/>
                        </a:rPr>
                        <a:t>Telecon</a:t>
                      </a:r>
                      <a:r>
                        <a:rPr lang="en-US" sz="1600" strike="noStrike" kern="1200" baseline="0" dirty="0" smtClean="0">
                          <a:solidFill>
                            <a:schemeClr val="dk1"/>
                          </a:solidFill>
                          <a:latin typeface="+mn-lt"/>
                          <a:ea typeface="+mn-ea"/>
                          <a:cs typeface="+mn-cs"/>
                        </a:rPr>
                        <a:t> minutes </a:t>
                      </a:r>
                      <a:endParaRPr lang="en-US" sz="1600" strike="noStrike" kern="1200" dirty="0">
                        <a:solidFill>
                          <a:schemeClr val="dk1"/>
                        </a:solidFill>
                        <a:latin typeface="+mn-lt"/>
                        <a:ea typeface="+mn-ea"/>
                        <a:cs typeface="+mn-cs"/>
                      </a:endParaRPr>
                    </a:p>
                  </a:txBody>
                  <a:tcPr marT="45712" marB="45712"/>
                </a:tc>
                <a:tc>
                  <a:txBody>
                    <a:bodyPr/>
                    <a:lstStyle/>
                    <a:p>
                      <a:r>
                        <a:rPr lang="en-US" sz="1600" strike="noStrike" kern="1200" dirty="0" err="1" smtClean="0">
                          <a:solidFill>
                            <a:schemeClr val="dk1"/>
                          </a:solidFill>
                          <a:latin typeface="+mn-lt"/>
                          <a:ea typeface="+mn-ea"/>
                          <a:cs typeface="+mn-cs"/>
                        </a:rPr>
                        <a:t>Telecon</a:t>
                      </a:r>
                      <a:r>
                        <a:rPr lang="en-US" sz="1600" strike="noStrike" kern="1200" dirty="0" smtClean="0">
                          <a:solidFill>
                            <a:schemeClr val="dk1"/>
                          </a:solidFill>
                          <a:latin typeface="+mn-lt"/>
                          <a:ea typeface="+mn-ea"/>
                          <a:cs typeface="+mn-cs"/>
                        </a:rPr>
                        <a:t> minutes</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3min</a:t>
                      </a:r>
                      <a:endParaRPr lang="en-US" sz="1600" dirty="0"/>
                    </a:p>
                  </a:txBody>
                  <a:tcPr marT="45712" marB="45712"/>
                </a:tc>
              </a:tr>
              <a:tr h="365752">
                <a:tc>
                  <a:txBody>
                    <a:bodyPr/>
                    <a:lstStyle/>
                    <a:p>
                      <a:r>
                        <a:rPr lang="en-US" sz="1600" dirty="0" smtClean="0"/>
                        <a:t>11-18-1623</a:t>
                      </a:r>
                      <a:endParaRPr lang="en-US" sz="1600" dirty="0"/>
                    </a:p>
                  </a:txBody>
                  <a:tcPr marT="45712" marB="45712"/>
                </a:tc>
                <a:tc>
                  <a:txBody>
                    <a:bodyPr/>
                    <a:lstStyle/>
                    <a:p>
                      <a:r>
                        <a:rPr lang="en-US" sz="1600" dirty="0" smtClean="0"/>
                        <a:t>Qinghua Li</a:t>
                      </a:r>
                      <a:endParaRPr lang="en-US" sz="1600" dirty="0"/>
                    </a:p>
                  </a:txBody>
                  <a:tcPr marT="45712" marB="45712"/>
                </a:tc>
                <a:tc>
                  <a:txBody>
                    <a:bodyPr/>
                    <a:lstStyle/>
                    <a:p>
                      <a:r>
                        <a:rPr lang="en-US" sz="1600" dirty="0" smtClean="0"/>
                        <a:t>Spec text for SC mapping in</a:t>
                      </a:r>
                      <a:r>
                        <a:rPr lang="en-US" sz="1600" baseline="0" dirty="0" smtClean="0"/>
                        <a:t> secure mode</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65752">
                <a:tc>
                  <a:txBody>
                    <a:bodyPr/>
                    <a:lstStyle/>
                    <a:p>
                      <a:r>
                        <a:rPr lang="en-US" sz="1600" dirty="0" smtClean="0"/>
                        <a:t>11-18-1728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CC28</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XDMG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Comment</a:t>
                      </a:r>
                      <a:r>
                        <a:rPr lang="en-US" sz="1600" kern="1200" baseline="0" dirty="0" smtClean="0">
                          <a:solidFill>
                            <a:schemeClr val="dk1"/>
                          </a:solidFill>
                          <a:effectLst/>
                          <a:latin typeface="+mn-lt"/>
                          <a:ea typeface="+mn-ea"/>
                          <a:cs typeface="+mn-cs"/>
                        </a:rPr>
                        <a:t> r</a:t>
                      </a:r>
                      <a:r>
                        <a:rPr lang="en-US" sz="1600" kern="1200" dirty="0" smtClean="0">
                          <a:solidFill>
                            <a:schemeClr val="dk1"/>
                          </a:solidFill>
                          <a:effectLst/>
                          <a:latin typeface="+mn-lt"/>
                          <a:ea typeface="+mn-ea"/>
                          <a:cs typeface="+mn-cs"/>
                        </a:rPr>
                        <a:t>esolution</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65752">
                <a:tc>
                  <a:txBody>
                    <a:bodyPr/>
                    <a:lstStyle/>
                    <a:p>
                      <a:r>
                        <a:rPr lang="en-US" sz="1600" dirty="0" smtClean="0"/>
                        <a:t>11-18-1742</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smtClean="0"/>
                        <a:t>CC28</a:t>
                      </a:r>
                      <a:r>
                        <a:rPr lang="en-US" sz="1600" baseline="0" dirty="0" smtClean="0"/>
                        <a:t> CR </a:t>
                      </a:r>
                      <a:r>
                        <a:rPr lang="en-US" sz="1600" baseline="0" dirty="0" err="1" smtClean="0"/>
                        <a:t>HEz</a:t>
                      </a:r>
                      <a:r>
                        <a:rPr lang="en-US" sz="1600" baseline="0" dirty="0" smtClean="0"/>
                        <a:t> Protocol rewrite</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25min</a:t>
                      </a:r>
                    </a:p>
                  </a:txBody>
                  <a:tcPr marT="45712" marB="45712"/>
                </a:tc>
              </a:tr>
              <a:tr h="365752">
                <a:tc>
                  <a:txBody>
                    <a:bodyPr/>
                    <a:lstStyle/>
                    <a:p>
                      <a:r>
                        <a:rPr lang="en-US" sz="1600" dirty="0" smtClean="0"/>
                        <a:t>11-18-1741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CC28 CR</a:t>
                      </a:r>
                      <a:r>
                        <a:rPr lang="en-US" sz="1600" baseline="0" dirty="0" smtClean="0"/>
                        <a:t> </a:t>
                      </a:r>
                      <a:r>
                        <a:rPr lang="en-US" sz="1600" baseline="0" dirty="0" err="1" smtClean="0"/>
                        <a:t>VHTz</a:t>
                      </a:r>
                      <a:r>
                        <a:rPr lang="en-US" sz="1600" baseline="0" dirty="0" smtClean="0"/>
                        <a:t> Protocol rewrite</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bl>
          </a:graphicData>
        </a:graphic>
      </p:graphicFrame>
    </p:spTree>
    <p:extLst>
      <p:ext uri="{BB962C8B-B14F-4D97-AF65-F5344CB8AC3E}">
        <p14:creationId xmlns:p14="http://schemas.microsoft.com/office/powerpoint/2010/main" val="31948436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ordering for slot #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2334380"/>
              </p:ext>
            </p:extLst>
          </p:nvPr>
        </p:nvGraphicFramePr>
        <p:xfrm>
          <a:off x="929217" y="1628800"/>
          <a:ext cx="9649072" cy="3157625"/>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15min as time permits</a:t>
                      </a:r>
                    </a:p>
                  </a:txBody>
                  <a:tcPr marT="45712" marB="45712"/>
                </a:tc>
              </a:tr>
              <a:tr h="0">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400" smtClean="0"/>
                        <a:t>30min </a:t>
                      </a:r>
                      <a:r>
                        <a:rPr lang="en-US" sz="1400" dirty="0" smtClean="0"/>
                        <a:t>as time permits</a:t>
                      </a:r>
                      <a:endParaRPr lang="en-US" sz="1400" dirty="0"/>
                    </a:p>
                  </a:txBody>
                  <a:tcPr marT="45712" marB="45712"/>
                </a:tc>
              </a:tr>
              <a:tr h="463283">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4746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231642">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0">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28926096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11-18/1627 </a:t>
            </a:r>
            <a:r>
              <a:rPr lang="en-US" b="0" dirty="0"/>
              <a:t>“</a:t>
            </a:r>
            <a:r>
              <a:rPr lang="en-US" dirty="0"/>
              <a:t>meeting minutes </a:t>
            </a:r>
            <a:r>
              <a:rPr lang="en-US" dirty="0" smtClean="0"/>
              <a:t>Sep. 2018</a:t>
            </a:r>
            <a:r>
              <a:rPr lang="en-US" b="0" dirty="0"/>
              <a:t>” posted to Mentor on </a:t>
            </a:r>
            <a:r>
              <a:rPr lang="en-US" b="0" dirty="0" smtClean="0"/>
              <a:t>Sep.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11-18/1627 r0 </a:t>
            </a:r>
            <a:r>
              <a:rPr lang="en-US" b="0" dirty="0"/>
              <a:t>as </a:t>
            </a:r>
            <a:r>
              <a:rPr lang="en-US" b="0" dirty="0" err="1"/>
              <a:t>TGaz</a:t>
            </a:r>
            <a:r>
              <a:rPr lang="en-US" b="0" dirty="0"/>
              <a:t> meeting minutes for the </a:t>
            </a:r>
            <a:r>
              <a:rPr lang="en-US" b="0" dirty="0" smtClean="0"/>
              <a:t>Sep. meeting</a:t>
            </a:r>
            <a:r>
              <a:rPr lang="en-US" b="0" dirty="0"/>
              <a:t>. </a:t>
            </a:r>
            <a:endParaRPr lang="en-US" b="0" dirty="0" smtClean="0"/>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Roy Want</a:t>
            </a:r>
            <a:endParaRPr lang="en-US" b="0" dirty="0"/>
          </a:p>
          <a:p>
            <a:r>
              <a:rPr lang="en-US" b="0" dirty="0"/>
              <a:t>Results (Y/N/A</a:t>
            </a:r>
            <a:r>
              <a:rPr lang="en-US" b="0" dirty="0" smtClean="0"/>
              <a:t>): 16/0/1</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86712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IEEE 802.11 </a:t>
            </a:r>
            <a:r>
              <a:rPr lang="en-US" altLang="en-US" dirty="0" err="1"/>
              <a:t>TGaz</a:t>
            </a:r>
            <a:r>
              <a:rPr lang="en-US" altLang="en-US" dirty="0"/>
              <a:t> Next Generation Positioning agenda for the </a:t>
            </a:r>
            <a:r>
              <a:rPr lang="en-US" altLang="en-US" dirty="0" smtClean="0"/>
              <a:t>November meeting as well as the agenda for the Nov. 12</a:t>
            </a:r>
            <a:r>
              <a:rPr lang="en-US" altLang="en-US" baseline="30000" dirty="0" smtClean="0"/>
              <a:t>th</a:t>
            </a:r>
            <a:r>
              <a:rPr lang="en-US" altLang="en-US" dirty="0" smtClean="0"/>
              <a:t> AM1 </a:t>
            </a:r>
            <a:r>
              <a:rPr lang="en-US" altLang="en-US" dirty="0" err="1" smtClean="0"/>
              <a:t>TGaz</a:t>
            </a:r>
            <a:r>
              <a:rPr lang="en-US" altLang="en-US" dirty="0" smtClean="0"/>
              <a:t> Ad hoc meeting.</a:t>
            </a: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Oct. 10</a:t>
            </a:r>
            <a:r>
              <a:rPr lang="en-US" altLang="en-US" b="0" baseline="30000" dirty="0" smtClean="0"/>
              <a:t>th</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11-18/1732 “</a:t>
            </a:r>
            <a:r>
              <a:rPr lang="en-US" dirty="0" smtClean="0"/>
              <a:t>Oct. 10</a:t>
            </a:r>
            <a:r>
              <a:rPr lang="en-US" baseline="30000" dirty="0" smtClean="0"/>
              <a:t>th</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Oct. 25</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11-18/1732 r1 </a:t>
            </a:r>
            <a:r>
              <a:rPr lang="en-US" b="0" dirty="0"/>
              <a:t>as </a:t>
            </a:r>
            <a:r>
              <a:rPr lang="en-US" b="0" dirty="0" err="1"/>
              <a:t>TGaz</a:t>
            </a:r>
            <a:r>
              <a:rPr lang="en-US" b="0" dirty="0"/>
              <a:t> </a:t>
            </a:r>
            <a:r>
              <a:rPr lang="en-US" b="0" dirty="0" smtClean="0"/>
              <a:t>meeting minutes </a:t>
            </a:r>
            <a:r>
              <a:rPr lang="en-US" b="0" dirty="0"/>
              <a:t>for the </a:t>
            </a:r>
            <a:r>
              <a:rPr lang="en-US" b="0" dirty="0" smtClean="0"/>
              <a:t>Oct. 25</a:t>
            </a:r>
            <a:r>
              <a:rPr lang="en-US" b="0" baseline="30000" dirty="0" smtClean="0"/>
              <a:t>th</a:t>
            </a:r>
            <a:r>
              <a:rPr lang="en-US" b="0" dirty="0" smtClean="0"/>
              <a:t> </a:t>
            </a:r>
            <a:r>
              <a:rPr lang="en-US" b="0" dirty="0" err="1" smtClean="0"/>
              <a:t>Telecon</a:t>
            </a:r>
            <a:r>
              <a:rPr lang="en-US" b="0" dirty="0" smtClean="0"/>
              <a:t>. </a:t>
            </a:r>
          </a:p>
          <a:p>
            <a:pPr marL="0" indent="0"/>
            <a:endParaRPr lang="en-US" b="0" dirty="0"/>
          </a:p>
          <a:p>
            <a:r>
              <a:rPr lang="en-US" b="0" dirty="0"/>
              <a:t>Moved by</a:t>
            </a:r>
            <a:r>
              <a:rPr lang="en-US" b="0" dirty="0" smtClean="0"/>
              <a:t>: Assaf Kasher</a:t>
            </a:r>
            <a:endParaRPr lang="en-US" b="0" dirty="0"/>
          </a:p>
          <a:p>
            <a:r>
              <a:rPr lang="en-US" b="0" dirty="0"/>
              <a:t>Seconded </a:t>
            </a:r>
            <a:r>
              <a:rPr lang="en-US" b="0" dirty="0" smtClean="0"/>
              <a:t>by: Roy Want</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5350372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smtClean="0"/>
              <a:t>Nov. 2</a:t>
            </a:r>
            <a:r>
              <a:rPr lang="en-US" altLang="en-US" b="0" baseline="30000" dirty="0" smtClean="0"/>
              <a:t>nd</a:t>
            </a:r>
            <a:r>
              <a:rPr lang="en-US" altLang="en-US" b="0" dirty="0" smtClean="0"/>
              <a:t>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95400" y="1981201"/>
            <a:ext cx="11449272" cy="4113213"/>
          </a:xfrm>
        </p:spPr>
        <p:txBody>
          <a:bodyPr/>
          <a:lstStyle/>
          <a:p>
            <a:pPr marL="0" indent="0"/>
            <a:r>
              <a:rPr lang="en-US" b="0" dirty="0"/>
              <a:t>Document </a:t>
            </a:r>
            <a:r>
              <a:rPr lang="en-US" b="0" dirty="0" smtClean="0"/>
              <a:t>11-18/1860 “</a:t>
            </a:r>
            <a:r>
              <a:rPr lang="en-US" dirty="0" smtClean="0"/>
              <a:t>Nov. 2</a:t>
            </a:r>
            <a:r>
              <a:rPr lang="en-US" baseline="30000" dirty="0" smtClean="0"/>
              <a:t>nd</a:t>
            </a:r>
            <a:r>
              <a:rPr lang="en-US" dirty="0" smtClean="0"/>
              <a:t> </a:t>
            </a:r>
            <a:r>
              <a:rPr lang="en-US" dirty="0" err="1" smtClean="0"/>
              <a:t>Telecon</a:t>
            </a:r>
            <a:r>
              <a:rPr lang="en-US" dirty="0" smtClean="0"/>
              <a:t> Minutes</a:t>
            </a:r>
            <a:r>
              <a:rPr lang="en-US" b="0" dirty="0" smtClean="0"/>
              <a:t>” </a:t>
            </a:r>
            <a:r>
              <a:rPr lang="en-US" b="0" dirty="0"/>
              <a:t>posted to Mentor on </a:t>
            </a:r>
            <a:r>
              <a:rPr lang="en-US" b="0" dirty="0" smtClean="0"/>
              <a:t>Nov. 6</a:t>
            </a:r>
            <a:r>
              <a:rPr lang="en-US" b="0" baseline="30000" dirty="0" smtClean="0"/>
              <a:t>th</a:t>
            </a:r>
            <a:r>
              <a:rPr lang="en-US" b="0" dirty="0" smtClean="0"/>
              <a:t> 2018</a:t>
            </a:r>
            <a:r>
              <a:rPr lang="en-US" b="0" dirty="0"/>
              <a:t>. </a:t>
            </a:r>
          </a:p>
          <a:p>
            <a:endParaRPr lang="en-US" dirty="0"/>
          </a:p>
          <a:p>
            <a:r>
              <a:rPr lang="en-US" dirty="0"/>
              <a:t>Motion:</a:t>
            </a:r>
          </a:p>
          <a:p>
            <a:pPr marL="0" indent="0"/>
            <a:r>
              <a:rPr lang="en-US" b="0" dirty="0"/>
              <a:t>Move to approve document </a:t>
            </a:r>
            <a:r>
              <a:rPr lang="en-US" b="0" dirty="0" smtClean="0"/>
              <a:t>11-18/1860 r0 </a:t>
            </a:r>
            <a:r>
              <a:rPr lang="en-US" b="0" dirty="0"/>
              <a:t>as </a:t>
            </a:r>
            <a:r>
              <a:rPr lang="en-US" b="0" dirty="0" err="1"/>
              <a:t>TGaz</a:t>
            </a:r>
            <a:r>
              <a:rPr lang="en-US" b="0" dirty="0"/>
              <a:t> meeting minutes for the </a:t>
            </a:r>
            <a:r>
              <a:rPr lang="en-US" b="0" dirty="0" smtClean="0"/>
              <a:t>Nov. 2</a:t>
            </a:r>
            <a:r>
              <a:rPr lang="en-US" b="0" baseline="30000" dirty="0" smtClean="0"/>
              <a:t>nd</a:t>
            </a:r>
            <a:r>
              <a:rPr lang="en-US" b="0" dirty="0" smtClean="0"/>
              <a:t> </a:t>
            </a:r>
            <a:r>
              <a:rPr lang="en-US" b="0" dirty="0" err="1" smtClean="0"/>
              <a:t>Telecon</a:t>
            </a:r>
            <a:r>
              <a:rPr lang="en-US" b="0" dirty="0"/>
              <a:t>. </a:t>
            </a:r>
          </a:p>
          <a:p>
            <a:pPr marL="0" indent="0"/>
            <a:endParaRPr lang="en-US" b="0" dirty="0"/>
          </a:p>
          <a:p>
            <a:r>
              <a:rPr lang="en-US" b="0" dirty="0"/>
              <a:t>Moved by</a:t>
            </a:r>
            <a:r>
              <a:rPr lang="en-US" b="0" dirty="0" smtClean="0"/>
              <a:t>: Ganesh </a:t>
            </a:r>
            <a:r>
              <a:rPr lang="en-US" b="0" dirty="0" err="1" smtClean="0"/>
              <a:t>Venkatesan</a:t>
            </a:r>
            <a:endParaRPr lang="en-US" b="0" dirty="0"/>
          </a:p>
          <a:p>
            <a:r>
              <a:rPr lang="en-US" b="0" dirty="0"/>
              <a:t>Seconded by</a:t>
            </a:r>
            <a:r>
              <a:rPr lang="en-US" b="0" dirty="0" smtClean="0"/>
              <a:t>: Qinghua Li</a:t>
            </a:r>
            <a:endParaRPr lang="en-US" b="0" dirty="0"/>
          </a:p>
          <a:p>
            <a:r>
              <a:rPr lang="en-US" b="0" dirty="0"/>
              <a:t>Results (Y/N/A</a:t>
            </a:r>
            <a:r>
              <a:rPr lang="en-US" b="0" dirty="0" smtClean="0"/>
              <a:t>): 17/0/0</a:t>
            </a:r>
          </a:p>
          <a:p>
            <a:r>
              <a:rPr lang="en-US" b="0" dirty="0" smtClean="0"/>
              <a:t>Motion passes.</a:t>
            </a:r>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125174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t>TGaz</a:t>
            </a:r>
            <a:r>
              <a:rPr lang="en-US" altLang="en-US"/>
              <a:t> Approved Plan</a:t>
            </a:r>
            <a:endParaRPr lang="en-US"/>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b="0" dirty="0"/>
              <a:t>Review/verify draft meets the 802.11 style guide (missing parts, naming conventions, normative and descriptive sections). </a:t>
            </a:r>
          </a:p>
          <a:p>
            <a:pPr>
              <a:buFont typeface="Arial" panose="020B0604020202020204" pitchFamily="34" charset="0"/>
              <a:buChar char="•"/>
            </a:pPr>
            <a:r>
              <a:rPr lang="en-US" altLang="en-US" b="0" dirty="0"/>
              <a:t>Freeze SFD and perform internal comment collection coming out of July 2018 meeting.</a:t>
            </a:r>
          </a:p>
          <a:p>
            <a:pPr>
              <a:buFont typeface="Arial" panose="020B0604020202020204" pitchFamily="34" charset="0"/>
              <a:buChar char="•"/>
            </a:pPr>
            <a:r>
              <a:rPr lang="en-US" altLang="en-US" b="0" dirty="0"/>
              <a:t>Perform internal comment resolution during the </a:t>
            </a:r>
            <a:r>
              <a:rPr lang="en-US" altLang="en-US" b="0" dirty="0" smtClean="0"/>
              <a:t>Sep., Nov</a:t>
            </a:r>
            <a:r>
              <a:rPr lang="en-US" altLang="en-US" b="0" dirty="0"/>
              <a:t>. </a:t>
            </a:r>
            <a:r>
              <a:rPr lang="en-US" altLang="en-US" b="0" dirty="0" smtClean="0"/>
              <a:t>and Jan. meetings (reject </a:t>
            </a:r>
            <a:r>
              <a:rPr lang="en-US" altLang="en-US" b="0" dirty="0"/>
              <a:t>any remaining comments).</a:t>
            </a:r>
          </a:p>
          <a:p>
            <a:pPr>
              <a:buFont typeface="Arial" panose="020B0604020202020204" pitchFamily="34" charset="0"/>
              <a:buChar char="•"/>
            </a:pPr>
            <a:r>
              <a:rPr lang="en-US" altLang="en-US" b="0" dirty="0"/>
              <a:t>Go to Initial WG ballot coming out of </a:t>
            </a:r>
            <a:r>
              <a:rPr lang="en-US" altLang="en-US" b="0" dirty="0" smtClean="0"/>
              <a:t>Jan. 2019.</a:t>
            </a:r>
            <a:endParaRPr lang="en-US" alt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566182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TG Approved Timelines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pSp>
        <p:nvGrpSpPr>
          <p:cNvPr id="92" name="Group 91"/>
          <p:cNvGrpSpPr/>
          <p:nvPr/>
        </p:nvGrpSpPr>
        <p:grpSpPr>
          <a:xfrm>
            <a:off x="119336" y="1988839"/>
            <a:ext cx="11809312" cy="4176465"/>
            <a:chOff x="505758" y="1988839"/>
            <a:chExt cx="9034902" cy="4176465"/>
          </a:xfrm>
        </p:grpSpPr>
        <p:sp>
          <p:nvSpPr>
            <p:cNvPr id="7" name="Text Box 24"/>
            <p:cNvSpPr txBox="1">
              <a:spLocks noChangeArrowheads="1"/>
            </p:cNvSpPr>
            <p:nvPr/>
          </p:nvSpPr>
          <p:spPr bwMode="auto">
            <a:xfrm>
              <a:off x="3575931" y="2365538"/>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505758" y="2376129"/>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551384" y="1988840"/>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6942930"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5677436" y="1988840"/>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139329" y="1988840"/>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23996" y="1988839"/>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551384" y="1988839"/>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4403043" y="1988839"/>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8483744" y="2365538"/>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598420" y="2391027"/>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8460570" y="240595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297794" y="2396753"/>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2945053" y="3007466"/>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906588" y="2827678"/>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3618839" y="3174287"/>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3" name="Rectangle 22"/>
            <p:cNvSpPr/>
            <p:nvPr/>
          </p:nvSpPr>
          <p:spPr>
            <a:xfrm>
              <a:off x="1617315" y="282767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529543" y="2825853"/>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8236008" y="1995507"/>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0684" y="1988840"/>
              <a:ext cx="650315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6186043" y="2620811"/>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6319371" y="240834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5400460" y="2648906"/>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5534740" y="2403578"/>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2873077" y="2419906"/>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280572" y="2374846"/>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4427330" y="2607742"/>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4544208" y="2404527"/>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4511634" y="31714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528119" y="281948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2771146" y="3004734"/>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640551" y="3284984"/>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617315" y="3360789"/>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649962" y="3907940"/>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639677" y="4382360"/>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636019" y="4938964"/>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436771" y="3898398"/>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437771" y="3897765"/>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2945053" y="4551491"/>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617315" y="4364043"/>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2945053" y="5126412"/>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615919" y="4938964"/>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3618840" y="4087111"/>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898841" y="3043560"/>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615918" y="4578279"/>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631159" y="3573016"/>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631717" y="304356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601910" y="5140510"/>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780075" y="3500380"/>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850187" y="3547715"/>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533126" y="2428738"/>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444431" y="2378111"/>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434641" y="4121825"/>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2903465" y="4747116"/>
              <a:ext cx="2482117"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995483" y="3203311"/>
              <a:ext cx="2295943"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230445" y="4084054"/>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4859379" y="4077072"/>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4859378" y="4278494"/>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3625852" y="4084054"/>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3656898" y="4285476"/>
              <a:ext cx="4896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211322" y="4285476"/>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2938883" y="3550410"/>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2938195" y="3829298"/>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4833994" y="3824858"/>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231626" y="3824858"/>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3635242" y="3824858"/>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2946778" y="3547871"/>
              <a:ext cx="2482054"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4939469" y="2595995"/>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5142671" y="2411146"/>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5183430" y="2409899"/>
              <a:ext cx="130791"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4873402" y="2363863"/>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3613158" y="3377312"/>
              <a:ext cx="156816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2963277" y="5341589"/>
              <a:ext cx="241729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5578345" y="2399169"/>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5651581" y="2379400"/>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8085595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35899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11-18-1623</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adopt document </a:t>
            </a:r>
            <a:r>
              <a:rPr lang="en-US" b="0" dirty="0" smtClean="0"/>
              <a:t>11-18-1623 r5 to </a:t>
            </a:r>
            <a:r>
              <a:rPr lang="en-US" b="0" dirty="0"/>
              <a:t>the 802.11az </a:t>
            </a:r>
            <a:r>
              <a:rPr lang="en-US" b="0" dirty="0" smtClean="0"/>
              <a:t>draft, instruct </a:t>
            </a:r>
            <a:r>
              <a:rPr lang="en-US" b="0" dirty="0"/>
              <a:t>the technical </a:t>
            </a:r>
            <a:r>
              <a:rPr lang="en-US" b="0" dirty="0" smtClean="0"/>
              <a:t>editor </a:t>
            </a:r>
            <a:r>
              <a:rPr lang="en-US" b="0" dirty="0"/>
              <a:t>to 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Chao Chun Wang</a:t>
            </a:r>
            <a:endParaRPr lang="en-US" b="0" dirty="0"/>
          </a:p>
          <a:p>
            <a:r>
              <a:rPr lang="en-US" dirty="0"/>
              <a:t>Second:</a:t>
            </a:r>
            <a:r>
              <a:rPr lang="en-US" b="0" dirty="0"/>
              <a:t> </a:t>
            </a:r>
            <a:r>
              <a:rPr lang="en-US" b="0" dirty="0" smtClean="0"/>
              <a:t>Ganesh </a:t>
            </a:r>
            <a:r>
              <a:rPr lang="en-US" b="0" dirty="0" err="1" smtClean="0"/>
              <a:t>Venkatesan</a:t>
            </a:r>
            <a:endParaRPr lang="en-US" b="0" dirty="0" smtClean="0"/>
          </a:p>
          <a:p>
            <a:r>
              <a:rPr lang="en-US" dirty="0" smtClean="0"/>
              <a:t>Results </a:t>
            </a:r>
            <a:r>
              <a:rPr lang="en-US" b="0" dirty="0"/>
              <a:t>(Y/N/A): </a:t>
            </a:r>
            <a:r>
              <a:rPr lang="en-US" b="0" dirty="0" smtClean="0"/>
              <a:t>16/0/1</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2348684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11-18-1728</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adopt </a:t>
            </a:r>
            <a:r>
              <a:rPr lang="en-US" b="0" dirty="0" smtClean="0"/>
              <a:t>the resolution depicted by document 11-18-1728r4 for CIDs </a:t>
            </a:r>
            <a:r>
              <a:rPr lang="en-US" b="0" dirty="0"/>
              <a:t>86, 232, 233, 235, 236, 334, 335, 482, 523, 524, 536, 84, 230, 231, 85, 471, 91, 92, 93, 316, 337, 333, 314, 215, </a:t>
            </a:r>
            <a:r>
              <a:rPr lang="en-US" b="0" dirty="0" smtClean="0"/>
              <a:t>317,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 </a:t>
            </a:r>
            <a:endParaRPr lang="en-US" b="0" dirty="0"/>
          </a:p>
          <a:p>
            <a:r>
              <a:rPr lang="en-US" dirty="0"/>
              <a:t>Second</a:t>
            </a:r>
            <a:r>
              <a:rPr lang="en-US" dirty="0" smtClean="0"/>
              <a:t>: </a:t>
            </a:r>
            <a:r>
              <a:rPr lang="en-US" b="0" dirty="0" smtClean="0"/>
              <a:t>Qinghua Li</a:t>
            </a:r>
          </a:p>
          <a:p>
            <a:r>
              <a:rPr lang="en-US" dirty="0" smtClean="0"/>
              <a:t>Results </a:t>
            </a:r>
            <a:r>
              <a:rPr lang="en-US" b="0" dirty="0"/>
              <a:t>(Y/N/A</a:t>
            </a:r>
            <a:r>
              <a:rPr lang="en-US" b="0" dirty="0" smtClean="0"/>
              <a:t>): 14/0/1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1465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11-18-1742</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11-18-1742r5 for CIDs</a:t>
            </a:r>
            <a:r>
              <a:rPr lang="pt-BR" b="0" dirty="0" smtClean="0"/>
              <a:t> </a:t>
            </a:r>
            <a:r>
              <a:rPr lang="pt-BR" b="0" dirty="0"/>
              <a:t>491, 387, 43, 122, 397, 392, 396, 45, 132, 393, 394, 400, 401, 402, 403, 404, 40, 41,168,169,339,342,345,346,347,349, 352,353,354,355,356,357,358, 372, 381, 382, 386,388, 389, 395, 41,170,171, 359,260,261,362,363,364, </a:t>
            </a:r>
            <a:r>
              <a:rPr lang="pt-BR" b="0" dirty="0" smtClean="0"/>
              <a:t>530,508,510</a:t>
            </a:r>
            <a:r>
              <a:rPr lang="en-US" b="0" dirty="0" smtClean="0"/>
              <a:t>, 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Ganesh </a:t>
            </a:r>
            <a:r>
              <a:rPr lang="en-US" b="0" dirty="0" err="1" smtClean="0"/>
              <a:t>Venkatesan</a:t>
            </a:r>
            <a:endParaRPr lang="en-US" b="0" dirty="0"/>
          </a:p>
          <a:p>
            <a:r>
              <a:rPr lang="en-US" dirty="0" smtClean="0"/>
              <a:t>Second: </a:t>
            </a:r>
            <a:r>
              <a:rPr lang="en-US" b="0" dirty="0" smtClean="0"/>
              <a:t>Chao Chun Wang</a:t>
            </a:r>
          </a:p>
          <a:p>
            <a:r>
              <a:rPr lang="en-US" dirty="0" smtClean="0"/>
              <a:t>Results </a:t>
            </a:r>
            <a:r>
              <a:rPr lang="en-US" b="0" dirty="0"/>
              <a:t>(Y/N/A</a:t>
            </a:r>
            <a:r>
              <a:rPr lang="en-US" b="0" dirty="0" smtClean="0"/>
              <a:t>): 15/0/1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806914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11-18-1741</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11-18-1741r3 for </a:t>
            </a:r>
            <a:r>
              <a:rPr lang="en-US" b="0" dirty="0"/>
              <a:t>CIDs 405, 406, 407, 408, 413, 47, 48, 176, 409, 410, 411, 493, 415, 417, 414, 177, 49, 50, 178, 422, 423, 424, 426, 418, 419, 420, 421, 416, 179, 430, 428, 431, 432, </a:t>
            </a:r>
            <a:r>
              <a:rPr lang="en-US" b="0" dirty="0" smtClean="0"/>
              <a:t>instruct the technical editor to </a:t>
            </a:r>
            <a:r>
              <a:rPr lang="en-US" b="0" dirty="0"/>
              <a:t>incorporate it in the 802.11az draft amendment </a:t>
            </a:r>
            <a:r>
              <a:rPr lang="en-US" b="0" dirty="0" smtClean="0"/>
              <a:t>text and grant editorial rights to the technical editor.</a:t>
            </a:r>
            <a:endParaRPr lang="en-US" b="0" dirty="0"/>
          </a:p>
          <a:p>
            <a:endParaRPr lang="en-US" b="0" dirty="0"/>
          </a:p>
          <a:p>
            <a:r>
              <a:rPr lang="en-US" dirty="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12/0/1</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003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52189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760809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a:t>
            </a:r>
            <a:r>
              <a:rPr lang="en-US" altLang="en-US" sz="2000" b="0" dirty="0" smtClean="0"/>
              <a:t>ordering)</a:t>
            </a:r>
            <a:endParaRPr lang="en-US" alt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4032698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20937745"/>
              </p:ext>
            </p:extLst>
          </p:nvPr>
        </p:nvGraphicFramePr>
        <p:xfrm>
          <a:off x="551384" y="1556793"/>
          <a:ext cx="11161240" cy="3626425"/>
        </p:xfrm>
        <a:graphic>
          <a:graphicData uri="http://schemas.openxmlformats.org/drawingml/2006/table">
            <a:tbl>
              <a:tblPr firstRow="1" bandRow="1">
                <a:tableStyleId>{21E4AEA4-8DFA-4A89-87EB-49C32662AFE0}</a:tableStyleId>
              </a:tblPr>
              <a:tblGrid>
                <a:gridCol w="1665857"/>
                <a:gridCol w="1862535"/>
                <a:gridCol w="3456384"/>
                <a:gridCol w="2160240"/>
                <a:gridCol w="2016224"/>
              </a:tblGrid>
              <a:tr h="640884">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37989">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11-18-1909</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Feng Jiang</a:t>
                      </a:r>
                    </a:p>
                  </a:txBody>
                  <a:tcPr marT="45712" marB="45712"/>
                </a:tc>
                <a:tc>
                  <a:txBody>
                    <a:bodyPr/>
                    <a:lstStyle/>
                    <a:p>
                      <a:r>
                        <a:rPr lang="en-US" sz="1600" dirty="0" smtClean="0"/>
                        <a:t>CR for PHY related topics</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15min</a:t>
                      </a:r>
                    </a:p>
                  </a:txBody>
                  <a:tcPr marT="45712" marB="45712"/>
                </a:tc>
              </a:tr>
              <a:tr h="378288">
                <a:tc>
                  <a:txBody>
                    <a:bodyPr/>
                    <a:lstStyle/>
                    <a:p>
                      <a:r>
                        <a:rPr lang="en-US" sz="1600" dirty="0" smtClean="0"/>
                        <a:t>11-18-1818</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endParaRPr lang="en-US" sz="1600" dirty="0"/>
                    </a:p>
                  </a:txBody>
                  <a:tcPr marT="45712" marB="45712"/>
                </a:tc>
                <a:tc>
                  <a:txBody>
                    <a:bodyPr/>
                    <a:lstStyle/>
                    <a:p>
                      <a:r>
                        <a:rPr lang="en-US" sz="1600" dirty="0" smtClean="0"/>
                        <a:t>Ranging NDP-A Amendment Text</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a:t>
                      </a:r>
                      <a:r>
                        <a:rPr lang="en-US" sz="1600" baseline="0" dirty="0" smtClean="0"/>
                        <a:t> text</a:t>
                      </a:r>
                      <a:endParaRPr lang="en-US" sz="1600" dirty="0" smtClean="0"/>
                    </a:p>
                  </a:txBody>
                  <a:tcPr marT="45712" marB="45712"/>
                </a:tc>
                <a:tc>
                  <a:txBody>
                    <a:bodyPr/>
                    <a:lstStyle/>
                    <a:p>
                      <a:r>
                        <a:rPr lang="en-US" sz="1600" dirty="0" smtClean="0"/>
                        <a:t>15min</a:t>
                      </a:r>
                      <a:endParaRPr lang="en-US" sz="1600" dirty="0"/>
                    </a:p>
                  </a:txBody>
                  <a:tcPr marT="45712" marB="45712"/>
                </a:tc>
              </a:tr>
              <a:tr h="371030">
                <a:tc>
                  <a:txBody>
                    <a:bodyPr/>
                    <a:lstStyle/>
                    <a:p>
                      <a:r>
                        <a:rPr lang="en-US" sz="1600" dirty="0" smtClean="0"/>
                        <a:t>11-18-2003</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Secure TOF supported</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400" dirty="0" smtClean="0"/>
                        <a:t>25min</a:t>
                      </a:r>
                      <a:endParaRPr lang="en-US" sz="1400" dirty="0"/>
                    </a:p>
                  </a:txBody>
                  <a:tcPr marT="45712" marB="45712"/>
                </a:tc>
              </a:tr>
              <a:tr h="404762">
                <a:tc>
                  <a:txBody>
                    <a:bodyPr/>
                    <a:lstStyle/>
                    <a:p>
                      <a:r>
                        <a:rPr lang="en-US" sz="1600" dirty="0" smtClean="0"/>
                        <a:t>11-18-1845</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dirty="0" smtClean="0"/>
                        <a:t>CC28-AOA-definition-CIDs</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25min</a:t>
                      </a:r>
                      <a:endParaRPr lang="en-US" sz="1600" dirty="0"/>
                    </a:p>
                  </a:txBody>
                  <a:tcPr marT="45712" marB="45712"/>
                </a:tc>
              </a:tr>
              <a:tr h="371030">
                <a:tc>
                  <a:txBody>
                    <a:bodyPr/>
                    <a:lstStyle/>
                    <a:p>
                      <a:r>
                        <a:rPr lang="en-US" sz="1600" dirty="0" smtClean="0"/>
                        <a:t>11-18-1781</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Yongho Seok</a:t>
                      </a:r>
                    </a:p>
                  </a:txBody>
                  <a:tcPr marT="45712" marB="45712"/>
                </a:tc>
                <a:tc>
                  <a:txBody>
                    <a:bodyPr/>
                    <a:lstStyle/>
                    <a:p>
                      <a:r>
                        <a:rPr lang="en-US" sz="1600" dirty="0" smtClean="0"/>
                        <a:t>CC28 CR Secure Non-TB Ranging Measurement Exchange Protocol</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dirty="0" smtClean="0"/>
                        <a:t>30min</a:t>
                      </a:r>
                      <a:endParaRPr lang="en-US" dirty="0"/>
                    </a:p>
                  </a:txBody>
                  <a:tcPr marT="45712" marB="45712"/>
                </a:tc>
              </a:tr>
              <a:tr h="404771">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15min as</a:t>
                      </a:r>
                      <a:r>
                        <a:rPr lang="en-US" sz="1400" strike="noStrike" kern="1200" baseline="0" dirty="0" smtClean="0">
                          <a:solidFill>
                            <a:schemeClr val="dk1"/>
                          </a:solidFill>
                          <a:latin typeface="+mn-lt"/>
                          <a:ea typeface="+mn-ea"/>
                          <a:cs typeface="+mn-cs"/>
                        </a:rPr>
                        <a:t> time permits</a:t>
                      </a:r>
                      <a:endParaRPr lang="en-US" sz="1400" strike="noStrike"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981108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8486080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11-18-1909</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smtClean="0"/>
              <a:t>Move to adopt the resolution depicted by document 11-18-1909r1 for CIDs</a:t>
            </a:r>
            <a:r>
              <a:rPr lang="pt-BR" b="0" dirty="0" smtClean="0"/>
              <a:t> 472, 473, 474, and 545, </a:t>
            </a:r>
            <a:r>
              <a:rPr lang="en-US" b="0" dirty="0" smtClean="0"/>
              <a:t>instruct the technical editor to incorporate it in the 802.11az draft amendment text and grant editorial rights to the technical editor.</a:t>
            </a:r>
          </a:p>
          <a:p>
            <a:endParaRPr lang="en-US" b="0" dirty="0"/>
          </a:p>
          <a:p>
            <a:r>
              <a:rPr lang="en-US" dirty="0"/>
              <a:t>Moved</a:t>
            </a:r>
            <a:r>
              <a:rPr lang="en-US" b="0" dirty="0" smtClean="0"/>
              <a:t>: Feng Jiang</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5943202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11-18-1818</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smtClean="0"/>
              <a:t>Motion</a:t>
            </a:r>
          </a:p>
          <a:p>
            <a:pPr marL="0" indent="0"/>
            <a:r>
              <a:rPr lang="en-US" b="0" dirty="0"/>
              <a:t>Move to adopt document </a:t>
            </a:r>
            <a:r>
              <a:rPr lang="en-US" b="0" dirty="0" smtClean="0"/>
              <a:t>11-18-1818 r2 </a:t>
            </a:r>
            <a:r>
              <a:rPr lang="en-US" b="0" dirty="0"/>
              <a:t>to the 802.11az draft, instruct the technical editor to incorporate it in the 802.11az draft amendment text and grant editorial rights to the technical editor.</a:t>
            </a:r>
          </a:p>
          <a:p>
            <a:endParaRPr lang="en-US" b="0" dirty="0"/>
          </a:p>
          <a:p>
            <a:r>
              <a:rPr lang="en-US" dirty="0" smtClean="0"/>
              <a:t>Moved</a:t>
            </a:r>
            <a:r>
              <a:rPr lang="en-US" b="0" dirty="0" smtClean="0"/>
              <a:t>: Assaf Kasher</a:t>
            </a:r>
          </a:p>
          <a:p>
            <a:r>
              <a:rPr lang="en-US" dirty="0" smtClean="0"/>
              <a:t>Second: </a:t>
            </a:r>
            <a:r>
              <a:rPr lang="en-US" b="0" dirty="0" smtClean="0"/>
              <a:t>Qinghua Li</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0942540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11-18-2003</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11-18-2003r0 </a:t>
            </a:r>
            <a:r>
              <a:rPr lang="en-US" b="0" dirty="0"/>
              <a:t>for </a:t>
            </a:r>
            <a:r>
              <a:rPr lang="en-US" b="0" dirty="0" smtClean="0"/>
              <a:t>CIDs 239 and 240</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endParaRPr lang="en-US" b="0" dirty="0"/>
          </a:p>
          <a:p>
            <a:r>
              <a:rPr lang="en-US" dirty="0"/>
              <a:t>Second</a:t>
            </a:r>
            <a:r>
              <a:rPr lang="en-US" dirty="0" smtClean="0"/>
              <a:t>: </a:t>
            </a:r>
            <a:r>
              <a:rPr lang="en-US" b="0" dirty="0" smtClean="0"/>
              <a:t>Qinghua Li</a:t>
            </a:r>
            <a:endParaRPr lang="en-US" b="0" dirty="0"/>
          </a:p>
          <a:p>
            <a:r>
              <a:rPr lang="en-US" dirty="0"/>
              <a:t>Results </a:t>
            </a:r>
            <a:r>
              <a:rPr lang="en-US" b="0" dirty="0"/>
              <a:t>(Y/N/A</a:t>
            </a:r>
            <a:r>
              <a:rPr lang="en-US" b="0" dirty="0" smtClean="0"/>
              <a:t>): 13/0/1</a:t>
            </a:r>
          </a:p>
          <a:p>
            <a:r>
              <a:rPr lang="en-US" b="0"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3708290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11-18-1845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11-18-1845r0 </a:t>
            </a:r>
            <a:r>
              <a:rPr lang="en-US" b="0" dirty="0"/>
              <a:t>for </a:t>
            </a:r>
            <a:r>
              <a:rPr lang="en-US" b="0" dirty="0" smtClean="0"/>
              <a:t>CIDs 479,480 and 481</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Assaf Kasher</a:t>
            </a:r>
          </a:p>
          <a:p>
            <a:r>
              <a:rPr lang="en-US" dirty="0" smtClean="0"/>
              <a:t>Second: </a:t>
            </a:r>
            <a:r>
              <a:rPr lang="en-US" b="0" dirty="0" smtClean="0"/>
              <a:t>Christian Berger</a:t>
            </a:r>
          </a:p>
          <a:p>
            <a:r>
              <a:rPr lang="en-US" dirty="0" smtClean="0"/>
              <a:t>Results </a:t>
            </a:r>
            <a:r>
              <a:rPr lang="en-US" b="0" dirty="0"/>
              <a:t>(Y/N/A</a:t>
            </a:r>
            <a:r>
              <a:rPr lang="en-US" b="0" dirty="0" smtClean="0"/>
              <a:t>): 13/0/1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4859535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61131071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presentation ordering0</a:t>
            </a:r>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033620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68418549"/>
              </p:ext>
            </p:extLst>
          </p:nvPr>
        </p:nvGraphicFramePr>
        <p:xfrm>
          <a:off x="529118" y="1751014"/>
          <a:ext cx="11233247" cy="3748928"/>
        </p:xfrm>
        <a:graphic>
          <a:graphicData uri="http://schemas.openxmlformats.org/drawingml/2006/table">
            <a:tbl>
              <a:tblPr firstRow="1" bandRow="1">
                <a:tableStyleId>{21E4AEA4-8DFA-4A89-87EB-49C32662AFE0}</a:tableStyleId>
              </a:tblPr>
              <a:tblGrid>
                <a:gridCol w="1512168"/>
                <a:gridCol w="1944216"/>
                <a:gridCol w="3672408"/>
                <a:gridCol w="2592288"/>
                <a:gridCol w="1512167"/>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11-18-1384</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Sep</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182876">
                <a:tc>
                  <a:txBody>
                    <a:bodyPr/>
                    <a:lstStyle/>
                    <a:p>
                      <a:r>
                        <a:rPr lang="en-US" sz="1600" dirty="0" smtClean="0"/>
                        <a:t>11-18-1781</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400" dirty="0" smtClean="0"/>
                        <a:t>CC28 CR Secure Non-TB Ranging Measurement Exchange Protocol</a:t>
                      </a:r>
                      <a:endParaRPr lang="en-US" sz="1600" dirty="0"/>
                    </a:p>
                  </a:txBody>
                  <a:tcPr marT="45712" marB="45712"/>
                </a:tc>
                <a:tc>
                  <a:txBody>
                    <a:bodyPr/>
                    <a:lstStyle/>
                    <a:p>
                      <a:r>
                        <a:rPr lang="en-US" sz="1600" dirty="0" smtClean="0"/>
                        <a:t>CR</a:t>
                      </a:r>
                      <a:endParaRPr lang="en-US" sz="1600" dirty="0"/>
                    </a:p>
                  </a:txBody>
                  <a:tcPr marT="45712" marB="45712"/>
                </a:tc>
                <a:tc>
                  <a:txBody>
                    <a:bodyPr/>
                    <a:lstStyle/>
                    <a:p>
                      <a:r>
                        <a:rPr lang="en-US" sz="1600" dirty="0" smtClean="0"/>
                        <a:t>For</a:t>
                      </a:r>
                      <a:r>
                        <a:rPr lang="en-US" sz="1600" baseline="0" dirty="0" smtClean="0"/>
                        <a:t> completion 10min</a:t>
                      </a:r>
                      <a:endParaRPr lang="en-US" sz="1600" dirty="0"/>
                    </a:p>
                  </a:txBody>
                  <a:tcPr marT="45712" marB="45712"/>
                </a:tc>
              </a:tr>
              <a:tr h="182876">
                <a:tc>
                  <a:txBody>
                    <a:bodyPr/>
                    <a:lstStyle/>
                    <a:p>
                      <a:r>
                        <a:rPr lang="en-US" sz="1600" dirty="0" smtClean="0"/>
                        <a:t>11-18-1998</a:t>
                      </a:r>
                      <a:endParaRPr lang="en-US" sz="1600" dirty="0"/>
                    </a:p>
                  </a:txBody>
                  <a:tcPr marT="45712" marB="45712"/>
                </a:tc>
                <a:tc>
                  <a:txBody>
                    <a:bodyPr/>
                    <a:lstStyle/>
                    <a:p>
                      <a:r>
                        <a:rPr lang="en-US" sz="1600" dirty="0" smtClean="0"/>
                        <a:t>Ganesh </a:t>
                      </a:r>
                      <a:r>
                        <a:rPr lang="en-US" sz="1600" dirty="0" err="1" smtClean="0"/>
                        <a:t>Venkatesan</a:t>
                      </a:r>
                      <a:endParaRPr lang="en-US" sz="1600" dirty="0"/>
                    </a:p>
                  </a:txBody>
                  <a:tcPr marT="45712" marB="45712"/>
                </a:tc>
                <a:tc>
                  <a:txBody>
                    <a:bodyPr/>
                    <a:lstStyle/>
                    <a:p>
                      <a:r>
                        <a:rPr lang="en-US" sz="1600" dirty="0" smtClean="0"/>
                        <a:t>Resolution</a:t>
                      </a:r>
                      <a:r>
                        <a:rPr lang="en-US" sz="1600" baseline="0" dirty="0" smtClean="0"/>
                        <a:t> for </a:t>
                      </a:r>
                      <a:r>
                        <a:rPr lang="en-US" sz="1600" dirty="0" smtClean="0"/>
                        <a:t>CIDs 1, 195, 196 and 525</a:t>
                      </a:r>
                      <a:endParaRPr lang="en-US" sz="1600" dirty="0"/>
                    </a:p>
                  </a:txBody>
                  <a:tcPr marT="45712" marB="45712"/>
                </a:tc>
                <a:tc>
                  <a:txBody>
                    <a:bodyPr/>
                    <a:lstStyle/>
                    <a:p>
                      <a:r>
                        <a:rPr lang="en-US" dirty="0" smtClean="0"/>
                        <a:t>CR</a:t>
                      </a:r>
                      <a:endParaRPr lang="en-US" dirty="0"/>
                    </a:p>
                  </a:txBody>
                  <a:tcPr marT="45712" marB="45712"/>
                </a:tc>
                <a:tc>
                  <a:txBody>
                    <a:bodyPr/>
                    <a:lstStyle/>
                    <a:p>
                      <a:r>
                        <a:rPr lang="en-US" dirty="0" smtClean="0"/>
                        <a:t>30min</a:t>
                      </a:r>
                      <a:endParaRPr lang="en-US" dirty="0"/>
                    </a:p>
                  </a:txBody>
                  <a:tcPr marT="45712" marB="45712"/>
                </a:tc>
              </a:tr>
              <a:tr h="320032">
                <a:tc>
                  <a:txBody>
                    <a:bodyPr/>
                    <a:lstStyle/>
                    <a:p>
                      <a:r>
                        <a:rPr lang="en-US" sz="1600" dirty="0" smtClean="0"/>
                        <a:t>11-18-1984</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Qi Wang</a:t>
                      </a:r>
                      <a:endParaRPr lang="en-US" sz="1600" dirty="0"/>
                    </a:p>
                  </a:txBody>
                  <a:tcPr marT="45712" marB="45712"/>
                </a:tc>
                <a:tc>
                  <a:txBody>
                    <a:bodyPr/>
                    <a:lstStyle/>
                    <a:p>
                      <a:r>
                        <a:rPr lang="en-US" sz="1600" dirty="0" smtClean="0"/>
                        <a:t>EVM negotiation for NDP ranging packets</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40min</a:t>
                      </a:r>
                    </a:p>
                  </a:txBody>
                  <a:tcPr marT="45712" marB="45712"/>
                </a:tc>
              </a:tr>
              <a:tr h="320032">
                <a:tc>
                  <a:txBody>
                    <a:bodyPr/>
                    <a:lstStyle/>
                    <a:p>
                      <a:r>
                        <a:rPr lang="en-US" sz="1400" dirty="0" smtClean="0"/>
                        <a:t>11-18-2005</a:t>
                      </a:r>
                      <a:endParaRPr lang="en-US" sz="1400" dirty="0"/>
                    </a:p>
                  </a:txBody>
                  <a:tcPr marT="45712" marB="45712"/>
                </a:tc>
                <a:tc>
                  <a:txBody>
                    <a:bodyPr/>
                    <a:lstStyle/>
                    <a:p>
                      <a:r>
                        <a:rPr lang="en-US" sz="1400" dirty="0" smtClean="0"/>
                        <a:t>Das Dibakar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for</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TB</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Ranging group related scheduling</a:t>
                      </a:r>
                    </a:p>
                  </a:txBody>
                  <a:tcPr marT="45712" marB="45712"/>
                </a:tc>
                <a:tc>
                  <a:txBody>
                    <a:bodyPr/>
                    <a:lstStyle/>
                    <a:p>
                      <a:r>
                        <a:rPr lang="en-US" sz="1400" dirty="0" smtClean="0"/>
                        <a:t>CR</a:t>
                      </a:r>
                      <a:endParaRPr lang="en-US" sz="1400" dirty="0"/>
                    </a:p>
                  </a:txBody>
                  <a:tcPr marT="45712" marB="45712"/>
                </a:tc>
                <a:tc>
                  <a:txBody>
                    <a:bodyPr/>
                    <a:lstStyle/>
                    <a:p>
                      <a:r>
                        <a:rPr lang="en-US" sz="1600" dirty="0" smtClean="0"/>
                        <a:t>30min as time</a:t>
                      </a:r>
                      <a:r>
                        <a:rPr lang="en-US" sz="1600" baseline="0" dirty="0" smtClean="0"/>
                        <a:t> permits</a:t>
                      </a:r>
                      <a:endParaRPr lang="en-US" sz="1600" dirty="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r>
              <a:tr h="36575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1289018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41593001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11-18-1781</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11-18-1781r3 </a:t>
            </a:r>
            <a:r>
              <a:rPr lang="en-US" b="0" dirty="0"/>
              <a:t>for </a:t>
            </a:r>
            <a:r>
              <a:rPr lang="en-US" b="0" dirty="0" smtClean="0"/>
              <a:t>CIDs </a:t>
            </a:r>
            <a:r>
              <a:rPr lang="pt-BR" b="0" dirty="0" smtClean="0"/>
              <a:t>451</a:t>
            </a:r>
            <a:r>
              <a:rPr lang="pt-BR" b="0" dirty="0"/>
              <a:t>, 452, 453, 454, 182, 443, 445, 446, 447, 449, 53, </a:t>
            </a:r>
            <a:r>
              <a:rPr lang="pt-BR" b="0" dirty="0" smtClean="0"/>
              <a:t>450 and 456,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Yongho Seok</a:t>
            </a:r>
          </a:p>
          <a:p>
            <a:r>
              <a:rPr lang="en-US" dirty="0" smtClean="0"/>
              <a:t>Second: </a:t>
            </a:r>
            <a:r>
              <a:rPr lang="en-US" b="0" dirty="0" smtClean="0"/>
              <a:t>Qinghua Li</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9584585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11-18-1998</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11-18-1998r1 </a:t>
            </a:r>
            <a:r>
              <a:rPr lang="en-US" b="0" dirty="0"/>
              <a:t>for </a:t>
            </a:r>
            <a:r>
              <a:rPr lang="en-US" b="0" dirty="0" smtClean="0"/>
              <a:t>CIDs 1, 2, 195,196 </a:t>
            </a:r>
            <a:r>
              <a:rPr lang="pt-BR" b="0" dirty="0" smtClean="0"/>
              <a:t>and 525,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err="1" smtClean="0"/>
              <a:t>Chitto</a:t>
            </a:r>
            <a:r>
              <a:rPr lang="en-US" b="0" dirty="0" smtClean="0"/>
              <a:t> Ghosh</a:t>
            </a:r>
          </a:p>
          <a:p>
            <a:r>
              <a:rPr lang="en-US" dirty="0" smtClean="0"/>
              <a:t>Results </a:t>
            </a:r>
            <a:r>
              <a:rPr lang="en-US" b="0" dirty="0"/>
              <a:t>(Y/N/A</a:t>
            </a:r>
            <a:r>
              <a:rPr lang="en-US" b="0" dirty="0" smtClean="0"/>
              <a:t>): 14/0/0</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074096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11-18-2005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adopt the resolution depicted by document </a:t>
            </a:r>
            <a:r>
              <a:rPr lang="en-US" b="0" dirty="0" smtClean="0"/>
              <a:t>11-18-2005r2 </a:t>
            </a:r>
            <a:r>
              <a:rPr lang="en-US" b="0" dirty="0"/>
              <a:t>for </a:t>
            </a:r>
            <a:r>
              <a:rPr lang="en-US" b="0" dirty="0" smtClean="0"/>
              <a:t>CIDs 39 and 167,</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a:t>
            </a:r>
            <a:r>
              <a:rPr lang="en-US" b="0" dirty="0" smtClean="0"/>
              <a:t> </a:t>
            </a:r>
            <a:r>
              <a:rPr lang="en-US" b="0" dirty="0" err="1" smtClean="0"/>
              <a:t>Chitto</a:t>
            </a:r>
            <a:r>
              <a:rPr lang="en-US" b="0" dirty="0" smtClean="0"/>
              <a:t> Ghosh</a:t>
            </a:r>
          </a:p>
          <a:p>
            <a:r>
              <a:rPr lang="en-US" dirty="0" smtClean="0"/>
              <a:t>Results </a:t>
            </a:r>
            <a:r>
              <a:rPr lang="en-US" b="0" dirty="0"/>
              <a:t>(Y/N/A</a:t>
            </a:r>
            <a:r>
              <a:rPr lang="en-US" b="0" dirty="0" smtClean="0"/>
              <a:t>): 11/0/0 </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842047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22809684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a:t>Agenda setting and presentation ordering for this meeting slot (5 min) </a:t>
            </a:r>
          </a:p>
          <a:p>
            <a:pPr algn="just">
              <a:spcBef>
                <a:spcPct val="20000"/>
              </a:spcBef>
              <a:buFontTx/>
              <a:buChar char="•"/>
            </a:pPr>
            <a:r>
              <a:rPr lang="en-US" altLang="en-US" sz="2000" b="0" dirty="0"/>
              <a:t>Review submissions (as per </a:t>
            </a:r>
            <a:r>
              <a:rPr lang="en-US" altLang="en-US" sz="2000" b="0"/>
              <a:t>presentation </a:t>
            </a:r>
            <a:r>
              <a:rPr lang="en-US" altLang="en-US" sz="2000" b="0" smtClean="0"/>
              <a:t>ordering)</a:t>
            </a:r>
            <a:endParaRPr lang="en-US" alt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2738987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558836281"/>
              </p:ext>
            </p:extLst>
          </p:nvPr>
        </p:nvGraphicFramePr>
        <p:xfrm>
          <a:off x="551384" y="2060848"/>
          <a:ext cx="9649072" cy="2987576"/>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11-18-1384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172715">
                <a:tc>
                  <a:txBody>
                    <a:bodyPr/>
                    <a:lstStyle/>
                    <a:p>
                      <a:pPr marL="0" algn="l" defTabSz="914400" rtl="0" eaLnBrk="1" latinLnBrk="0" hangingPunct="1"/>
                      <a:r>
                        <a:rPr lang="en-US" sz="1600" strike="noStrike" kern="1200" dirty="0" smtClean="0">
                          <a:solidFill>
                            <a:schemeClr val="dk1"/>
                          </a:solidFill>
                          <a:latin typeface="+mn-lt"/>
                          <a:ea typeface="+mn-ea"/>
                          <a:cs typeface="+mn-cs"/>
                        </a:rPr>
                        <a:t>11-18-1929</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smtClean="0">
                          <a:solidFill>
                            <a:schemeClr val="dk1"/>
                          </a:solidFill>
                          <a:latin typeface="+mn-lt"/>
                          <a:ea typeface="+mn-ea"/>
                          <a:cs typeface="+mn-cs"/>
                        </a:rPr>
                        <a:t>Debashis </a:t>
                      </a:r>
                      <a:r>
                        <a:rPr lang="en-US" sz="1600" strike="noStrike" kern="1200" dirty="0" smtClean="0">
                          <a:solidFill>
                            <a:schemeClr val="dk1"/>
                          </a:solidFill>
                          <a:latin typeface="+mn-lt"/>
                          <a:ea typeface="+mn-ea"/>
                          <a:cs typeface="+mn-cs"/>
                        </a:rPr>
                        <a:t>Dash</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CR for FTM overview</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CR</a:t>
                      </a:r>
                    </a:p>
                  </a:txBody>
                  <a:tcPr marT="45712" marB="45712"/>
                </a:tc>
                <a:tc>
                  <a:txBody>
                    <a:bodyPr/>
                    <a:lstStyle/>
                    <a:p>
                      <a:r>
                        <a:rPr lang="en-US" sz="1600" smtClean="0"/>
                        <a:t>25min</a:t>
                      </a:r>
                      <a:endParaRPr lang="en-US" sz="1600" dirty="0"/>
                    </a:p>
                  </a:txBody>
                  <a:tcPr marT="45712" marB="45712"/>
                </a:tc>
              </a:tr>
              <a:tr h="345429">
                <a:tc>
                  <a:txBody>
                    <a:bodyPr/>
                    <a:lstStyle/>
                    <a:p>
                      <a:r>
                        <a:rPr lang="en-US" sz="1600" dirty="0" smtClean="0"/>
                        <a:t>11-18-1805</a:t>
                      </a:r>
                      <a:endParaRPr lang="en-US" sz="1600" dirty="0"/>
                    </a:p>
                  </a:txBody>
                  <a:tcPr marT="45712" marB="45712"/>
                </a:tc>
                <a:tc>
                  <a:txBody>
                    <a:bodyPr/>
                    <a:lstStyle/>
                    <a:p>
                      <a:r>
                        <a:rPr lang="en-US" sz="1600" smtClean="0"/>
                        <a:t>Das Dibakar/Ganesh</a:t>
                      </a:r>
                      <a:r>
                        <a:rPr lang="en-US" sz="1600" baseline="0" smtClean="0"/>
                        <a:t> Venkatesan</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CR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20min</a:t>
                      </a:r>
                    </a:p>
                  </a:txBody>
                  <a:tcPr marT="45712" marB="45712"/>
                </a:tc>
              </a:tr>
              <a:tr h="3657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p>
                  </a:txBody>
                  <a:tcPr marT="45712" marB="45712"/>
                </a:tc>
              </a:tr>
              <a:tr h="182876">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smtClean="0"/>
                        <a:t>30min as time</a:t>
                      </a:r>
                      <a:r>
                        <a:rPr lang="en-US" sz="1600" baseline="0" smtClean="0"/>
                        <a:t> permits</a:t>
                      </a:r>
                      <a:endParaRPr lang="en-US" sz="1600" dirty="0"/>
                    </a:p>
                  </a:txBody>
                  <a:tcPr marT="45712" marB="45712"/>
                </a:tc>
              </a:tr>
            </a:tbl>
          </a:graphicData>
        </a:graphic>
      </p:graphicFrame>
    </p:spTree>
    <p:extLst>
      <p:ext uri="{BB962C8B-B14F-4D97-AF65-F5344CB8AC3E}">
        <p14:creationId xmlns:p14="http://schemas.microsoft.com/office/powerpoint/2010/main" val="222050451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11-18-1929</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t>
            </a:r>
            <a:r>
              <a:rPr lang="en-US" b="0" dirty="0" smtClean="0"/>
              <a:t>adopt the </a:t>
            </a:r>
            <a:r>
              <a:rPr lang="en-US" b="0" dirty="0"/>
              <a:t>resolution depicted by document </a:t>
            </a:r>
            <a:r>
              <a:rPr lang="en-US" b="0" dirty="0" smtClean="0"/>
              <a:t>11-18-1929r3 </a:t>
            </a:r>
            <a:r>
              <a:rPr lang="en-US" b="0" dirty="0"/>
              <a:t>for </a:t>
            </a:r>
            <a:r>
              <a:rPr lang="en-US" b="0" dirty="0" smtClean="0"/>
              <a:t>CIDs </a:t>
            </a:r>
          </a:p>
          <a:p>
            <a:pPr marL="0" indent="0"/>
            <a:r>
              <a:rPr lang="en-US" b="0" dirty="0" smtClean="0"/>
              <a:t>33</a:t>
            </a:r>
            <a:r>
              <a:rPr lang="en-US" b="0" dirty="0"/>
              <a:t>, 34, 35, </a:t>
            </a:r>
            <a:r>
              <a:rPr lang="en-US" b="0" dirty="0" smtClean="0"/>
              <a:t>104</a:t>
            </a:r>
            <a:r>
              <a:rPr lang="en-US" b="0" dirty="0"/>
              <a:t>, 286, 287, 288, 289, 291, 293 and </a:t>
            </a:r>
            <a:r>
              <a:rPr lang="en-US" b="0" dirty="0" smtClean="0"/>
              <a:t>489</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Erik Lindskog</a:t>
            </a:r>
          </a:p>
          <a:p>
            <a:r>
              <a:rPr lang="en-US" dirty="0" smtClean="0"/>
              <a:t>Results </a:t>
            </a:r>
            <a:r>
              <a:rPr lang="en-US" b="0" dirty="0"/>
              <a:t>(Y/N/A</a:t>
            </a:r>
            <a:r>
              <a:rPr lang="en-US" b="0" dirty="0" smtClean="0"/>
              <a:t>): 12/0/0</a:t>
            </a:r>
          </a:p>
          <a:p>
            <a:r>
              <a:rPr lang="en-US" b="0" dirty="0" smtClean="0"/>
              <a:t>Motion passes.</a:t>
            </a:r>
          </a:p>
          <a:p>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90205752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241507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3289300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5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r>
              <a:rPr lang="en-US" altLang="en-US" sz="2000" b="0" dirty="0" smtClean="0"/>
              <a:t>)</a:t>
            </a:r>
          </a:p>
          <a:p>
            <a:pPr algn="just">
              <a:spcBef>
                <a:spcPct val="20000"/>
              </a:spcBef>
              <a:buFontTx/>
              <a:buChar char="•"/>
            </a:pPr>
            <a:r>
              <a:rPr lang="en-US" altLang="en-US" sz="2000" b="0" dirty="0" smtClean="0"/>
              <a:t>Agenda </a:t>
            </a:r>
            <a:r>
              <a:rPr lang="en-US" altLang="en-US" sz="2000" b="0" dirty="0"/>
              <a:t>setting and presentation ordering for this meeting slot (5 min) </a:t>
            </a:r>
            <a:endParaRPr lang="en-US" altLang="en-US" sz="2000" b="0" dirty="0" smtClean="0"/>
          </a:p>
          <a:p>
            <a:pPr algn="just">
              <a:spcBef>
                <a:spcPct val="20000"/>
              </a:spcBef>
              <a:buFontTx/>
              <a:buChar char="•"/>
            </a:pPr>
            <a:r>
              <a:rPr lang="en-US" altLang="en-US" sz="2000" b="0" dirty="0" smtClean="0"/>
              <a:t>Review submissions (as per presentation ordering0</a:t>
            </a:r>
          </a:p>
          <a:p>
            <a:pPr algn="just">
              <a:spcBef>
                <a:spcPct val="20000"/>
              </a:spcBef>
              <a:buFontTx/>
              <a:buChar char="•"/>
            </a:pPr>
            <a:endParaRPr lang="en-US" altLang="en-US" sz="2000" b="0" dirty="0" smtClean="0"/>
          </a:p>
          <a:p>
            <a:pPr marL="0" indent="0" algn="just">
              <a:spcBef>
                <a:spcPct val="20000"/>
              </a:spcBef>
            </a:pP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6261619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456807937"/>
              </p:ext>
            </p:extLst>
          </p:nvPr>
        </p:nvGraphicFramePr>
        <p:xfrm>
          <a:off x="551384" y="2060848"/>
          <a:ext cx="10838401" cy="3657496"/>
        </p:xfrm>
        <a:graphic>
          <a:graphicData uri="http://schemas.openxmlformats.org/drawingml/2006/table">
            <a:tbl>
              <a:tblPr firstRow="1" bandRow="1">
                <a:tableStyleId>{21E4AEA4-8DFA-4A89-87EB-49C32662AFE0}</a:tableStyleId>
              </a:tblPr>
              <a:tblGrid>
                <a:gridCol w="1296144"/>
                <a:gridCol w="2232248"/>
                <a:gridCol w="3831055"/>
                <a:gridCol w="2182052"/>
                <a:gridCol w="1296902"/>
              </a:tblGrid>
              <a:tr h="305408">
                <a:tc>
                  <a:txBody>
                    <a:bodyPr/>
                    <a:lstStyle/>
                    <a:p>
                      <a:pPr algn="ctr"/>
                      <a:r>
                        <a:rPr lang="en-US" sz="1800" dirty="0" smtClean="0"/>
                        <a:t>DCN</a:t>
                      </a:r>
                      <a:endParaRPr lang="en-US" sz="1800" dirty="0"/>
                    </a:p>
                  </a:txBody>
                  <a:tcPr marT="45712" marB="45712"/>
                </a:tc>
                <a:tc>
                  <a:txBody>
                    <a:bodyPr/>
                    <a:lstStyle/>
                    <a:p>
                      <a:pPr algn="ctr"/>
                      <a:r>
                        <a:rPr lang="en-US" sz="1800" dirty="0" smtClean="0"/>
                        <a:t>Presenter</a:t>
                      </a:r>
                      <a:endParaRPr lang="en-US" sz="1800" dirty="0"/>
                    </a:p>
                  </a:txBody>
                  <a:tcPr marT="45712" marB="45712"/>
                </a:tc>
                <a:tc>
                  <a:txBody>
                    <a:bodyPr/>
                    <a:lstStyle/>
                    <a:p>
                      <a:pPr algn="ctr"/>
                      <a:r>
                        <a:rPr lang="en-US" sz="1800" dirty="0" smtClean="0"/>
                        <a:t>Title</a:t>
                      </a:r>
                      <a:endParaRPr lang="en-US" sz="1800" dirty="0"/>
                    </a:p>
                  </a:txBody>
                  <a:tcPr marT="45712" marB="45712"/>
                </a:tc>
                <a:tc>
                  <a:txBody>
                    <a:bodyPr/>
                    <a:lstStyle/>
                    <a:p>
                      <a:pPr algn="ctr"/>
                      <a:r>
                        <a:rPr lang="en-US" sz="1800" dirty="0" smtClean="0"/>
                        <a:t>Topic</a:t>
                      </a:r>
                      <a:endParaRPr lang="en-US" sz="1800" dirty="0"/>
                    </a:p>
                  </a:txBody>
                  <a:tcPr marT="45712" marB="45712"/>
                </a:tc>
                <a:tc>
                  <a:txBody>
                    <a:bodyPr/>
                    <a:lstStyle/>
                    <a:p>
                      <a:pPr algn="ctr"/>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11-18-1667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Nov.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As needed</a:t>
                      </a:r>
                      <a:endParaRPr lang="en-US" sz="1600" dirty="0"/>
                    </a:p>
                  </a:txBody>
                  <a:tcPr marT="45712" marB="45712"/>
                </a:tc>
              </a:tr>
              <a:tr h="289552">
                <a:tc>
                  <a:txBody>
                    <a:bodyPr/>
                    <a:lstStyle/>
                    <a:p>
                      <a:r>
                        <a:rPr lang="en-US" sz="1600" dirty="0" smtClean="0"/>
                        <a:t>11-18-1949</a:t>
                      </a:r>
                      <a:endParaRPr lang="en-US" sz="1600" dirty="0"/>
                    </a:p>
                  </a:txBody>
                  <a:tcPr marT="45712" marB="45712"/>
                </a:tc>
                <a:tc>
                  <a:txBody>
                    <a:bodyPr/>
                    <a:lstStyle/>
                    <a:p>
                      <a:r>
                        <a:rPr lang="en-US" sz="1600" dirty="0" err="1" smtClean="0"/>
                        <a:t>Chitto</a:t>
                      </a:r>
                      <a:r>
                        <a:rPr lang="en-US" sz="1600" dirty="0" smtClean="0"/>
                        <a:t> Ghosh</a:t>
                      </a:r>
                      <a:endParaRPr lang="en-US" sz="1600" dirty="0"/>
                    </a:p>
                  </a:txBody>
                  <a:tcPr marT="45712" marB="45712"/>
                </a:tc>
                <a:tc>
                  <a:txBody>
                    <a:bodyPr/>
                    <a:lstStyle/>
                    <a:p>
                      <a:r>
                        <a:rPr lang="en-US" sz="1600" dirty="0" smtClean="0"/>
                        <a:t>PICS Section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45min</a:t>
                      </a:r>
                    </a:p>
                  </a:txBody>
                  <a:tcPr marT="45712" marB="45712"/>
                </a:tc>
              </a:tr>
              <a:tr h="289552">
                <a:tc>
                  <a:txBody>
                    <a:bodyPr/>
                    <a:lstStyle/>
                    <a:p>
                      <a:r>
                        <a:rPr lang="en-US" sz="1600" dirty="0" smtClean="0"/>
                        <a:t>11-18-1936</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CR for</a:t>
                      </a:r>
                      <a:r>
                        <a:rPr lang="en-US" sz="1600" baseline="0" dirty="0" smtClean="0"/>
                        <a:t> Passive Location</a:t>
                      </a:r>
                      <a:endParaRPr lang="en-US" sz="1600" dirty="0"/>
                    </a:p>
                  </a:txBody>
                  <a:tcPr marT="45712" marB="45712"/>
                </a:tc>
                <a:tc>
                  <a:txBody>
                    <a:bodyPr/>
                    <a:lstStyle/>
                    <a:p>
                      <a:r>
                        <a:rPr lang="en-US" sz="1600" dirty="0" smtClean="0"/>
                        <a:t>Comment</a:t>
                      </a:r>
                      <a:r>
                        <a:rPr lang="en-US" sz="1600" baseline="0" dirty="0" smtClean="0"/>
                        <a:t> resolution</a:t>
                      </a:r>
                      <a:endParaRPr lang="en-US" sz="1600" dirty="0"/>
                    </a:p>
                  </a:txBody>
                  <a:tcPr marT="45712" marB="45712"/>
                </a:tc>
                <a:tc>
                  <a:txBody>
                    <a:bodyPr/>
                    <a:lstStyle/>
                    <a:p>
                      <a:r>
                        <a:rPr lang="en-US" sz="1600" dirty="0" smtClean="0"/>
                        <a:t>30min</a:t>
                      </a:r>
                      <a:endParaRPr lang="en-US" sz="1600" dirty="0"/>
                    </a:p>
                  </a:txBody>
                  <a:tcPr marT="45712" marB="45712"/>
                </a:tc>
              </a:tr>
              <a:tr h="36575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p>
                  </a:txBody>
                  <a:tcPr marT="45712" marB="45712"/>
                </a:tc>
              </a:tr>
              <a:tr h="260792">
                <a:tc>
                  <a:txBody>
                    <a:bodyPr/>
                    <a:lstStyle/>
                    <a:p>
                      <a:r>
                        <a:rPr lang="en-US" sz="1600" dirty="0" smtClean="0"/>
                        <a:t>11-18-1805</a:t>
                      </a:r>
                      <a:endParaRPr lang="en-US" sz="1600" dirty="0"/>
                    </a:p>
                  </a:txBody>
                  <a:tcPr marT="45712" marB="45712"/>
                </a:tc>
                <a:tc>
                  <a:txBody>
                    <a:bodyPr/>
                    <a:lstStyle/>
                    <a:p>
                      <a:r>
                        <a:rPr lang="en-US" sz="1600" dirty="0" smtClean="0"/>
                        <a:t>Ganesh</a:t>
                      </a:r>
                      <a:r>
                        <a:rPr lang="en-US" sz="1600" baseline="0" dirty="0" smtClean="0"/>
                        <a:t> </a:t>
                      </a:r>
                      <a:r>
                        <a:rPr lang="en-US" sz="1600" baseline="0" dirty="0" err="1" smtClean="0"/>
                        <a:t>Venkatesan</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CR Trigger frame format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Comment resolution</a:t>
                      </a:r>
                      <a:endParaRPr lang="en-US" sz="1600" kern="1200" dirty="0" smtClean="0">
                        <a:solidFill>
                          <a:schemeClr val="dk1"/>
                        </a:solidFill>
                        <a:effectLst/>
                        <a:latin typeface="+mn-lt"/>
                        <a:ea typeface="+mn-ea"/>
                        <a:cs typeface="+mn-cs"/>
                      </a:endParaRPr>
                    </a:p>
                  </a:txBody>
                  <a:tcPr marT="45712" marB="45712"/>
                </a:tc>
                <a:tc>
                  <a:txBody>
                    <a:bodyPr/>
                    <a:lstStyle/>
                    <a:p>
                      <a:r>
                        <a:rPr lang="en-US" sz="1600" dirty="0" smtClean="0"/>
                        <a:t>For</a:t>
                      </a:r>
                      <a:r>
                        <a:rPr lang="en-US" sz="1600" baseline="0" dirty="0" smtClean="0"/>
                        <a:t> completion as time permits</a:t>
                      </a:r>
                      <a:endParaRPr lang="en-US" sz="1600" dirty="0"/>
                    </a:p>
                  </a:txBody>
                  <a:tcPr marT="45712" marB="45712"/>
                </a:tc>
              </a:tr>
              <a:tr h="365752">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416163689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11-18-1936</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t>
            </a:r>
            <a:r>
              <a:rPr lang="en-US" b="0" dirty="0" smtClean="0"/>
              <a:t>adopt the </a:t>
            </a:r>
            <a:r>
              <a:rPr lang="en-US" b="0" dirty="0"/>
              <a:t>resolution depicted by document </a:t>
            </a:r>
            <a:r>
              <a:rPr lang="en-US" b="0" dirty="0" smtClean="0"/>
              <a:t>11-18-1936r2 </a:t>
            </a:r>
            <a:r>
              <a:rPr lang="en-US" b="0" dirty="0"/>
              <a:t>for </a:t>
            </a:r>
            <a:r>
              <a:rPr lang="en-US" b="0" dirty="0" smtClean="0"/>
              <a:t>CIDs </a:t>
            </a:r>
            <a:r>
              <a:rPr lang="en-US" b="0" dirty="0"/>
              <a:t>68, 101, 107, 108, 109, 117, 118, 119, 120, 124, 125, 126, 128, 127, 129, 130, 131, 226, 227, 458, 459, 461, 463, 464, 465, 466, 467, </a:t>
            </a:r>
            <a:r>
              <a:rPr lang="en-US" b="0" dirty="0" smtClean="0"/>
              <a:t>and 534</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Roy Want</a:t>
            </a:r>
            <a:endParaRPr lang="en-US" b="0" dirty="0" smtClean="0"/>
          </a:p>
          <a:p>
            <a:r>
              <a:rPr lang="en-US" dirty="0" smtClean="0"/>
              <a:t>Results </a:t>
            </a:r>
            <a:r>
              <a:rPr lang="en-US" b="0" dirty="0"/>
              <a:t>(Y/N/A</a:t>
            </a:r>
            <a:r>
              <a:rPr lang="en-US" b="0" dirty="0" smtClean="0"/>
              <a:t>): </a:t>
            </a:r>
            <a:r>
              <a:rPr lang="en-US" b="0" dirty="0" smtClean="0"/>
              <a:t>13/0/0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45147683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11-18-1949</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a:t>Motion</a:t>
            </a:r>
          </a:p>
          <a:p>
            <a:pPr marL="0" indent="0"/>
            <a:r>
              <a:rPr lang="en-US" b="0" dirty="0"/>
              <a:t>Move to adopt document </a:t>
            </a:r>
            <a:r>
              <a:rPr lang="en-US" b="0" dirty="0" smtClean="0"/>
              <a:t>11-18-1949r4 to </a:t>
            </a:r>
            <a:r>
              <a:rPr lang="en-US" b="0" dirty="0"/>
              <a:t>the 802.11az draft, instruct the technical editor to incorporate it in the 802.11az draft amendment text and grant editorial rights to the technical editor.</a:t>
            </a:r>
          </a:p>
          <a:p>
            <a:endParaRPr lang="en-US" b="0" dirty="0"/>
          </a:p>
          <a:p>
            <a:r>
              <a:rPr lang="en-US" dirty="0"/>
              <a:t>Moved</a:t>
            </a:r>
            <a:r>
              <a:rPr lang="en-US" b="0" dirty="0" smtClean="0"/>
              <a:t>: </a:t>
            </a:r>
            <a:r>
              <a:rPr lang="en-US" b="0" dirty="0" err="1" smtClean="0"/>
              <a:t>Chitto</a:t>
            </a:r>
            <a:r>
              <a:rPr lang="en-US" b="0" dirty="0" smtClean="0"/>
              <a:t> Ghosh</a:t>
            </a:r>
            <a:endParaRPr lang="en-US" b="0" dirty="0"/>
          </a:p>
          <a:p>
            <a:r>
              <a:rPr lang="en-US" dirty="0"/>
              <a:t>Second</a:t>
            </a:r>
            <a:r>
              <a:rPr lang="en-US" dirty="0" smtClean="0"/>
              <a:t>: </a:t>
            </a:r>
            <a:r>
              <a:rPr lang="en-US" b="0" dirty="0" smtClean="0"/>
              <a:t>Qinghua Li</a:t>
            </a:r>
            <a:endParaRPr lang="en-US" b="0" dirty="0"/>
          </a:p>
          <a:p>
            <a:r>
              <a:rPr lang="en-US" dirty="0"/>
              <a:t>Results </a:t>
            </a:r>
            <a:r>
              <a:rPr lang="en-US" b="0" dirty="0"/>
              <a:t>(Y/N/A</a:t>
            </a:r>
            <a:r>
              <a:rPr lang="en-US" b="0" dirty="0" smtClean="0"/>
              <a:t>): 15/0/0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0363997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11-18-1805</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to adopt the resolution depicted by document 11-18-1805r5 for </a:t>
            </a:r>
            <a:r>
              <a:rPr lang="en-US" b="0" dirty="0"/>
              <a:t>CIDs </a:t>
            </a:r>
            <a:r>
              <a:rPr lang="en-US" b="0" dirty="0" smtClean="0"/>
              <a:t>10,11,12,13,224,221 and 223</a:t>
            </a:r>
            <a:r>
              <a:rPr lang="pt-BR" b="0" dirty="0" smtClean="0"/>
              <a:t>, </a:t>
            </a:r>
            <a:r>
              <a:rPr lang="en-US" b="0" dirty="0" smtClean="0"/>
              <a:t>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endParaRPr lang="en-US" b="0" dirty="0" smtClean="0"/>
          </a:p>
          <a:p>
            <a:r>
              <a:rPr lang="en-US" dirty="0" smtClean="0"/>
              <a:t>Second: </a:t>
            </a:r>
            <a:r>
              <a:rPr lang="en-US" b="0" dirty="0" smtClean="0"/>
              <a:t>Assaf Kasher</a:t>
            </a:r>
            <a:endParaRPr lang="en-US" b="0" dirty="0" smtClean="0"/>
          </a:p>
          <a:p>
            <a:r>
              <a:rPr lang="en-US" dirty="0" smtClean="0"/>
              <a:t>Results </a:t>
            </a:r>
            <a:r>
              <a:rPr lang="en-US" b="0" dirty="0"/>
              <a:t>(Y/N/A</a:t>
            </a:r>
            <a:r>
              <a:rPr lang="en-US" b="0" dirty="0" smtClean="0"/>
              <a:t>): 14/0/0</a:t>
            </a:r>
          </a:p>
          <a:p>
            <a:r>
              <a:rPr lang="en-US" b="0" dirty="0" smtClean="0"/>
              <a:t>Motion passes.</a:t>
            </a: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2308406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to do attendance</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42799097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73809717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6 </a:t>
            </a:r>
            <a:r>
              <a:rPr lang="en-US" altLang="en-US" dirty="0">
                <a:solidFill>
                  <a:schemeClr val="tx2"/>
                </a:solidFill>
              </a:rPr>
              <a:t>discussion items</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(9 min)</a:t>
            </a:r>
          </a:p>
          <a:p>
            <a:pPr algn="just">
              <a:spcBef>
                <a:spcPct val="20000"/>
              </a:spcBef>
              <a:buFontTx/>
              <a:buChar char="•"/>
            </a:pPr>
            <a:r>
              <a:rPr lang="en-US" altLang="en-US" sz="2000" b="0" dirty="0" smtClean="0"/>
              <a:t>Agenda </a:t>
            </a:r>
            <a:r>
              <a:rPr lang="en-US" altLang="en-US" sz="2000" b="0" dirty="0"/>
              <a:t>setting and presentation ordering for </a:t>
            </a:r>
            <a:r>
              <a:rPr lang="en-US" altLang="en-US" sz="2000" b="0" dirty="0" smtClean="0"/>
              <a:t>this meeting slot (5 </a:t>
            </a:r>
            <a:r>
              <a:rPr lang="en-US" altLang="en-US" sz="2000" b="0" dirty="0"/>
              <a:t>min)</a:t>
            </a:r>
          </a:p>
          <a:p>
            <a:pPr algn="just">
              <a:spcBef>
                <a:spcPct val="20000"/>
              </a:spcBef>
              <a:buFontTx/>
              <a:buChar char="•"/>
            </a:pPr>
            <a:r>
              <a:rPr lang="en-US" altLang="en-US" sz="2000" b="0" dirty="0" smtClean="0"/>
              <a:t>Completion of submissions (70min – as needed)</a:t>
            </a:r>
          </a:p>
          <a:p>
            <a:pPr algn="just">
              <a:spcBef>
                <a:spcPct val="20000"/>
              </a:spcBef>
              <a:buFontTx/>
              <a:buChar char="•"/>
            </a:pPr>
            <a:r>
              <a:rPr lang="en-US" altLang="en-US" sz="2000" b="0" dirty="0" smtClean="0"/>
              <a:t>Review </a:t>
            </a:r>
            <a:r>
              <a:rPr lang="en-US" altLang="en-US" sz="2000" b="0" dirty="0" smtClean="0"/>
              <a:t>Task Group progress and timelines </a:t>
            </a:r>
            <a:r>
              <a:rPr lang="en-US" altLang="en-US" sz="2000" b="0" dirty="0" smtClean="0"/>
              <a:t>(8min</a:t>
            </a:r>
            <a:r>
              <a:rPr lang="en-US" altLang="en-US" sz="2000" b="0" dirty="0" smtClean="0"/>
              <a:t>)</a:t>
            </a:r>
          </a:p>
          <a:p>
            <a:pPr algn="just">
              <a:spcBef>
                <a:spcPct val="20000"/>
              </a:spcBef>
              <a:buFontTx/>
              <a:buChar char="•"/>
            </a:pPr>
            <a:r>
              <a:rPr lang="en-US" altLang="en-US" sz="2000" b="0" dirty="0" smtClean="0"/>
              <a:t>Review achievements for the week </a:t>
            </a:r>
            <a:r>
              <a:rPr lang="en-US" altLang="en-US" sz="2000" b="0" dirty="0" smtClean="0"/>
              <a:t>(6min</a:t>
            </a:r>
            <a:r>
              <a:rPr lang="en-US" altLang="en-US" sz="2000" b="0" dirty="0" smtClean="0"/>
              <a:t>)</a:t>
            </a:r>
          </a:p>
          <a:p>
            <a:pPr algn="just">
              <a:spcBef>
                <a:spcPct val="20000"/>
              </a:spcBef>
              <a:buFontTx/>
              <a:buChar char="•"/>
            </a:pPr>
            <a:r>
              <a:rPr lang="en-US" altLang="en-US" sz="2000" b="0" dirty="0" smtClean="0"/>
              <a:t>Review goals for next meeting </a:t>
            </a:r>
            <a:r>
              <a:rPr lang="en-US" altLang="en-US" sz="2000" b="0" dirty="0" smtClean="0"/>
              <a:t>(10min</a:t>
            </a:r>
            <a:r>
              <a:rPr lang="en-US" altLang="en-US" sz="2000" b="0" dirty="0" smtClean="0"/>
              <a:t>)</a:t>
            </a:r>
          </a:p>
          <a:p>
            <a:pPr algn="just">
              <a:spcBef>
                <a:spcPct val="20000"/>
              </a:spcBef>
              <a:buFontTx/>
              <a:buChar char="•"/>
            </a:pPr>
            <a:r>
              <a:rPr lang="en-US" altLang="en-US" sz="2000" b="0" dirty="0" smtClean="0"/>
              <a:t>AOB? (1min</a:t>
            </a:r>
            <a:r>
              <a:rPr lang="en-US" altLang="en-US" sz="2000" b="0" dirty="0" smtClean="0"/>
              <a:t>)</a:t>
            </a:r>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22877583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 ordering for slot # </a:t>
            </a:r>
            <a:r>
              <a:rPr lang="en-US" dirty="0" smtClean="0"/>
              <a:t>6</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17217273"/>
              </p:ext>
            </p:extLst>
          </p:nvPr>
        </p:nvGraphicFramePr>
        <p:xfrm>
          <a:off x="551384" y="2060848"/>
          <a:ext cx="9649072" cy="3795280"/>
        </p:xfrm>
        <a:graphic>
          <a:graphicData uri="http://schemas.openxmlformats.org/drawingml/2006/table">
            <a:tbl>
              <a:tblPr firstRow="1" bandRow="1">
                <a:tableStyleId>{21E4AEA4-8DFA-4A89-87EB-49C32662AFE0}</a:tableStyleId>
              </a:tblPr>
              <a:tblGrid>
                <a:gridCol w="1440160"/>
                <a:gridCol w="2458219"/>
                <a:gridCol w="2653495"/>
                <a:gridCol w="1942609"/>
                <a:gridCol w="1154589"/>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11-18-1667</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Sep</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411472">
                <a:tc>
                  <a:txBody>
                    <a:bodyPr/>
                    <a:lstStyle/>
                    <a:p>
                      <a:r>
                        <a:rPr lang="en-US" sz="1600" dirty="0" smtClean="0"/>
                        <a:t>11-18-1929</a:t>
                      </a:r>
                      <a:endParaRPr lang="en-US" sz="1600" dirty="0"/>
                    </a:p>
                  </a:txBody>
                  <a:tcPr marT="45712" marB="45712"/>
                </a:tc>
                <a:tc>
                  <a:txBody>
                    <a:bodyPr/>
                    <a:lstStyle/>
                    <a:p>
                      <a:r>
                        <a:rPr lang="en-US" sz="1600" dirty="0" err="1" smtClean="0"/>
                        <a:t>Debashis</a:t>
                      </a:r>
                      <a:r>
                        <a:rPr lang="en-US" sz="1600" baseline="0" dirty="0" smtClean="0"/>
                        <a:t> Dash</a:t>
                      </a:r>
                      <a:endParaRPr lang="en-US" sz="1600" dirty="0"/>
                    </a:p>
                  </a:txBody>
                  <a:tcPr marT="45712" marB="45712"/>
                </a:tc>
                <a:tc>
                  <a:txBody>
                    <a:bodyPr/>
                    <a:lstStyle/>
                    <a:p>
                      <a:r>
                        <a:rPr lang="en-US" sz="1600" dirty="0" smtClean="0"/>
                        <a:t>CR for FTM Overview</a:t>
                      </a:r>
                      <a:endParaRPr lang="en-US" sz="1600" dirty="0"/>
                    </a:p>
                  </a:txBody>
                  <a:tcPr marT="45712" marB="45712"/>
                </a:tc>
                <a:tc>
                  <a:txBody>
                    <a:bodyPr/>
                    <a:lstStyle/>
                    <a:p>
                      <a:r>
                        <a:rPr lang="en-US" sz="1600" dirty="0" smtClean="0"/>
                        <a:t>CR</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10min</a:t>
                      </a:r>
                      <a:endParaRPr lang="en-US" sz="1600" strike="noStrike" kern="1200" dirty="0" smtClean="0">
                        <a:solidFill>
                          <a:schemeClr val="dk1"/>
                        </a:solidFill>
                        <a:latin typeface="+mn-lt"/>
                        <a:ea typeface="+mn-ea"/>
                        <a:cs typeface="+mn-cs"/>
                      </a:endParaRPr>
                    </a:p>
                  </a:txBody>
                  <a:tcPr marT="45712" marB="45712"/>
                </a:tc>
              </a:tr>
              <a:tr h="411472">
                <a:tc>
                  <a:txBody>
                    <a:bodyPr/>
                    <a:lstStyle/>
                    <a:p>
                      <a:r>
                        <a:rPr lang="en-US" sz="1600" kern="1200" dirty="0" smtClean="0">
                          <a:solidFill>
                            <a:schemeClr val="dk1"/>
                          </a:solidFill>
                          <a:effectLst/>
                          <a:latin typeface="+mn-lt"/>
                          <a:ea typeface="+mn-ea"/>
                          <a:cs typeface="+mn-cs"/>
                        </a:rPr>
                        <a:t>11-18-2004</a:t>
                      </a:r>
                      <a:endParaRPr lang="en-US" sz="1600" dirty="0"/>
                    </a:p>
                  </a:txBody>
                  <a:tcPr marT="45712" marB="45712"/>
                </a:tc>
                <a:tc>
                  <a:txBody>
                    <a:bodyPr/>
                    <a:lstStyle/>
                    <a:p>
                      <a:r>
                        <a:rPr lang="en-US" sz="1600" dirty="0" smtClean="0"/>
                        <a:t>Das Dibakar</a:t>
                      </a:r>
                      <a:endParaRPr lang="en-US" sz="1600" dirty="0"/>
                    </a:p>
                  </a:txBody>
                  <a:tcPr marT="45712" marB="45712"/>
                </a:tc>
                <a:tc>
                  <a:txBody>
                    <a:bodyPr/>
                    <a:lstStyle/>
                    <a:p>
                      <a:r>
                        <a:rPr lang="en-US" sz="1600" kern="1200" dirty="0" smtClean="0">
                          <a:solidFill>
                            <a:schemeClr val="dk1"/>
                          </a:solidFill>
                          <a:effectLst/>
                          <a:latin typeface="+mn-lt"/>
                          <a:ea typeface="+mn-ea"/>
                          <a:cs typeface="+mn-cs"/>
                        </a:rPr>
                        <a:t>Amendment text TB Ranging</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frame</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format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30min</a:t>
                      </a:r>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Technical</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20min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600" dirty="0" smtClean="0"/>
                        <a:t>11-18-1986</a:t>
                      </a:r>
                      <a:endParaRPr lang="en-US" sz="1600" dirty="0"/>
                    </a:p>
                  </a:txBody>
                  <a:tcPr marT="45712" marB="45712"/>
                </a:tc>
                <a:tc>
                  <a:txBody>
                    <a:bodyPr/>
                    <a:lstStyle/>
                    <a:p>
                      <a:r>
                        <a:rPr lang="en-US" sz="1600" dirty="0" smtClean="0"/>
                        <a:t>Qi Wang</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NTB ranging flow control power save</a:t>
                      </a:r>
                      <a:endParaRPr lang="en-US" sz="1800" kern="1200" dirty="0" smtClean="0">
                        <a:solidFill>
                          <a:schemeClr val="dk1"/>
                        </a:solidFill>
                        <a:effectLst/>
                        <a:latin typeface="+mn-lt"/>
                        <a:ea typeface="+mn-ea"/>
                        <a:cs typeface="+mn-cs"/>
                      </a:endParaRPr>
                    </a:p>
                  </a:txBody>
                  <a:tcPr marT="45712" marB="45712"/>
                </a:tc>
                <a:tc>
                  <a:txBody>
                    <a:bodyPr/>
                    <a:lstStyle/>
                    <a:p>
                      <a:r>
                        <a:rPr lang="en-US" sz="1600" dirty="0" smtClean="0"/>
                        <a:t>Technical</a:t>
                      </a:r>
                      <a:endParaRPr lang="en-US" sz="1600" dirty="0"/>
                    </a:p>
                  </a:txBody>
                  <a:tcPr marT="45712" marB="45712"/>
                </a:tc>
                <a:tc>
                  <a:txBody>
                    <a:bodyPr/>
                    <a:lstStyle/>
                    <a:p>
                      <a:r>
                        <a:rPr lang="en-US" sz="1400" dirty="0" smtClean="0"/>
                        <a:t>25min as time permits</a:t>
                      </a:r>
                      <a:endParaRPr lang="en-US" sz="1400" dirty="0"/>
                    </a:p>
                  </a:txBody>
                  <a:tcPr marT="45712" marB="45712"/>
                </a:tc>
              </a:tr>
              <a:tr h="365752">
                <a:tc>
                  <a:txBody>
                    <a:bodyPr/>
                    <a:lstStyle/>
                    <a:p>
                      <a:r>
                        <a:rPr lang="en-US" sz="1600" dirty="0" smtClean="0"/>
                        <a:t>11-18-1996</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Christian Berger</a:t>
                      </a:r>
                    </a:p>
                  </a:txBody>
                  <a:tcPr marT="45712" marB="45712"/>
                </a:tc>
                <a:tc>
                  <a:txBody>
                    <a:bodyPr/>
                    <a:lstStyle/>
                    <a:p>
                      <a:r>
                        <a:rPr lang="en-US" sz="1600" dirty="0" smtClean="0"/>
                        <a:t>Phase roll based TOA</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Technical</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25min as time</a:t>
                      </a:r>
                      <a:r>
                        <a:rPr lang="en-US" sz="1400" kern="1200" baseline="0" dirty="0" smtClean="0">
                          <a:solidFill>
                            <a:schemeClr val="dk1"/>
                          </a:solidFill>
                          <a:latin typeface="+mn-lt"/>
                          <a:ea typeface="+mn-ea"/>
                          <a:cs typeface="+mn-cs"/>
                        </a:rPr>
                        <a:t> permits</a:t>
                      </a:r>
                      <a:endParaRPr lang="en-US" sz="1400" kern="1200" dirty="0" smtClean="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08492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11-18-1929</a:t>
            </a:r>
            <a:endParaRPr lang="en-US" dirty="0"/>
          </a:p>
        </p:txBody>
      </p:sp>
      <p:sp>
        <p:nvSpPr>
          <p:cNvPr id="3" name="Content Placeholder 2"/>
          <p:cNvSpPr>
            <a:spLocks noGrp="1"/>
          </p:cNvSpPr>
          <p:nvPr>
            <p:ph idx="1"/>
          </p:nvPr>
        </p:nvSpPr>
        <p:spPr>
          <a:xfrm>
            <a:off x="914401" y="1340768"/>
            <a:ext cx="10361084" cy="4753647"/>
          </a:xfrm>
        </p:spPr>
        <p:txBody>
          <a:bodyPr/>
          <a:lstStyle/>
          <a:p>
            <a:pPr marL="0" indent="0"/>
            <a:r>
              <a:rPr lang="en-US" b="0" dirty="0" smtClean="0"/>
              <a:t>Motion</a:t>
            </a:r>
          </a:p>
          <a:p>
            <a:pPr marL="0" indent="0"/>
            <a:r>
              <a:rPr lang="en-US" b="0" dirty="0" smtClean="0"/>
              <a:t>Move </a:t>
            </a:r>
            <a:r>
              <a:rPr lang="en-US" b="0" dirty="0"/>
              <a:t>to </a:t>
            </a:r>
            <a:r>
              <a:rPr lang="en-US" b="0" dirty="0" smtClean="0"/>
              <a:t>adopt the </a:t>
            </a:r>
            <a:r>
              <a:rPr lang="en-US" b="0" dirty="0"/>
              <a:t>resolution depicted by document </a:t>
            </a:r>
            <a:r>
              <a:rPr lang="en-US" b="0" dirty="0" smtClean="0"/>
              <a:t>11-18-1929r4 </a:t>
            </a:r>
            <a:r>
              <a:rPr lang="en-US" b="0" dirty="0"/>
              <a:t>for </a:t>
            </a:r>
            <a:r>
              <a:rPr lang="en-US" b="0" dirty="0" smtClean="0"/>
              <a:t>CIDs </a:t>
            </a:r>
          </a:p>
          <a:p>
            <a:pPr marL="0" indent="0"/>
            <a:r>
              <a:rPr lang="en-US" b="0" dirty="0" smtClean="0"/>
              <a:t>33</a:t>
            </a:r>
            <a:r>
              <a:rPr lang="en-US" b="0" dirty="0"/>
              <a:t>, 34, 35, </a:t>
            </a:r>
            <a:r>
              <a:rPr lang="en-US" b="0" dirty="0" smtClean="0"/>
              <a:t>104</a:t>
            </a:r>
            <a:r>
              <a:rPr lang="en-US" b="0" dirty="0"/>
              <a:t>, 286, 287, 288, 289, 291, 293 and </a:t>
            </a:r>
            <a:r>
              <a:rPr lang="en-US" b="0" dirty="0" smtClean="0"/>
              <a:t>489</a:t>
            </a:r>
            <a:r>
              <a:rPr lang="pt-BR" b="0" dirty="0" smtClean="0"/>
              <a:t>, </a:t>
            </a:r>
            <a:r>
              <a:rPr lang="en-US" b="0" dirty="0"/>
              <a:t>instruct the technical editor to incorporate it in the 802.11az draft amendment text and grant editorial rights to the technical editor.</a:t>
            </a:r>
          </a:p>
          <a:p>
            <a:endParaRPr lang="en-US" b="0" dirty="0"/>
          </a:p>
          <a:p>
            <a:r>
              <a:rPr lang="en-US" dirty="0"/>
              <a:t>Moved</a:t>
            </a:r>
            <a:r>
              <a:rPr lang="en-US" b="0" dirty="0" smtClean="0"/>
              <a:t>: </a:t>
            </a:r>
            <a:r>
              <a:rPr lang="en-US" b="0" dirty="0" err="1" smtClean="0"/>
              <a:t>Debashis</a:t>
            </a:r>
            <a:r>
              <a:rPr lang="en-US" b="0" dirty="0" smtClean="0"/>
              <a:t> Dash </a:t>
            </a:r>
            <a:endParaRPr lang="en-US" b="0" dirty="0" smtClean="0"/>
          </a:p>
          <a:p>
            <a:r>
              <a:rPr lang="en-US" dirty="0" smtClean="0"/>
              <a:t>Second: </a:t>
            </a:r>
            <a:r>
              <a:rPr lang="en-US" b="0" dirty="0" err="1" smtClean="0"/>
              <a:t>Chitto</a:t>
            </a:r>
            <a:r>
              <a:rPr lang="en-US" b="0" dirty="0" smtClean="0"/>
              <a:t> Ghosh</a:t>
            </a:r>
            <a:endParaRPr lang="en-US" b="0" dirty="0" smtClean="0"/>
          </a:p>
          <a:p>
            <a:r>
              <a:rPr lang="en-US" dirty="0" smtClean="0"/>
              <a:t>Results </a:t>
            </a:r>
            <a:r>
              <a:rPr lang="en-US" b="0" dirty="0"/>
              <a:t>(Y/N/A</a:t>
            </a:r>
            <a:r>
              <a:rPr lang="en-US" b="0" dirty="0" smtClean="0"/>
              <a:t>): 11/0/0</a:t>
            </a:r>
            <a:endParaRPr lang="en-US" b="0" dirty="0" smtClean="0"/>
          </a:p>
          <a:p>
            <a:r>
              <a:rPr lang="en-US" b="0" dirty="0" smtClean="0"/>
              <a:t>Motion passes.</a:t>
            </a:r>
            <a:endParaRPr lang="en-US" b="0" dirty="0" smtClean="0"/>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1272768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11-18-539</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For TB and Non TB secured Ranging for 80+80 MHz and 160MHz we agree using the same LTF sequence for the upper and lower 80MHz segments.</a:t>
            </a:r>
          </a:p>
          <a:p>
            <a:endParaRPr lang="en-US" b="0" dirty="0"/>
          </a:p>
          <a:p>
            <a:r>
              <a:rPr lang="en-US" b="0" dirty="0" smtClean="0"/>
              <a:t>Moved: Feng Jiang</a:t>
            </a:r>
          </a:p>
          <a:p>
            <a:r>
              <a:rPr lang="en-US" b="0" dirty="0" smtClean="0"/>
              <a:t>Second: Qinghua Li</a:t>
            </a:r>
          </a:p>
          <a:p>
            <a:r>
              <a:rPr lang="en-US" b="0" dirty="0" smtClean="0"/>
              <a:t>Results (Y/N/A): 12/0/2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8831638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89993"/>
          </a:xfrm>
        </p:spPr>
        <p:txBody>
          <a:bodyPr/>
          <a:lstStyle/>
          <a:p>
            <a:r>
              <a:rPr lang="en-US" dirty="0" smtClean="0"/>
              <a:t>Submission </a:t>
            </a:r>
            <a:r>
              <a:rPr lang="en-US" dirty="0" smtClean="0"/>
              <a:t>11-18-2004</a:t>
            </a:r>
            <a:endParaRPr lang="en-US" dirty="0"/>
          </a:p>
        </p:txBody>
      </p:sp>
      <p:sp>
        <p:nvSpPr>
          <p:cNvPr id="3" name="Content Placeholder 2"/>
          <p:cNvSpPr>
            <a:spLocks noGrp="1"/>
          </p:cNvSpPr>
          <p:nvPr>
            <p:ph idx="1"/>
          </p:nvPr>
        </p:nvSpPr>
        <p:spPr>
          <a:xfrm>
            <a:off x="914401" y="1340768"/>
            <a:ext cx="10361084" cy="4753647"/>
          </a:xfrm>
        </p:spPr>
        <p:txBody>
          <a:bodyPr/>
          <a:lstStyle/>
          <a:p>
            <a:r>
              <a:rPr lang="en-US" dirty="0"/>
              <a:t>Motion</a:t>
            </a:r>
          </a:p>
          <a:p>
            <a:pPr marL="0" indent="0"/>
            <a:r>
              <a:rPr lang="en-US" b="0" dirty="0"/>
              <a:t>Move to adopt document </a:t>
            </a:r>
            <a:r>
              <a:rPr lang="en-US" b="0" dirty="0" smtClean="0"/>
              <a:t>11-18-2004r4 to </a:t>
            </a:r>
            <a:r>
              <a:rPr lang="en-US" b="0" dirty="0"/>
              <a:t>the 802.11az draft, instruct the technical editor to incorporate it in the 802.11az draft amendment text and grant editorial rights to the technical editor.</a:t>
            </a:r>
          </a:p>
          <a:p>
            <a:endParaRPr lang="en-US" b="0" dirty="0"/>
          </a:p>
          <a:p>
            <a:r>
              <a:rPr lang="en-US" dirty="0"/>
              <a:t>Moved</a:t>
            </a:r>
            <a:r>
              <a:rPr lang="en-US" b="0" dirty="0" smtClean="0"/>
              <a:t>: Ganesh </a:t>
            </a:r>
            <a:r>
              <a:rPr lang="en-US" b="0" dirty="0" err="1" smtClean="0"/>
              <a:t>Venkatesan</a:t>
            </a:r>
            <a:r>
              <a:rPr lang="en-US" b="0" dirty="0" smtClean="0"/>
              <a:t> </a:t>
            </a:r>
          </a:p>
          <a:p>
            <a:r>
              <a:rPr lang="en-US" dirty="0" smtClean="0"/>
              <a:t>Second: </a:t>
            </a:r>
            <a:r>
              <a:rPr lang="en-US" b="0" dirty="0" smtClean="0"/>
              <a:t>Erik Lindskog</a:t>
            </a:r>
          </a:p>
          <a:p>
            <a:r>
              <a:rPr lang="en-US" dirty="0" smtClean="0"/>
              <a:t>Results </a:t>
            </a:r>
            <a:r>
              <a:rPr lang="en-US" b="0" dirty="0"/>
              <a:t>(Y/N/A</a:t>
            </a:r>
            <a:r>
              <a:rPr lang="en-US" b="0" dirty="0" smtClean="0"/>
              <a:t>): 11/0/1</a:t>
            </a:r>
          </a:p>
          <a:p>
            <a:r>
              <a:rPr lang="en-US" b="0" dirty="0" smtClean="0"/>
              <a:t>Motion passes.</a:t>
            </a:r>
          </a:p>
          <a:p>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42032614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Achievement During This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smtClean="0"/>
              <a:t>Reviewed a total of 23 submissions.</a:t>
            </a:r>
          </a:p>
          <a:p>
            <a:pPr>
              <a:buFont typeface="Arial" panose="020B0604020202020204" pitchFamily="34" charset="0"/>
              <a:buChar char="•"/>
            </a:pPr>
            <a:r>
              <a:rPr lang="en-US" b="0" dirty="0" smtClean="0"/>
              <a:t>Resolved 184 technical comments, roughly similar number remain for resolution during Jan. 2019 meeting in anticipation of the Initial WG ballot target.</a:t>
            </a:r>
          </a:p>
          <a:p>
            <a:pPr>
              <a:buFont typeface="Arial" panose="020B0604020202020204" pitchFamily="34" charset="0"/>
              <a:buChar char="•"/>
            </a:pPr>
            <a:r>
              <a:rPr lang="en-US" b="0" dirty="0" smtClean="0"/>
              <a:t>Assigned ~100 remaining comments.</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9248982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smtClean="0"/>
              <a:t>Current TG Approved Timeline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6" name="Text Box 29"/>
          <p:cNvSpPr txBox="1">
            <a:spLocks noChangeArrowheads="1"/>
          </p:cNvSpPr>
          <p:nvPr/>
        </p:nvSpPr>
        <p:spPr bwMode="auto">
          <a:xfrm flipH="1">
            <a:off x="10547177" y="2365538"/>
            <a:ext cx="102296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10516887" y="240595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4287"/>
            <a:ext cx="6394352"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smtClean="0">
                <a:solidFill>
                  <a:schemeClr val="tx1"/>
                </a:solidFill>
              </a:rPr>
              <a:t>        Amendment </a:t>
            </a:r>
            <a:r>
              <a:rPr lang="en-US" sz="1100" dirty="0">
                <a:solidFill>
                  <a:schemeClr val="tx1"/>
                </a:solidFill>
              </a:rPr>
              <a:t>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7543905" y="2620811"/>
            <a:ext cx="70424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4" name="Isosceles Triangle 33"/>
          <p:cNvSpPr>
            <a:spLocks noChangeArrowheads="1"/>
          </p:cNvSpPr>
          <p:nvPr/>
        </p:nvSpPr>
        <p:spPr bwMode="auto">
          <a:xfrm flipH="1">
            <a:off x="7718175" y="2408340"/>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Jan. 19</a:t>
            </a:r>
            <a:endParaRPr lang="en-US" altLang="en-US" sz="600" dirty="0">
              <a:latin typeface="Arial" panose="020B0604020202020204" pitchFamily="34" charset="0"/>
              <a:cs typeface="Arial" panose="020B0604020202020204" pitchFamily="34" charset="0"/>
            </a:endParaRPr>
          </a:p>
        </p:txBody>
      </p:sp>
      <p:sp>
        <p:nvSpPr>
          <p:cNvPr id="36" name="Isosceles Triangle 35"/>
          <p:cNvSpPr>
            <a:spLocks noChangeArrowheads="1"/>
          </p:cNvSpPr>
          <p:nvPr/>
        </p:nvSpPr>
        <p:spPr bwMode="auto">
          <a:xfrm>
            <a:off x="6919586" y="2403578"/>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7013274" y="3500380"/>
            <a:ext cx="953900"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8411993" y="3547715"/>
            <a:ext cx="953900"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88" name="Straight Connector 87"/>
          <p:cNvCxnSpPr/>
          <p:nvPr/>
        </p:nvCxnSpPr>
        <p:spPr bwMode="auto">
          <a:xfrm>
            <a:off x="4180947" y="3377312"/>
            <a:ext cx="27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1" y="2399169"/>
            <a:ext cx="170954"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
        <p:nvSpPr>
          <p:cNvPr id="93" name="Rectangle 92"/>
          <p:cNvSpPr/>
          <p:nvPr/>
        </p:nvSpPr>
        <p:spPr>
          <a:xfrm>
            <a:off x="6384032" y="3126706"/>
            <a:ext cx="763706" cy="23028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smtClean="0">
                <a:solidFill>
                  <a:schemeClr val="tx1"/>
                </a:solidFill>
              </a:rPr>
              <a:t>Comment resolution</a:t>
            </a:r>
            <a:endParaRPr lang="en-US" sz="1100" dirty="0">
              <a:solidFill>
                <a:schemeClr val="tx1"/>
              </a:solidFill>
            </a:endParaRPr>
          </a:p>
        </p:txBody>
      </p:sp>
    </p:spTree>
    <p:extLst>
      <p:ext uri="{BB962C8B-B14F-4D97-AF65-F5344CB8AC3E}">
        <p14:creationId xmlns:p14="http://schemas.microsoft.com/office/powerpoint/2010/main" val="283741209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a:xfrm>
            <a:off x="914400" y="1556792"/>
            <a:ext cx="10654207" cy="4918621"/>
          </a:xfrm>
        </p:spPr>
        <p:txBody>
          <a:bodyPr/>
          <a:lstStyle/>
          <a:p>
            <a:r>
              <a:rPr lang="en-US" dirty="0" smtClean="0"/>
              <a:t>Motion</a:t>
            </a:r>
            <a:endParaRPr lang="en-US" dirty="0" smtClean="0"/>
          </a:p>
          <a:p>
            <a:r>
              <a:rPr lang="en-US" b="0" dirty="0" smtClean="0"/>
              <a:t>We commit to the project timelines as shown in slide </a:t>
            </a:r>
            <a:r>
              <a:rPr lang="en-US" b="0" dirty="0" smtClean="0"/>
              <a:t>73 of </a:t>
            </a:r>
            <a:r>
              <a:rPr lang="en-US" b="0" dirty="0" smtClean="0"/>
              <a:t>submission </a:t>
            </a:r>
            <a:r>
              <a:rPr lang="en-US" b="0" dirty="0" smtClean="0"/>
              <a:t>11-18-1667r9, </a:t>
            </a:r>
            <a:r>
              <a:rPr lang="en-US" b="0" dirty="0" smtClean="0"/>
              <a:t>and approve the following process:</a:t>
            </a:r>
          </a:p>
          <a:p>
            <a:pPr marL="457200" indent="-457200">
              <a:buAutoNum type="arabicPeriod"/>
            </a:pPr>
            <a:r>
              <a:rPr lang="en-US" b="0" dirty="0" smtClean="0"/>
              <a:t>Continue focusing on comment resolution in between now and end of Jan. </a:t>
            </a:r>
            <a:r>
              <a:rPr lang="en-US" b="0" dirty="0"/>
              <a:t>IEEE </a:t>
            </a:r>
            <a:r>
              <a:rPr lang="en-US" b="0" dirty="0" smtClean="0"/>
              <a:t> meeting.</a:t>
            </a:r>
          </a:p>
          <a:p>
            <a:pPr marL="457200" indent="-457200">
              <a:buAutoNum type="arabicPeriod"/>
            </a:pPr>
            <a:r>
              <a:rPr lang="en-US" b="0" dirty="0" smtClean="0"/>
              <a:t>Consider submission targeted towards improving the quality of the protocol in the existing amendment draft.</a:t>
            </a:r>
          </a:p>
          <a:p>
            <a:pPr marL="457200" indent="-457200">
              <a:buAutoNum type="arabicPeriod"/>
            </a:pPr>
            <a:r>
              <a:rPr lang="en-US" b="0" dirty="0" smtClean="0"/>
              <a:t>Targeting </a:t>
            </a:r>
            <a:r>
              <a:rPr lang="en-US" b="0" dirty="0" smtClean="0"/>
              <a:t>Initial WG ballot coming out of the January meeting.</a:t>
            </a:r>
          </a:p>
          <a:p>
            <a:pPr marL="0" indent="0"/>
            <a:r>
              <a:rPr lang="en-US" dirty="0" smtClean="0"/>
              <a:t>Moved</a:t>
            </a:r>
            <a:r>
              <a:rPr lang="en-US" dirty="0" smtClean="0"/>
              <a:t>: </a:t>
            </a:r>
            <a:r>
              <a:rPr lang="en-US" b="0" dirty="0" smtClean="0"/>
              <a:t>Ganesh </a:t>
            </a:r>
            <a:r>
              <a:rPr lang="en-US" b="0" dirty="0" err="1" smtClean="0"/>
              <a:t>Venkatesan</a:t>
            </a:r>
            <a:endParaRPr lang="en-US" b="0" dirty="0" smtClean="0"/>
          </a:p>
          <a:p>
            <a:pPr marL="0" indent="0"/>
            <a:r>
              <a:rPr lang="en-US" dirty="0" smtClean="0"/>
              <a:t>Second</a:t>
            </a:r>
            <a:r>
              <a:rPr lang="en-US" dirty="0" smtClean="0"/>
              <a:t>: </a:t>
            </a:r>
            <a:r>
              <a:rPr lang="en-US" b="0" dirty="0" smtClean="0"/>
              <a:t>Roy Want</a:t>
            </a:r>
            <a:endParaRPr lang="en-US" b="0" dirty="0" smtClean="0"/>
          </a:p>
          <a:p>
            <a:pPr marL="0" indent="0"/>
            <a:r>
              <a:rPr lang="en-US" dirty="0" smtClean="0"/>
              <a:t>Results (Y/N/A</a:t>
            </a:r>
            <a:r>
              <a:rPr lang="en-US" dirty="0" smtClean="0"/>
              <a:t>): </a:t>
            </a:r>
            <a:r>
              <a:rPr lang="en-US" b="0" dirty="0" smtClean="0"/>
              <a:t>12/0/1</a:t>
            </a:r>
          </a:p>
          <a:p>
            <a:pPr marL="0" indent="0"/>
            <a:r>
              <a:rPr lang="en-US" b="0" dirty="0" smtClean="0"/>
              <a:t>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65035988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b="0" dirty="0" smtClean="0"/>
              <a:t>Dec. 12</a:t>
            </a:r>
            <a:r>
              <a:rPr lang="en-US" altLang="en-US" b="0" baseline="30000" dirty="0" smtClean="0"/>
              <a:t>th</a:t>
            </a:r>
            <a:r>
              <a:rPr lang="en-US" altLang="en-US" b="0" dirty="0" smtClean="0"/>
              <a:t> </a:t>
            </a:r>
            <a:r>
              <a:rPr lang="en-US" altLang="en-US" b="0" dirty="0" smtClean="0"/>
              <a:t>(Wed.) 12:00 PM ET, 1:30 hr. </a:t>
            </a:r>
          </a:p>
          <a:p>
            <a:pPr algn="just">
              <a:spcBef>
                <a:spcPct val="20000"/>
              </a:spcBef>
              <a:buFontTx/>
              <a:buChar char="•"/>
            </a:pPr>
            <a:r>
              <a:rPr lang="en-US" altLang="en-US" b="0" dirty="0" smtClean="0"/>
              <a:t>Dec. </a:t>
            </a:r>
            <a:r>
              <a:rPr lang="en-US" altLang="en-US" b="0" dirty="0" smtClean="0"/>
              <a:t>19</a:t>
            </a:r>
            <a:r>
              <a:rPr lang="en-US" altLang="en-US" b="0" baseline="30000" dirty="0" smtClean="0"/>
              <a:t>th</a:t>
            </a:r>
            <a:r>
              <a:rPr lang="en-US" altLang="en-US" b="0" dirty="0" smtClean="0"/>
              <a:t> </a:t>
            </a:r>
            <a:r>
              <a:rPr lang="en-US" altLang="en-US" b="0" dirty="0" smtClean="0"/>
              <a:t>(Wed</a:t>
            </a:r>
            <a:r>
              <a:rPr lang="en-US" altLang="en-US" b="0" dirty="0"/>
              <a:t>.) </a:t>
            </a:r>
            <a:r>
              <a:rPr lang="en-US" altLang="en-US" b="0" dirty="0" smtClean="0"/>
              <a:t>12:00 PM </a:t>
            </a:r>
            <a:r>
              <a:rPr lang="en-US" altLang="en-US" b="0" dirty="0"/>
              <a:t>ET, </a:t>
            </a:r>
            <a:r>
              <a:rPr lang="en-US" altLang="en-US" b="0" dirty="0" smtClean="0"/>
              <a:t>1:30 </a:t>
            </a:r>
            <a:r>
              <a:rPr lang="en-US" altLang="en-US" b="0" dirty="0" err="1" smtClean="0"/>
              <a:t>hr</a:t>
            </a:r>
            <a:endParaRPr lang="en-US" altLang="en-US" b="0" dirty="0"/>
          </a:p>
          <a:p>
            <a:pPr algn="just">
              <a:spcBef>
                <a:spcPct val="20000"/>
              </a:spcBef>
              <a:buFontTx/>
              <a:buChar char="•"/>
            </a:pPr>
            <a:r>
              <a:rPr lang="en-US" altLang="en-US" b="0" dirty="0" smtClean="0"/>
              <a:t>Do </a:t>
            </a:r>
            <a:r>
              <a:rPr lang="en-US" altLang="en-US" b="0" dirty="0"/>
              <a:t>we need additional calls</a:t>
            </a:r>
            <a:r>
              <a:rPr lang="en-US" altLang="en-US" b="0" dirty="0" smtClean="0"/>
              <a:t>?</a:t>
            </a:r>
          </a:p>
          <a:p>
            <a:pPr algn="just">
              <a:spcBef>
                <a:spcPct val="20000"/>
              </a:spcBef>
              <a:buFontTx/>
              <a:buChar char="•"/>
            </a:pPr>
            <a:endParaRPr lang="en-US" altLang="en-US" b="0" dirty="0" smtClean="0"/>
          </a:p>
          <a:p>
            <a:pPr algn="just">
              <a:spcBef>
                <a:spcPct val="20000"/>
              </a:spcBef>
              <a:buFontTx/>
              <a:buChar char="•"/>
            </a:pPr>
            <a:r>
              <a:rPr lang="en-US" altLang="en-US" b="0" dirty="0" smtClean="0"/>
              <a:t>Continued process:</a:t>
            </a:r>
          </a:p>
          <a:p>
            <a:pPr lvl="1" algn="just">
              <a:spcBef>
                <a:spcPct val="20000"/>
              </a:spcBef>
              <a:buFontTx/>
              <a:buChar char="•"/>
            </a:pPr>
            <a:r>
              <a:rPr lang="en-US" altLang="en-US" dirty="0" smtClean="0"/>
              <a:t>Review CR submissions during </a:t>
            </a:r>
            <a:r>
              <a:rPr lang="en-US" altLang="en-US" dirty="0" err="1" smtClean="0"/>
              <a:t>telecons</a:t>
            </a:r>
            <a:r>
              <a:rPr lang="en-US" altLang="en-US" dirty="0" smtClean="0"/>
              <a:t> and </a:t>
            </a:r>
            <a:r>
              <a:rPr lang="en-US" altLang="en-US" dirty="0" err="1" smtClean="0"/>
              <a:t>strawpoll</a:t>
            </a:r>
            <a:r>
              <a:rPr lang="en-US" altLang="en-US" dirty="0" smtClean="0"/>
              <a:t> them.</a:t>
            </a:r>
          </a:p>
          <a:p>
            <a:pPr lvl="1" algn="just">
              <a:spcBef>
                <a:spcPct val="20000"/>
              </a:spcBef>
              <a:buFontTx/>
              <a:buChar char="•"/>
            </a:pPr>
            <a:r>
              <a:rPr lang="en-US" altLang="en-US" b="0" dirty="0" smtClean="0"/>
              <a:t>During the first slot for the week on the next IEEE week, conduct a motion for submission that did not had objections.</a:t>
            </a:r>
            <a:endParaRPr lang="en-US" b="0" dirty="0"/>
          </a:p>
          <a:p>
            <a:endParaRPr lang="en-US" b="0" dirty="0"/>
          </a:p>
          <a:p>
            <a:endParaRPr lang="en-US" b="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207172287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Jan. </a:t>
            </a:r>
            <a:r>
              <a:rPr lang="en-US" dirty="0"/>
              <a:t>Meeting Goals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b="0" dirty="0"/>
              <a:t>Generate new baseline draft coming out of the Nov. </a:t>
            </a:r>
            <a:r>
              <a:rPr lang="en-US" b="0" dirty="0" smtClean="0"/>
              <a:t>meeting by Dec. 10</a:t>
            </a:r>
            <a:r>
              <a:rPr lang="en-US" b="0" baseline="30000" dirty="0" smtClean="0"/>
              <a:t>th</a:t>
            </a:r>
            <a:r>
              <a:rPr lang="en-US" b="0" dirty="0" smtClean="0"/>
              <a:t>. </a:t>
            </a:r>
            <a:endParaRPr lang="en-US" b="0" dirty="0"/>
          </a:p>
          <a:p>
            <a:pPr>
              <a:buFont typeface="Arial" panose="020B0604020202020204" pitchFamily="34" charset="0"/>
              <a:buChar char="•"/>
            </a:pPr>
            <a:r>
              <a:rPr lang="en-US" b="0" dirty="0" smtClean="0"/>
              <a:t>Complete comment </a:t>
            </a:r>
            <a:r>
              <a:rPr lang="en-US" b="0" dirty="0" smtClean="0"/>
              <a:t>resolution for CC28.</a:t>
            </a:r>
          </a:p>
          <a:p>
            <a:pPr>
              <a:buFont typeface="Arial" panose="020B0604020202020204" pitchFamily="34" charset="0"/>
              <a:buChar char="•"/>
            </a:pPr>
            <a:r>
              <a:rPr lang="en-US" b="0" dirty="0" smtClean="0"/>
              <a:t>Consider </a:t>
            </a:r>
            <a:r>
              <a:rPr lang="en-US" b="0" dirty="0"/>
              <a:t>submission targeted towards improving the quality of the protocol in the existing amendment draft</a:t>
            </a:r>
            <a:r>
              <a:rPr lang="en-US" b="0" dirty="0" smtClean="0"/>
              <a:t>.</a:t>
            </a:r>
          </a:p>
          <a:p>
            <a:pPr>
              <a:buFont typeface="Arial" panose="020B0604020202020204" pitchFamily="34" charset="0"/>
              <a:buChar char="•"/>
            </a:pPr>
            <a:r>
              <a:rPr lang="en-US" b="0" dirty="0" smtClean="0"/>
              <a:t>Initiate </a:t>
            </a:r>
            <a:r>
              <a:rPr lang="en-US" b="0" dirty="0" smtClean="0"/>
              <a:t>initial WG ballot coming out of Jan. meeting.</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921221562"/>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2018</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81</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Nov. 2018</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Nov. 2018</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12635</TotalTime>
  <Words>5653</Words>
  <Application>Microsoft Office PowerPoint</Application>
  <PresentationFormat>Widescreen</PresentationFormat>
  <Paragraphs>1322</Paragraphs>
  <Slides>86</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86</vt:i4>
      </vt:variant>
    </vt:vector>
  </HeadingPairs>
  <TitlesOfParts>
    <vt:vector size="97"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Nov.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 - TBD</vt:lpstr>
      <vt:lpstr>Agenda for the Week</vt:lpstr>
      <vt:lpstr>Submission List for the week (1)</vt:lpstr>
      <vt:lpstr>Submission List for the week (2)</vt:lpstr>
      <vt:lpstr>Submission List for the week (3)</vt:lpstr>
      <vt:lpstr>TG Process</vt:lpstr>
      <vt:lpstr>Ad Hoc Meeting Slot discussion items</vt:lpstr>
      <vt:lpstr>Presentation ordering for Ad Hoc slot</vt:lpstr>
      <vt:lpstr>Process for ad hoc presentations</vt:lpstr>
      <vt:lpstr>Reminder to do attendance</vt:lpstr>
      <vt:lpstr>Adjourn</vt:lpstr>
      <vt:lpstr>Meeting Slot # 1 discussion items</vt:lpstr>
      <vt:lpstr>Presentation ordering for slot # 1</vt:lpstr>
      <vt:lpstr>Presentation ordering for slot # 1</vt:lpstr>
      <vt:lpstr>Approval of previous meeting minutes</vt:lpstr>
      <vt:lpstr>Approval of Oct. 10th Telecon Minutes</vt:lpstr>
      <vt:lpstr>Approval of Nov. 2nd Telecon Minutes</vt:lpstr>
      <vt:lpstr>TGaz Approved Plan</vt:lpstr>
      <vt:lpstr>Current TG Approved Timelines</vt:lpstr>
      <vt:lpstr>Submission Review</vt:lpstr>
      <vt:lpstr>Submission 11-18-1623</vt:lpstr>
      <vt:lpstr>Submission 11-18-1728</vt:lpstr>
      <vt:lpstr>Submission 11-18-1742</vt:lpstr>
      <vt:lpstr>Submission 11-18-1741</vt:lpstr>
      <vt:lpstr>Reminder to do attendance</vt:lpstr>
      <vt:lpstr>Recess</vt:lpstr>
      <vt:lpstr>Meeting Slot # 2 discussion items</vt:lpstr>
      <vt:lpstr>Presentation ordering for slot # 2</vt:lpstr>
      <vt:lpstr>Reminder to do attendance</vt:lpstr>
      <vt:lpstr>Submission 11-18-1909</vt:lpstr>
      <vt:lpstr>Submission 11-18-1818</vt:lpstr>
      <vt:lpstr>Submission 11-18-2003</vt:lpstr>
      <vt:lpstr>Submission 11-18-1845</vt:lpstr>
      <vt:lpstr>Recess</vt:lpstr>
      <vt:lpstr>Meeting Slot # 3 discussion items</vt:lpstr>
      <vt:lpstr>Presentation ordering for slot # 3</vt:lpstr>
      <vt:lpstr>Reminder to do attendance</vt:lpstr>
      <vt:lpstr>Submission 11-18-1781</vt:lpstr>
      <vt:lpstr>Submission 11-18-1998</vt:lpstr>
      <vt:lpstr>Submission 11-18-2005</vt:lpstr>
      <vt:lpstr>Recess</vt:lpstr>
      <vt:lpstr>Meeting Slot # 4 discussion items</vt:lpstr>
      <vt:lpstr>Presentation ordering for slot # 4</vt:lpstr>
      <vt:lpstr>Submission 11-18-1929</vt:lpstr>
      <vt:lpstr>Reminder to do attendance</vt:lpstr>
      <vt:lpstr>Recess</vt:lpstr>
      <vt:lpstr>Meeting Slot # 5 discussion items</vt:lpstr>
      <vt:lpstr>Presentation ordering for slot # 5</vt:lpstr>
      <vt:lpstr>Submission 11-18-1936</vt:lpstr>
      <vt:lpstr>Submission 11-18-1949</vt:lpstr>
      <vt:lpstr>Submission 11-18-1805</vt:lpstr>
      <vt:lpstr>Reminder to do attendance</vt:lpstr>
      <vt:lpstr>Recess</vt:lpstr>
      <vt:lpstr>Meeting Slot # 6 discussion items</vt:lpstr>
      <vt:lpstr>Presentation ordering for slot # 6</vt:lpstr>
      <vt:lpstr>Submission 11-18-1929</vt:lpstr>
      <vt:lpstr>Submission 11-18-539</vt:lpstr>
      <vt:lpstr>Submission 11-18-2004</vt:lpstr>
      <vt:lpstr>Achievement During This Week</vt:lpstr>
      <vt:lpstr>Current TG Approved Timeline</vt:lpstr>
      <vt:lpstr>Timelines Approval</vt:lpstr>
      <vt:lpstr>Teleconference Schedule</vt:lpstr>
      <vt:lpstr>Jan. Meeting Goals</vt:lpstr>
      <vt:lpstr>AOB?</vt:lpstr>
      <vt:lpstr>Adjourn</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140</cp:revision>
  <cp:lastPrinted>1601-01-01T00:00:00Z</cp:lastPrinted>
  <dcterms:created xsi:type="dcterms:W3CDTF">2018-08-06T10:28:59Z</dcterms:created>
  <dcterms:modified xsi:type="dcterms:W3CDTF">2018-11-15T10:51:31Z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e5d38792-1f67-47cd-82cd-e79a001b9d6e</vt:lpwstr>
  </property>
  <property fmtid="{D5CDD505-2E9C-101B-9397-08002B2CF9AE}" pid="3" name="CTP_TimeStamp">
    <vt:lpwstr>2018-11-15 10:51:31Z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