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4" r:id="rId3"/>
    <p:sldId id="755" r:id="rId4"/>
    <p:sldId id="758" r:id="rId5"/>
    <p:sldId id="745" r:id="rId6"/>
    <p:sldId id="752" r:id="rId7"/>
    <p:sldId id="749" r:id="rId8"/>
    <p:sldId id="751" r:id="rId9"/>
    <p:sldId id="756" r:id="rId10"/>
    <p:sldId id="753" r:id="rId11"/>
    <p:sldId id="757" r:id="rId12"/>
    <p:sldId id="70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  <p:cmAuthor id="2" name="Chong Han" initials="CH" lastIdx="2" clrIdx="1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5405" autoAdjust="0"/>
  </p:normalViewPr>
  <p:slideViewPr>
    <p:cSldViewPr>
      <p:cViewPr varScale="1">
        <p:scale>
          <a:sx n="91" d="100"/>
          <a:sy n="91" d="100"/>
        </p:scale>
        <p:origin x="1310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89" y="-86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5397E62-B7DC-4E96-BCBB-072703560F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0E31-DCFD-4876-8F60-0CEAA8A8A6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316C9-A8A8-4C57-A637-7D99C768A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E3366406-E74E-45A0-8613-2CFACB35FFA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3757AE3-132A-4414-ACD4-461756B4C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7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754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4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981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09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68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802.11-19/0847r1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7-02-00bb-ieee-802-11bb-reference-channel-models-for-vehicular-communications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TGbb</a:t>
            </a:r>
            <a:r>
              <a:rPr lang="en-US" altLang="en-US" dirty="0"/>
              <a:t> PHY proposal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April 24,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38130"/>
              </p:ext>
            </p:extLst>
          </p:nvPr>
        </p:nvGraphicFramePr>
        <p:xfrm>
          <a:off x="690563" y="2649538"/>
          <a:ext cx="9909175" cy="375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4" name="Document" r:id="rId4" imgW="8027957" imgH="3032974" progId="Word.Document.8">
                  <p:embed/>
                </p:oleObj>
              </mc:Choice>
              <mc:Fallback>
                <p:oleObj name="Document" r:id="rId4" imgW="8027957" imgH="303297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649538"/>
                        <a:ext cx="9909175" cy="375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199"/>
            <a:ext cx="8610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802.11 MAC could integrate existing and optimized PHY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1800" b="0" kern="0" dirty="0"/>
              <a:t>Use existing </a:t>
            </a:r>
            <a:r>
              <a:rPr lang="en-US" altLang="en-US" sz="1800" kern="0" dirty="0"/>
              <a:t>802.11ax PHY </a:t>
            </a:r>
            <a:r>
              <a:rPr lang="en-US" altLang="en-US" sz="1800" b="0" kern="0" dirty="0"/>
              <a:t>as a common, mandatory OFDM PHY.</a:t>
            </a:r>
          </a:p>
          <a:p>
            <a:pPr>
              <a:defRPr/>
            </a:pPr>
            <a:r>
              <a:rPr lang="en-US" altLang="en-US" sz="1800" b="0" kern="0" dirty="0"/>
              <a:t>Negotiate the use of the LC-optimized PHY if both devices have that capability.</a:t>
            </a: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US" altLang="en-US" dirty="0"/>
              <a:t>Use existing and LC-optimized PHY under 802.11 MAC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8" name="Gruppieren 27"/>
          <p:cNvGrpSpPr/>
          <p:nvPr/>
        </p:nvGrpSpPr>
        <p:grpSpPr>
          <a:xfrm>
            <a:off x="2438400" y="2304257"/>
            <a:ext cx="3660828" cy="2247900"/>
            <a:chOff x="3009329" y="2400300"/>
            <a:chExt cx="3660828" cy="2247900"/>
          </a:xfrm>
        </p:grpSpPr>
        <p:sp>
          <p:nvSpPr>
            <p:cNvPr id="3" name="Rechteck 2"/>
            <p:cNvSpPr/>
            <p:nvPr/>
          </p:nvSpPr>
          <p:spPr bwMode="auto">
            <a:xfrm>
              <a:off x="3962400" y="2400300"/>
              <a:ext cx="129540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4191000" y="2465457"/>
              <a:ext cx="9446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802.11 </a:t>
              </a:r>
            </a:p>
            <a:p>
              <a:pPr algn="ctr"/>
              <a:r>
                <a:rPr lang="de-DE" sz="2000" dirty="0"/>
                <a:t>MAC</a:t>
              </a: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009329" y="3810000"/>
              <a:ext cx="1516031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044967" y="3902214"/>
              <a:ext cx="14447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 err="1"/>
                <a:t>Existing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 </a:t>
              </a:r>
              <a:r>
                <a:rPr lang="de-DE" sz="2000" dirty="0" err="1"/>
                <a:t>for</a:t>
              </a:r>
              <a:r>
                <a:rPr lang="de-DE" sz="2000" dirty="0"/>
                <a:t> LC</a:t>
              </a: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4781364" y="3810000"/>
              <a:ext cx="1836769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863252" y="3875157"/>
              <a:ext cx="180690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LC-</a:t>
              </a:r>
              <a:r>
                <a:rPr lang="de-DE" sz="2000" dirty="0" err="1"/>
                <a:t>Optimized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</a:t>
              </a:r>
            </a:p>
          </p:txBody>
        </p:sp>
        <p:cxnSp>
          <p:nvCxnSpPr>
            <p:cNvPr id="6" name="Gerader Verbinder 5"/>
            <p:cNvCxnSpPr>
              <a:stCxn id="3" idx="2"/>
              <a:endCxn id="3" idx="2"/>
            </p:cNvCxnSpPr>
            <p:nvPr/>
          </p:nvCxnSpPr>
          <p:spPr bwMode="auto">
            <a:xfrm>
              <a:off x="4610100" y="3238500"/>
              <a:ext cx="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Gerader Verbinder 13"/>
            <p:cNvCxnSpPr/>
            <p:nvPr/>
          </p:nvCxnSpPr>
          <p:spPr bwMode="auto">
            <a:xfrm>
              <a:off x="4610100" y="3238500"/>
              <a:ext cx="0" cy="1905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Gerader Verbinder 21"/>
            <p:cNvCxnSpPr/>
            <p:nvPr/>
          </p:nvCxnSpPr>
          <p:spPr bwMode="auto">
            <a:xfrm flipH="1">
              <a:off x="3810000" y="3428206"/>
              <a:ext cx="800100" cy="15319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Gerader Verbinder 24"/>
            <p:cNvCxnSpPr/>
            <p:nvPr/>
          </p:nvCxnSpPr>
          <p:spPr bwMode="auto">
            <a:xfrm>
              <a:off x="4610100" y="3427414"/>
              <a:ext cx="800100" cy="153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Gerader Verbinder 29"/>
            <p:cNvCxnSpPr/>
            <p:nvPr/>
          </p:nvCxnSpPr>
          <p:spPr bwMode="auto">
            <a:xfrm>
              <a:off x="3810000" y="3585862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5410200" y="3581400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504" name="Nach oben gekrümmter Pfeil 21503"/>
          <p:cNvSpPr/>
          <p:nvPr/>
        </p:nvSpPr>
        <p:spPr bwMode="auto">
          <a:xfrm>
            <a:off x="3507538" y="3313114"/>
            <a:ext cx="1010511" cy="230186"/>
          </a:xfrm>
          <a:prstGeom prst="curvedUp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9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8382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Should the 11ax (High Efficiency PHY specification) be used as a  mandatory, common-mode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1 / 7 / 10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Use 11ax PHY as the common-mode</a:t>
            </a:r>
            <a:r>
              <a:rPr lang="en-GB" altLang="en-US" dirty="0"/>
              <a:t> for </a:t>
            </a:r>
            <a:r>
              <a:rPr lang="en-GB" altLang="en-US" dirty="0" err="1"/>
              <a:t>TGbb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01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210D7C-B5D9-428D-A0A7-2EB4D48B2D2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552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55300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898525" indent="-898525" algn="just">
              <a:buNone/>
            </a:pPr>
            <a:r>
              <a:rPr lang="en-US" sz="1800" b="0" dirty="0"/>
              <a:t>[1]	V. Jungnickel, V. Pohl, S. </a:t>
            </a:r>
            <a:r>
              <a:rPr lang="en-US" sz="1800" b="0" dirty="0" err="1"/>
              <a:t>Nonnig</a:t>
            </a:r>
            <a:r>
              <a:rPr lang="en-US" sz="1800" b="0" dirty="0"/>
              <a:t> and C. von </a:t>
            </a:r>
            <a:r>
              <a:rPr lang="en-US" sz="1800" b="0" dirty="0" err="1"/>
              <a:t>Helmolt</a:t>
            </a:r>
            <a:r>
              <a:rPr lang="en-US" sz="1800" b="0" dirty="0"/>
              <a:t>, "A physical 	model of the wireless infrared communication channel," in </a:t>
            </a:r>
            <a:r>
              <a:rPr lang="en-US" sz="1800" b="0" i="1" dirty="0"/>
              <a:t>IEEE 	Journal on Selected Areas in Communications</a:t>
            </a:r>
            <a:r>
              <a:rPr lang="en-US" sz="1800" b="0" dirty="0"/>
              <a:t>, vol. 20, no. 3, pp. 631-	640, April 2002.</a:t>
            </a:r>
          </a:p>
          <a:p>
            <a:pPr marL="898525" indent="-898525" algn="just">
              <a:buNone/>
            </a:pPr>
            <a:r>
              <a:rPr lang="en-US" sz="1800" b="0" dirty="0"/>
              <a:t>[2]	</a:t>
            </a:r>
            <a:r>
              <a:rPr lang="en-US" sz="1800" b="0" dirty="0">
                <a:hlinkClick r:id="rId3"/>
              </a:rPr>
              <a:t>https://mentor.ieee.org/802.11/dcn/18/11-18-1237-02-00bb-ieee-802-11bb-reference-channel-models-for-vehicular-communications.pdf</a:t>
            </a:r>
            <a:endParaRPr lang="en-US" sz="1800" b="0" dirty="0"/>
          </a:p>
          <a:p>
            <a:pPr marL="0" indent="0" algn="just">
              <a:buNone/>
            </a:pPr>
            <a:r>
              <a:rPr lang="en-US" altLang="en-US" sz="2000" b="0" dirty="0">
                <a:cs typeface="Times New Roman" panose="02020603050405020304" pitchFamily="18" charset="0"/>
              </a:rPr>
              <a:t>[3]	</a:t>
            </a:r>
            <a:r>
              <a:rPr lang="en-US" sz="1800" b="0" dirty="0"/>
              <a:t>ITU-T recommendation G.9660-2015</a:t>
            </a:r>
          </a:p>
          <a:p>
            <a:pPr marL="0" indent="0" algn="just">
              <a:buNone/>
            </a:pPr>
            <a:r>
              <a:rPr lang="en-US" sz="1800" b="0" dirty="0"/>
              <a:t>[4]	P. W. Berenguer, V. Jungnickel and J. K. Fischer, "The 	benefit of 	frequency-selective rate adaptation for optical wireless 	communications," </a:t>
            </a:r>
            <a:r>
              <a:rPr lang="en-US" sz="1800" b="0" i="1" dirty="0"/>
              <a:t>2016 10th International Symposium on 	Communication Systems, 	Networks and Digital Signal 	Processing 	(CSNDSP)</a:t>
            </a:r>
            <a:r>
              <a:rPr lang="en-US" sz="1800" b="0" dirty="0"/>
              <a:t>, Prague, 2016, pp. 1-6.</a:t>
            </a:r>
          </a:p>
          <a:p>
            <a:pPr marL="0" indent="0" algn="just">
              <a:buNone/>
            </a:pPr>
            <a:endParaRPr lang="en-US" sz="1800" b="0" dirty="0"/>
          </a:p>
          <a:p>
            <a:pPr marL="0" indent="0" algn="just">
              <a:buNone/>
            </a:pPr>
            <a:endParaRPr lang="en-US" altLang="en-US" sz="2000" b="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D71D638-EB3B-49CF-9ADE-AADB42DC67D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b="0" dirty="0"/>
              <a:t>This presentation aims to provide a suggestion on the integration of a PHY layer that could enable existing .11 PHY specifications to be applied for LC as well as the introduction of a new LC PHY to provide enhanced optimization for higher throughput and enhanced robustness in frequency-selective channels. </a:t>
            </a:r>
          </a:p>
          <a:p>
            <a:pPr algn="just">
              <a:buFontTx/>
              <a:buNone/>
            </a:pPr>
            <a:endParaRPr lang="en-US" altLang="en-US" b="0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676400"/>
            <a:ext cx="8305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err="1">
                <a:latin typeface="Times New Roman"/>
              </a:rPr>
              <a:t>TGbb</a:t>
            </a:r>
            <a:r>
              <a:rPr lang="en-US" altLang="en-US" sz="2000" b="0" kern="0" dirty="0">
                <a:latin typeface="Times New Roman"/>
              </a:rPr>
              <a:t> pre-proposal was discussed in do. 11-19/0388r0.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altLang="en-US" sz="2000" b="0" kern="0" dirty="0">
              <a:latin typeface="Times New Roman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LC PHY 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8E5E460-9540-4982-95B2-41710F547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658731"/>
              </p:ext>
            </p:extLst>
          </p:nvPr>
        </p:nvGraphicFramePr>
        <p:xfrm>
          <a:off x="381001" y="2133600"/>
          <a:ext cx="8534399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472">
                  <a:extLst>
                    <a:ext uri="{9D8B030D-6E8A-4147-A177-3AD203B41FA5}">
                      <a16:colId xmlns:a16="http://schemas.microsoft.com/office/drawing/2014/main" val="3452679025"/>
                    </a:ext>
                  </a:extLst>
                </a:gridCol>
                <a:gridCol w="3538728">
                  <a:extLst>
                    <a:ext uri="{9D8B030D-6E8A-4147-A177-3AD203B41FA5}">
                      <a16:colId xmlns:a16="http://schemas.microsoft.com/office/drawing/2014/main" val="358326958"/>
                    </a:ext>
                  </a:extLst>
                </a:gridCol>
                <a:gridCol w="3886199">
                  <a:extLst>
                    <a:ext uri="{9D8B030D-6E8A-4147-A177-3AD203B41FA5}">
                      <a16:colId xmlns:a16="http://schemas.microsoft.com/office/drawing/2014/main" val="149666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Existing 802.11 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LC-optimized PHY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86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Main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-    20-160 MHz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bit-interleaved coded 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25…200</a:t>
                      </a:r>
                      <a:r>
                        <a:rPr lang="en-GB" baseline="0" dirty="0"/>
                        <a:t> MHz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closed-loop adaptive </a:t>
                      </a:r>
                      <a:r>
                        <a:rPr lang="en-GB" dirty="0" err="1"/>
                        <a:t>bitloading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6541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existing</a:t>
                      </a:r>
                      <a:r>
                        <a:rPr lang="en-GB" baseline="0" dirty="0"/>
                        <a:t> IEEE 802.11 technology</a:t>
                      </a:r>
                      <a:endParaRPr lang="en-GB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more advanced MIMO schemes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existing ITU-T </a:t>
                      </a:r>
                      <a:r>
                        <a:rPr lang="en-GB" dirty="0" err="1"/>
                        <a:t>G.vlc</a:t>
                      </a:r>
                      <a:r>
                        <a:rPr lang="en-GB" dirty="0"/>
                        <a:t> technology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u="none" dirty="0"/>
                        <a:t>good performance in </a:t>
                      </a:r>
                      <a:r>
                        <a:rPr lang="en-GB" dirty="0"/>
                        <a:t>frequency-selective channel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79625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dirty="0"/>
                        <a:t>suboptimal performance in frequency-selective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needs liaison btw. IEEE and ITU-T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5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33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7526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requires a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baseband-signal.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Bipolar signals can be turned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by adding a DC-bias before transmission. 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It is removed by using a high-pass filter before reception.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Characteristics of LC PHYs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59" name="Rechteck 58"/>
          <p:cNvSpPr/>
          <p:nvPr/>
        </p:nvSpPr>
        <p:spPr bwMode="auto">
          <a:xfrm>
            <a:off x="4598132" y="4094399"/>
            <a:ext cx="102367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Photo-diode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762000" y="4077260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1607777" y="4390624"/>
            <a:ext cx="4534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Rechteck 68"/>
          <p:cNvSpPr/>
          <p:nvPr/>
        </p:nvSpPr>
        <p:spPr bwMode="auto">
          <a:xfrm>
            <a:off x="3051813" y="4086965"/>
            <a:ext cx="87438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Driver &amp; LED</a:t>
            </a:r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528885" y="4409426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3916591" y="4392418"/>
            <a:ext cx="6592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4" name="Textfeld 73"/>
          <p:cNvSpPr txBox="1"/>
          <p:nvPr/>
        </p:nvSpPr>
        <p:spPr>
          <a:xfrm>
            <a:off x="2057315" y="486128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cs typeface="Times New Roman" panose="02020603050405020304" pitchFamily="18" charset="0"/>
              </a:rPr>
              <a:t>DC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2071685" y="4170600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087473" y="4076034"/>
            <a:ext cx="434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H="1" flipV="1">
            <a:off x="2306420" y="4619520"/>
            <a:ext cx="2617" cy="3122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Textfeld 5"/>
          <p:cNvSpPr txBox="1"/>
          <p:nvPr/>
        </p:nvSpPr>
        <p:spPr>
          <a:xfrm>
            <a:off x="3897590" y="3886200"/>
            <a:ext cx="744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optical</a:t>
            </a:r>
          </a:p>
          <a:p>
            <a:pPr algn="ctr"/>
            <a:r>
              <a:rPr lang="en-US" sz="1400" dirty="0"/>
              <a:t>channel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400096" y="4076034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5618193" y="4409420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Rechteck 82"/>
          <p:cNvSpPr/>
          <p:nvPr/>
        </p:nvSpPr>
        <p:spPr bwMode="auto">
          <a:xfrm>
            <a:off x="6141122" y="4087618"/>
            <a:ext cx="720692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High-pass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6877168" y="4390624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Rechteck 77"/>
          <p:cNvSpPr/>
          <p:nvPr/>
        </p:nvSpPr>
        <p:spPr bwMode="auto">
          <a:xfrm>
            <a:off x="1905000" y="3886200"/>
            <a:ext cx="762000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6019799" y="3886200"/>
            <a:ext cx="933369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6523940" y="530169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6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586936"/>
            <a:ext cx="8305800" cy="443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Complex OFDM-baseband signals are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after up-conversion to the carrier frequency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For LC, one could simply change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b="0" kern="0" dirty="0">
                <a:solidFill>
                  <a:srgbClr val="000000"/>
                </a:solidFill>
                <a:latin typeface="Times New Roman"/>
              </a:rPr>
              <a:t> to a low carrier (“low IF”), yielding a real-valued baseband signal.</a:t>
            </a: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Option 1) Use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978382" y="3124200"/>
            <a:ext cx="7175018" cy="1057987"/>
            <a:chOff x="526065" y="3499277"/>
            <a:chExt cx="7175018" cy="1057987"/>
          </a:xfrm>
        </p:grpSpPr>
        <p:sp>
          <p:nvSpPr>
            <p:cNvPr id="8" name="Rechteck 7"/>
            <p:cNvSpPr/>
            <p:nvPr/>
          </p:nvSpPr>
          <p:spPr bwMode="auto">
            <a:xfrm>
              <a:off x="5471992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Gerade Verbindung mit Pfeil 8"/>
            <p:cNvCxnSpPr/>
            <p:nvPr/>
          </p:nvCxnSpPr>
          <p:spPr bwMode="auto">
            <a:xfrm>
              <a:off x="6315075" y="3804077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" name="Textfeld 9"/>
            <p:cNvSpPr txBox="1"/>
            <p:nvPr/>
          </p:nvSpPr>
          <p:spPr>
            <a:xfrm>
              <a:off x="5592809" y="36348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Re(.)</a:t>
              </a: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6858000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953169" y="36244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LED</a:t>
              </a: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676400" y="3509828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Gerade Verbindung mit Pfeil 13"/>
            <p:cNvCxnSpPr/>
            <p:nvPr/>
          </p:nvCxnSpPr>
          <p:spPr bwMode="auto">
            <a:xfrm>
              <a:off x="2519483" y="3814628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feld 14"/>
            <p:cNvSpPr txBox="1"/>
            <p:nvPr/>
          </p:nvSpPr>
          <p:spPr>
            <a:xfrm>
              <a:off x="1797217" y="3645351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IFFT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3062408" y="3509828"/>
              <a:ext cx="471677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67291" y="363500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CP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3939498" y="3509828"/>
              <a:ext cx="976265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Up-con-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version</a:t>
              </a:r>
            </a:p>
          </p:txBody>
        </p:sp>
        <p:cxnSp>
          <p:nvCxnSpPr>
            <p:cNvPr id="19" name="Gerade Verbindung mit Pfeil 18"/>
            <p:cNvCxnSpPr/>
            <p:nvPr/>
          </p:nvCxnSpPr>
          <p:spPr bwMode="auto">
            <a:xfrm>
              <a:off x="3534085" y="3800560"/>
              <a:ext cx="3921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Gerade Verbindung mit Pfeil 20"/>
            <p:cNvCxnSpPr/>
            <p:nvPr/>
          </p:nvCxnSpPr>
          <p:spPr bwMode="auto">
            <a:xfrm flipH="1" flipV="1">
              <a:off x="4469287" y="4107314"/>
              <a:ext cx="3484" cy="3122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Gerade Verbindung mit Pfeil 21"/>
            <p:cNvCxnSpPr/>
            <p:nvPr/>
          </p:nvCxnSpPr>
          <p:spPr bwMode="auto">
            <a:xfrm>
              <a:off x="4915763" y="3800560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feld 22"/>
            <p:cNvSpPr txBox="1"/>
            <p:nvPr/>
          </p:nvSpPr>
          <p:spPr>
            <a:xfrm>
              <a:off x="4469287" y="418793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cs typeface="Times New Roman" panose="02020603050405020304" pitchFamily="18" charset="0"/>
                </a:rPr>
                <a:t>f</a:t>
              </a:r>
              <a:r>
                <a:rPr lang="en-US" sz="1800" i="1" baseline="-25000" dirty="0">
                  <a:cs typeface="Times New Roman" panose="02020603050405020304" pitchFamily="18" charset="0"/>
                </a:rPr>
                <a:t>c</a:t>
              </a:r>
              <a:endParaRPr lang="en-US" sz="1800" i="1" dirty="0">
                <a:cs typeface="Times New Roman" panose="02020603050405020304" pitchFamily="18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26065" y="361589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Data</a:t>
              </a:r>
            </a:p>
          </p:txBody>
        </p:sp>
      </p:grpSp>
      <p:cxnSp>
        <p:nvCxnSpPr>
          <p:cNvPr id="25" name="Gerade Verbindung mit Pfeil 24"/>
          <p:cNvCxnSpPr/>
          <p:nvPr/>
        </p:nvCxnSpPr>
        <p:spPr bwMode="auto">
          <a:xfrm>
            <a:off x="1585792" y="3441137"/>
            <a:ext cx="542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1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219200"/>
            <a:ext cx="4276877" cy="3810000"/>
          </a:xfrm>
          <a:prstGeom prst="rect">
            <a:avLst/>
          </a:prstGeom>
        </p:spPr>
      </p:pic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599"/>
            <a:ext cx="830580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RF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signals onto e.g.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=2.4 GHz.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onto low IF e.g.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b="0" kern="0" dirty="0">
                <a:latin typeface="Times New Roman"/>
              </a:rPr>
              <a:t>+ </a:t>
            </a:r>
            <a:r>
              <a:rPr lang="el-GR" altLang="en-US" b="0" kern="0" dirty="0">
                <a:latin typeface="Times New Roman"/>
              </a:rPr>
              <a:t>Δ</a:t>
            </a:r>
            <a:r>
              <a:rPr lang="en-US" altLang="en-US" b="0" kern="0" dirty="0">
                <a:latin typeface="Times New Roman"/>
              </a:rPr>
              <a:t>.</a:t>
            </a:r>
          </a:p>
          <a:p>
            <a:pPr marL="1085850" lvl="1" indent="-342900" eaLnBrk="1" hangingPunct="1">
              <a:defRPr/>
            </a:pPr>
            <a:r>
              <a:rPr lang="el-GR" altLang="en-US" kern="0" dirty="0">
                <a:latin typeface="Times New Roman"/>
              </a:rPr>
              <a:t>Δ</a:t>
            </a:r>
            <a:r>
              <a:rPr lang="en-GB" altLang="en-US" kern="0" dirty="0">
                <a:latin typeface="Times New Roman"/>
              </a:rPr>
              <a:t> is to be agreed depending on signal mask design.</a:t>
            </a:r>
            <a:endParaRPr lang="en-US" altLang="en-US" b="0" kern="0" baseline="-25000" dirty="0"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This way, any complex-valued baseband signal (i.e. any existing IEEE 802.11 PHY) can be used to facilitate LC.</a:t>
            </a: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dirty="0"/>
              <a:t>Using existing 802.11 PHYs for LC</a:t>
            </a:r>
            <a:r>
              <a:rPr lang="en-US" altLang="en-US" sz="3200" dirty="0">
                <a:solidFill>
                  <a:schemeClr val="tx2"/>
                </a:solidFill>
              </a:rPr>
              <a:t> (2)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9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Should the mandatory baseband offset </a:t>
            </a:r>
            <a:r>
              <a:rPr lang="en-US" altLang="en-US" sz="2000" dirty="0"/>
              <a:t>(</a:t>
            </a:r>
            <a:r>
              <a:rPr lang="el-GR" altLang="en-US" sz="2000" b="0" dirty="0"/>
              <a:t>Δ</a:t>
            </a:r>
            <a:r>
              <a:rPr lang="en-US" altLang="en-US" sz="2000" dirty="0"/>
              <a:t>)</a:t>
            </a:r>
            <a:r>
              <a:rPr lang="en-US" altLang="en-US" sz="2000" b="0" kern="0" dirty="0"/>
              <a:t> for existing 802.11 PHY modes as described in Slide 6 be set to 1.5 MHz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3 / 5 / 9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Baseband-offset (</a:t>
            </a:r>
            <a:r>
              <a:rPr lang="el-GR" altLang="en-US" b="0" dirty="0"/>
              <a:t>Δ</a:t>
            </a:r>
            <a:r>
              <a:rPr lang="en-US" altLang="en-US" dirty="0"/>
              <a:t>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The LC-optimized PHY benefits from adaptive bitloading</a:t>
            </a:r>
          </a:p>
          <a:p>
            <a:pPr lvl="1">
              <a:defRPr/>
            </a:pPr>
            <a:r>
              <a:rPr lang="en-US" altLang="en-US" kern="0" dirty="0"/>
              <a:t>Adaptive bitloading is widely used in LC R&amp;D papers</a:t>
            </a:r>
          </a:p>
          <a:p>
            <a:pPr lvl="1">
              <a:defRPr/>
            </a:pPr>
            <a:r>
              <a:rPr lang="en-US" altLang="en-US" kern="0" dirty="0"/>
              <a:t>Brings enhanced mobility support and optimized PHY performance</a:t>
            </a:r>
          </a:p>
          <a:p>
            <a:pPr lvl="1">
              <a:defRPr/>
            </a:pPr>
            <a:r>
              <a:rPr lang="en-US" altLang="en-US" kern="0" dirty="0"/>
              <a:t>Seamless operation in both, LOS and NLOS channel conditions</a:t>
            </a:r>
          </a:p>
          <a:p>
            <a:pPr>
              <a:defRPr/>
            </a:pPr>
            <a:r>
              <a:rPr lang="en-US" altLang="en-US" b="0" kern="0" dirty="0"/>
              <a:t>Ways to bring adaptive </a:t>
            </a:r>
            <a:r>
              <a:rPr lang="en-US" altLang="en-US" b="0" kern="0" dirty="0" err="1"/>
              <a:t>bitloading</a:t>
            </a:r>
            <a:r>
              <a:rPr lang="en-US" altLang="en-US" b="0" kern="0" dirty="0"/>
              <a:t> into 802.11</a:t>
            </a:r>
          </a:p>
          <a:p>
            <a:pPr lvl="1">
              <a:defRPr/>
            </a:pPr>
            <a:r>
              <a:rPr lang="en-US" altLang="en-US" kern="0" dirty="0"/>
              <a:t>Integrate G.hn as LC-optimized PHY under 802.11 MAC</a:t>
            </a:r>
          </a:p>
          <a:p>
            <a:pPr marL="914400" lvl="1" indent="-457200">
              <a:buFont typeface="+mj-lt"/>
              <a:buAutoNum type="alphaLcParenR"/>
              <a:defRPr/>
            </a:pPr>
            <a:endParaRPr lang="en-US" altLang="en-US" sz="1600" kern="0" dirty="0"/>
          </a:p>
          <a:p>
            <a:pPr lvl="1"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Option 2) Use a LC-optimized PHY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6204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681</Words>
  <Application>Microsoft Office PowerPoint</Application>
  <PresentationFormat>On-screen Show (4:3)</PresentationFormat>
  <Paragraphs>211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802-11-Submission</vt:lpstr>
      <vt:lpstr>Document</vt:lpstr>
      <vt:lpstr>TGbb PHY proposal</vt:lpstr>
      <vt:lpstr>PowerPoint Presentation</vt:lpstr>
      <vt:lpstr>Introduction</vt:lpstr>
      <vt:lpstr>LC PHY Options</vt:lpstr>
      <vt:lpstr>PowerPoint Presentation</vt:lpstr>
      <vt:lpstr>PowerPoint Presentation</vt:lpstr>
      <vt:lpstr>PowerPoint Presentation</vt:lpstr>
      <vt:lpstr>PROPOSAL: Baseband-offset (Δ)</vt:lpstr>
      <vt:lpstr>Option 2) Use a LC-optimized PHY</vt:lpstr>
      <vt:lpstr>Use existing and LC-optimized PHY under 802.11 MAC</vt:lpstr>
      <vt:lpstr>PROPOSAL: Use 11ax PHY as the common-mode for TGbb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Serafimovski, Nikola</cp:lastModifiedBy>
  <cp:revision>4117</cp:revision>
  <cp:lastPrinted>2014-11-04T15:04:57Z</cp:lastPrinted>
  <dcterms:created xsi:type="dcterms:W3CDTF">2007-04-17T18:10:23Z</dcterms:created>
  <dcterms:modified xsi:type="dcterms:W3CDTF">2019-05-13T15:42:26Z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