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7" r:id="rId1"/>
  </p:sldMasterIdLst>
  <p:notesMasterIdLst>
    <p:notesMasterId r:id="rId16"/>
  </p:notesMasterIdLst>
  <p:handoutMasterIdLst>
    <p:handoutMasterId r:id="rId17"/>
  </p:handoutMasterIdLst>
  <p:sldIdLst>
    <p:sldId id="256" r:id="rId2"/>
    <p:sldId id="257" r:id="rId3"/>
    <p:sldId id="304" r:id="rId4"/>
    <p:sldId id="305" r:id="rId5"/>
    <p:sldId id="323" r:id="rId6"/>
    <p:sldId id="306" r:id="rId7"/>
    <p:sldId id="322" r:id="rId8"/>
    <p:sldId id="329" r:id="rId9"/>
    <p:sldId id="325" r:id="rId10"/>
    <p:sldId id="326" r:id="rId11"/>
    <p:sldId id="327" r:id="rId12"/>
    <p:sldId id="328" r:id="rId13"/>
    <p:sldId id="321" r:id="rId14"/>
    <p:sldId id="308" r:id="rId15"/>
  </p:sldIdLst>
  <p:sldSz cx="12192000" cy="6858000"/>
  <p:notesSz cx="6934200" cy="92805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hubhodeep Adhikari" initials="Shubho" lastIdx="1" clrIdx="0"/>
  <p:cmAuthor id="1" name="BLR" initials="BLR" lastIdx="10" clrIdx="1"/>
  <p:cmAuthor id="2" name="BRCM" initials="BRCM" lastIdx="1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13D76AF-2DB7-4605-8C40-959F13C108E4}">
  <a:tblStyle styleId="{113D76AF-2DB7-4605-8C40-959F13C108E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439" autoAdjust="0"/>
  </p:normalViewPr>
  <p:slideViewPr>
    <p:cSldViewPr>
      <p:cViewPr varScale="1">
        <p:scale>
          <a:sx n="67" d="100"/>
          <a:sy n="67" d="100"/>
        </p:scale>
        <p:origin x="548" y="48"/>
      </p:cViewPr>
      <p:guideLst>
        <p:guide orient="horz" pos="2160"/>
        <p:guide pos="3840"/>
      </p:guideLst>
    </p:cSldViewPr>
  </p:slideViewPr>
  <p:notesTextViewPr>
    <p:cViewPr>
      <p:scale>
        <a:sx n="1" d="1"/>
        <a:sy n="1" d="1"/>
      </p:scale>
      <p:origin x="0" y="0"/>
    </p:cViewPr>
  </p:notesTextViewPr>
  <p:sorterViewPr>
    <p:cViewPr>
      <p:scale>
        <a:sx n="50" d="100"/>
        <a:sy n="50" d="100"/>
      </p:scale>
      <p:origin x="0" y="0"/>
    </p:cViewPr>
  </p:sorterViewPr>
  <p:notesViewPr>
    <p:cSldViewPr>
      <p:cViewPr varScale="1">
        <p:scale>
          <a:sx n="51" d="100"/>
          <a:sy n="51" d="100"/>
        </p:scale>
        <p:origin x="-2716" y="-8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DFF1FCC2-EEF7-4A66-93A4-E7E7D1D66E61}" type="datetimeFigureOut">
              <a:rPr lang="en-US" smtClean="0"/>
              <a:t>5/13/2019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3E89B6E0-675F-48F2-BF2D-72705F844009}" type="slidenum">
              <a:rPr lang="en-US" smtClean="0"/>
              <a:t>‹#›</a:t>
            </a:fld>
            <a:endParaRPr lang="en-US"/>
          </a:p>
        </p:txBody>
      </p:sp>
    </p:spTree>
    <p:extLst>
      <p:ext uri="{BB962C8B-B14F-4D97-AF65-F5344CB8AC3E}">
        <p14:creationId xmlns:p14="http://schemas.microsoft.com/office/powerpoint/2010/main" val="3197220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Shape 3"/>
          <p:cNvSpPr/>
          <p:nvPr/>
        </p:nvSpPr>
        <p:spPr>
          <a:xfrm>
            <a:off x="0" y="0"/>
            <a:ext cx="6934200" cy="9280525"/>
          </a:xfrm>
          <a:prstGeom prst="roundRect">
            <a:avLst>
              <a:gd name="adj" fmla="val 19"/>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4" name="Shape 4"/>
          <p:cNvSpPr txBox="1">
            <a:spLocks noGrp="1"/>
          </p:cNvSpPr>
          <p:nvPr>
            <p:ph type="hdr" idx="2"/>
          </p:nvPr>
        </p:nvSpPr>
        <p:spPr>
          <a:xfrm>
            <a:off x="5640388" y="96838"/>
            <a:ext cx="639762" cy="211137"/>
          </a:xfrm>
          <a:prstGeom prst="rect">
            <a:avLst/>
          </a:prstGeom>
          <a:noFill/>
          <a:ln>
            <a:noFill/>
          </a:ln>
        </p:spPr>
        <p:txBody>
          <a:bodyPr spcFirstLastPara="1" wrap="square" lIns="91425" tIns="91425" rIns="91425" bIns="91425" anchor="b" anchorCtr="0"/>
          <a:lstStyle>
            <a:lvl1pPr marR="0" lvl="0" algn="r"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 name="Shape 5"/>
          <p:cNvSpPr txBox="1">
            <a:spLocks noGrp="1"/>
          </p:cNvSpPr>
          <p:nvPr>
            <p:ph type="dt" idx="10"/>
          </p:nvPr>
        </p:nvSpPr>
        <p:spPr>
          <a:xfrm>
            <a:off x="654050" y="96838"/>
            <a:ext cx="825500" cy="211137"/>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 name="Shape 6"/>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
        <p:nvSpPr>
          <p:cNvPr id="7" name="Shape 7"/>
          <p:cNvSpPr txBox="1">
            <a:spLocks noGrp="1"/>
          </p:cNvSpPr>
          <p:nvPr>
            <p:ph type="body" idx="1"/>
          </p:nvPr>
        </p:nvSpPr>
        <p:spPr>
          <a:xfrm>
            <a:off x="923925" y="4408488"/>
            <a:ext cx="5084763" cy="4175125"/>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ftr" idx="11"/>
          </p:nvPr>
        </p:nvSpPr>
        <p:spPr>
          <a:xfrm>
            <a:off x="5357813" y="8985250"/>
            <a:ext cx="92233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9" name="Shape 9"/>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u="none">
                <a:solidFill>
                  <a:srgbClr val="000000"/>
                </a:solidFill>
                <a:latin typeface="Times New Roman"/>
                <a:ea typeface="Times New Roman"/>
                <a:cs typeface="Times New Roman"/>
                <a:sym typeface="Times New Roman"/>
              </a:rPr>
              <a:t>Page </a:t>
            </a:r>
            <a:fld id="{00000000-1234-1234-1234-123412341234}" type="slidenum">
              <a:rPr lang="en-US" sz="1200" b="0" u="none">
                <a:solidFill>
                  <a:srgbClr val="000000"/>
                </a:solidFill>
                <a:latin typeface="Times New Roman"/>
                <a:ea typeface="Times New Roman"/>
                <a:cs typeface="Times New Roman"/>
                <a:sym typeface="Times New Roman"/>
              </a:rPr>
              <a:t>‹#›</a:t>
            </a:fld>
            <a:endParaRPr sz="1200" b="0" u="none">
              <a:solidFill>
                <a:srgbClr val="000000"/>
              </a:solidFill>
              <a:latin typeface="Times New Roman"/>
              <a:ea typeface="Times New Roman"/>
              <a:cs typeface="Times New Roman"/>
              <a:sym typeface="Times New Roman"/>
            </a:endParaRPr>
          </a:p>
        </p:txBody>
      </p:sp>
      <p:sp>
        <p:nvSpPr>
          <p:cNvPr id="10" name="Shape 10"/>
          <p:cNvSpPr/>
          <p:nvPr/>
        </p:nvSpPr>
        <p:spPr>
          <a:xfrm>
            <a:off x="722313" y="8985250"/>
            <a:ext cx="714375" cy="18256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11" name="Shape 11"/>
          <p:cNvCxnSpPr/>
          <p:nvPr/>
        </p:nvCxnSpPr>
        <p:spPr>
          <a:xfrm>
            <a:off x="723900" y="8983663"/>
            <a:ext cx="5486400" cy="1587"/>
          </a:xfrm>
          <a:prstGeom prst="straightConnector1">
            <a:avLst/>
          </a:prstGeom>
          <a:noFill/>
          <a:ln w="12600" cap="flat" cmpd="sng">
            <a:solidFill>
              <a:srgbClr val="000000"/>
            </a:solidFill>
            <a:prstDash val="solid"/>
            <a:miter lim="800000"/>
            <a:headEnd type="none" w="med" len="med"/>
            <a:tailEnd type="none" w="med" len="med"/>
          </a:ln>
        </p:spPr>
      </p:cxnSp>
      <p:cxnSp>
        <p:nvCxnSpPr>
          <p:cNvPr id="12" name="Shape 12"/>
          <p:cNvCxnSpPr/>
          <p:nvPr/>
        </p:nvCxnSpPr>
        <p:spPr>
          <a:xfrm>
            <a:off x="647700" y="296863"/>
            <a:ext cx="5638800" cy="1587"/>
          </a:xfrm>
          <a:prstGeom prst="straightConnector1">
            <a:avLst/>
          </a:prstGeom>
          <a:noFill/>
          <a:ln w="12600" cap="flat" cmpd="sng">
            <a:solidFill>
              <a:srgbClr val="000000"/>
            </a:solidFill>
            <a:prstDash val="solid"/>
            <a:miter lim="800000"/>
            <a:headEnd type="none" w="med" len="med"/>
            <a:tailEnd type="none" w="med" len="med"/>
          </a:ln>
        </p:spPr>
      </p:cxnSp>
    </p:spTree>
    <p:extLst>
      <p:ext uri="{BB962C8B-B14F-4D97-AF65-F5344CB8AC3E}">
        <p14:creationId xmlns:p14="http://schemas.microsoft.com/office/powerpoint/2010/main" val="355800663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80" name="Shape 80"/>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81" name="Shape 81"/>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82" name="Shape 82"/>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83" name="Shape 83"/>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84" name="Shape 84"/>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85" name="Shape 85"/>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467794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10</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697621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Shape 305"/>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306" name="Shape 306"/>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196594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algn="r"/>
            <a:r>
              <a:rPr lang="en-US" sz="1400" b="1">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algn="l"/>
            <a:r>
              <a:rPr lang="en-US" sz="1400" b="1">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algn="r"/>
            <a:r>
              <a:rPr lang="en-US">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r>
              <a:rPr lang="en-US">
                <a:latin typeface="Times New Roman"/>
                <a:ea typeface="Times New Roman"/>
                <a:cs typeface="Times New Roman"/>
                <a:sym typeface="Times New Roman"/>
              </a:rPr>
              <a:t>Page </a:t>
            </a:r>
            <a:fld id="{00000000-1234-1234-1234-123412341234}" type="slidenum">
              <a:rPr lang="en-US">
                <a:latin typeface="Times New Roman"/>
                <a:ea typeface="Times New Roman"/>
                <a:cs typeface="Times New Roman"/>
                <a:sym typeface="Times New Roman"/>
              </a:rPr>
              <a:pPr/>
              <a:t>12</a:t>
            </a:fld>
            <a:endParaRPr>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endParaRPr sz="2400">
              <a:solidFill>
                <a:prstClr val="white"/>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771318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13</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940065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2"/>
        <p:cNvGrpSpPr/>
        <p:nvPr/>
      </p:nvGrpSpPr>
      <p:grpSpPr>
        <a:xfrm>
          <a:off x="0" y="0"/>
          <a:ext cx="0" cy="0"/>
          <a:chOff x="0" y="0"/>
          <a:chExt cx="0" cy="0"/>
        </a:xfrm>
      </p:grpSpPr>
      <p:sp>
        <p:nvSpPr>
          <p:cNvPr id="433" name="Shape 433"/>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434" name="Shape 434"/>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435" name="Shape 435"/>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436" name="Shape 436"/>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14</a:t>
            </a:fld>
            <a:endParaRPr sz="1200">
              <a:solidFill>
                <a:srgbClr val="000000"/>
              </a:solidFill>
              <a:latin typeface="Times New Roman"/>
              <a:ea typeface="Times New Roman"/>
              <a:cs typeface="Times New Roman"/>
              <a:sym typeface="Times New Roman"/>
            </a:endParaRPr>
          </a:p>
        </p:txBody>
      </p:sp>
      <p:sp>
        <p:nvSpPr>
          <p:cNvPr id="437" name="Shape 437"/>
          <p:cNvSpPr>
            <a:spLocks noGrp="1" noRot="1" noChangeAspect="1"/>
          </p:cNvSpPr>
          <p:nvPr>
            <p:ph type="sldImg" idx="3"/>
          </p:nvPr>
        </p:nvSpPr>
        <p:spPr>
          <a:xfrm>
            <a:off x="384175" y="701675"/>
            <a:ext cx="6165850" cy="3468688"/>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438" name="Shape 438"/>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16916431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95" name="Shape 95"/>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96" name="Shape 96"/>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97" name="Shape 97"/>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98" name="Shape 98"/>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99" name="Shape 99"/>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00" name="Shape 100"/>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466972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688591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4</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39103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570152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6</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447323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7</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126658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8</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021390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9</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26592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3"/>
        <p:cNvGrpSpPr/>
        <p:nvPr/>
      </p:nvGrpSpPr>
      <p:grpSpPr>
        <a:xfrm>
          <a:off x="0" y="0"/>
          <a:ext cx="0" cy="0"/>
          <a:chOff x="0" y="0"/>
          <a:chExt cx="0" cy="0"/>
        </a:xfrm>
      </p:grpSpPr>
      <p:sp>
        <p:nvSpPr>
          <p:cNvPr id="24" name="Shape 24"/>
          <p:cNvSpPr txBox="1">
            <a:spLocks noGrp="1"/>
          </p:cNvSpPr>
          <p:nvPr>
            <p:ph type="ctrTitle"/>
          </p:nvPr>
        </p:nvSpPr>
        <p:spPr>
          <a:xfrm>
            <a:off x="914400" y="2130426"/>
            <a:ext cx="10363200" cy="14700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25" name="Shape 25"/>
          <p:cNvSpPr txBox="1">
            <a:spLocks noGrp="1"/>
          </p:cNvSpPr>
          <p:nvPr>
            <p:ph type="subTitle" idx="1"/>
          </p:nvPr>
        </p:nvSpPr>
        <p:spPr>
          <a:xfrm>
            <a:off x="1828800" y="3886200"/>
            <a:ext cx="8534400" cy="1752600"/>
          </a:xfrm>
          <a:prstGeom prst="rect">
            <a:avLst/>
          </a:prstGeom>
          <a:noFill/>
          <a:ln>
            <a:noFill/>
          </a:ln>
        </p:spPr>
        <p:txBody>
          <a:bodyPr spcFirstLastPara="1" wrap="square" lIns="91425" tIns="91425" rIns="91425" bIns="91425" anchor="t" anchorCtr="0"/>
          <a:lstStyle>
            <a:lvl1pPr marR="0" lvl="0" algn="ctr"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R="0" lvl="1" algn="ctr" rtl="0">
              <a:spcBef>
                <a:spcPts val="500"/>
              </a:spcBef>
              <a:spcAft>
                <a:spcPts val="0"/>
              </a:spcAft>
              <a:buClr>
                <a:srgbClr val="000000"/>
              </a:buClr>
              <a:buSzPts val="2000"/>
              <a:buFont typeface="Times New Roman"/>
              <a:buNone/>
              <a:defRPr sz="2000" b="0" i="0" u="none" strike="noStrike" cap="none">
                <a:solidFill>
                  <a:srgbClr val="000000"/>
                </a:solidFill>
                <a:latin typeface="Times New Roman"/>
                <a:ea typeface="Times New Roman"/>
                <a:cs typeface="Times New Roman"/>
                <a:sym typeface="Times New Roman"/>
              </a:defRPr>
            </a:lvl2pPr>
            <a:lvl3pPr marR="0" lvl="2" algn="ctr" rtl="0">
              <a:spcBef>
                <a:spcPts val="45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3pPr>
            <a:lvl4pPr marR="0" lvl="3"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4pPr>
            <a:lvl5pPr marR="0" lvl="4"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5pPr>
            <a:lvl6pPr marR="0" lvl="5"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6pPr>
            <a:lvl7pPr marR="0" lvl="6"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7pPr>
            <a:lvl8pPr marR="0" lvl="7"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8pPr>
            <a:lvl9pPr marR="0" lvl="8"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26" name="Shape 2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2019</a:t>
            </a:r>
            <a:endParaRPr lang="en-US" dirty="0"/>
          </a:p>
        </p:txBody>
      </p:sp>
      <p:sp>
        <p:nvSpPr>
          <p:cNvPr id="27" name="Shape 2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28" name="Shape 2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1" name="Shape 31"/>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dirty="0"/>
          </a:p>
        </p:txBody>
      </p:sp>
      <p:sp>
        <p:nvSpPr>
          <p:cNvPr id="32" name="Shape 3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
        <p:nvSpPr>
          <p:cNvPr id="33" name="Shape 33"/>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34" name="Shape 3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2019</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963084" y="4406901"/>
            <a:ext cx="10363200" cy="136207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40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7" name="Shape 37"/>
          <p:cNvSpPr txBox="1">
            <a:spLocks noGrp="1"/>
          </p:cNvSpPr>
          <p:nvPr>
            <p:ph type="body" idx="1"/>
          </p:nvPr>
        </p:nvSpPr>
        <p:spPr>
          <a:xfrm>
            <a:off x="963084" y="2906713"/>
            <a:ext cx="10363200" cy="1500187"/>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9pPr>
          </a:lstStyle>
          <a:p>
            <a:endParaRPr/>
          </a:p>
        </p:txBody>
      </p:sp>
      <p:sp>
        <p:nvSpPr>
          <p:cNvPr id="38" name="Shape 38"/>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2019</a:t>
            </a:r>
            <a:endParaRPr lang="en-US" dirty="0"/>
          </a:p>
        </p:txBody>
      </p:sp>
      <p:sp>
        <p:nvSpPr>
          <p:cNvPr id="39" name="Shape 39"/>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40" name="Shape 4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914400" y="609600"/>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43" name="Shape 43"/>
          <p:cNvSpPr txBox="1">
            <a:spLocks noGrp="1"/>
          </p:cNvSpPr>
          <p:nvPr>
            <p:ph type="body" idx="1"/>
          </p:nvPr>
        </p:nvSpPr>
        <p:spPr>
          <a:xfrm>
            <a:off x="914401" y="1981201"/>
            <a:ext cx="50778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4" name="Shape 44"/>
          <p:cNvSpPr txBox="1">
            <a:spLocks noGrp="1"/>
          </p:cNvSpPr>
          <p:nvPr>
            <p:ph type="body" idx="2"/>
          </p:nvPr>
        </p:nvSpPr>
        <p:spPr>
          <a:xfrm>
            <a:off x="6195484" y="1981201"/>
            <a:ext cx="5080000"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5" name="Shape 4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2019</a:t>
            </a:r>
            <a:endParaRPr lang="en-US" dirty="0"/>
          </a:p>
        </p:txBody>
      </p:sp>
      <p:sp>
        <p:nvSpPr>
          <p:cNvPr id="46" name="Shape 4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47" name="Shape 4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50" name="Shape 50"/>
          <p:cNvSpPr txBox="1">
            <a:spLocks noGrp="1"/>
          </p:cNvSpPr>
          <p:nvPr>
            <p:ph type="body" idx="1"/>
          </p:nvPr>
        </p:nvSpPr>
        <p:spPr>
          <a:xfrm>
            <a:off x="609600" y="1535113"/>
            <a:ext cx="5386917"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1" name="Shape 51"/>
          <p:cNvSpPr txBox="1">
            <a:spLocks noGrp="1"/>
          </p:cNvSpPr>
          <p:nvPr>
            <p:ph type="body" idx="2"/>
          </p:nvPr>
        </p:nvSpPr>
        <p:spPr>
          <a:xfrm>
            <a:off x="609600" y="2174875"/>
            <a:ext cx="5386917"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2" name="Shape 52"/>
          <p:cNvSpPr txBox="1">
            <a:spLocks noGrp="1"/>
          </p:cNvSpPr>
          <p:nvPr>
            <p:ph type="body" idx="3"/>
          </p:nvPr>
        </p:nvSpPr>
        <p:spPr>
          <a:xfrm>
            <a:off x="6193368" y="1535113"/>
            <a:ext cx="5389033"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3" name="Shape 53"/>
          <p:cNvSpPr txBox="1">
            <a:spLocks noGrp="1"/>
          </p:cNvSpPr>
          <p:nvPr>
            <p:ph type="body" idx="4"/>
          </p:nvPr>
        </p:nvSpPr>
        <p:spPr>
          <a:xfrm>
            <a:off x="6193368" y="2174875"/>
            <a:ext cx="5389033"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dirty="0"/>
          </a:p>
        </p:txBody>
      </p:sp>
      <p:sp>
        <p:nvSpPr>
          <p:cNvPr id="54" name="Shape 5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2019</a:t>
            </a:r>
            <a:endParaRPr lang="en-US" dirty="0"/>
          </a:p>
        </p:txBody>
      </p:sp>
      <p:sp>
        <p:nvSpPr>
          <p:cNvPr id="55" name="Shape 55"/>
          <p:cNvSpPr txBox="1">
            <a:spLocks noGrp="1"/>
          </p:cNvSpPr>
          <p:nvPr>
            <p:ph type="ftr" idx="11"/>
          </p:nvPr>
        </p:nvSpPr>
        <p:spPr>
          <a:xfrm>
            <a:off x="7524760" y="6475414"/>
            <a:ext cx="3865024"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56" name="Shape 56"/>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9" name="Shape 5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2019</a:t>
            </a:r>
            <a:endParaRPr lang="en-US" dirty="0"/>
          </a:p>
        </p:txBody>
      </p:sp>
      <p:sp>
        <p:nvSpPr>
          <p:cNvPr id="60" name="Shape 6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61" name="Shape 6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2"/>
        <p:cNvGrpSpPr/>
        <p:nvPr/>
      </p:nvGrpSpPr>
      <p:grpSpPr>
        <a:xfrm>
          <a:off x="0" y="0"/>
          <a:ext cx="0" cy="0"/>
          <a:chOff x="0" y="0"/>
          <a:chExt cx="0" cy="0"/>
        </a:xfrm>
      </p:grpSpPr>
      <p:sp>
        <p:nvSpPr>
          <p:cNvPr id="63" name="Shape 63"/>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2019</a:t>
            </a:r>
            <a:endParaRPr lang="en-US" dirty="0"/>
          </a:p>
        </p:txBody>
      </p:sp>
      <p:sp>
        <p:nvSpPr>
          <p:cNvPr id="64" name="Shape 64"/>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65" name="Shape 65"/>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68" name="Shape 68"/>
          <p:cNvSpPr txBox="1">
            <a:spLocks noGrp="1"/>
          </p:cNvSpPr>
          <p:nvPr>
            <p:ph type="body" idx="1"/>
          </p:nvPr>
        </p:nvSpPr>
        <p:spPr>
          <a:xfrm rot="5400000">
            <a:off x="4038337" y="-1142734"/>
            <a:ext cx="4113213" cy="10361084"/>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69" name="Shape 6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2019</a:t>
            </a:r>
            <a:endParaRPr/>
          </a:p>
        </p:txBody>
      </p:sp>
      <p:sp>
        <p:nvSpPr>
          <p:cNvPr id="70" name="Shape 7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71" name="Shape 7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rot="5400000">
            <a:off x="7276837" y="2095765"/>
            <a:ext cx="5408613" cy="2588684"/>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74" name="Shape 74"/>
          <p:cNvSpPr txBox="1">
            <a:spLocks noGrp="1"/>
          </p:cNvSpPr>
          <p:nvPr>
            <p:ph type="body" idx="1"/>
          </p:nvPr>
        </p:nvSpPr>
        <p:spPr>
          <a:xfrm rot="5400000">
            <a:off x="1994693" y="-394493"/>
            <a:ext cx="5408613" cy="7569200"/>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75" name="Shape 7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2019</a:t>
            </a:r>
            <a:endParaRPr/>
          </a:p>
        </p:txBody>
      </p:sp>
      <p:sp>
        <p:nvSpPr>
          <p:cNvPr id="76" name="Shape 7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77" name="Shape 7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15" name="Shape 15"/>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dirty="0"/>
          </a:p>
        </p:txBody>
      </p:sp>
      <p:sp>
        <p:nvSpPr>
          <p:cNvPr id="16" name="Shape 1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2019</a:t>
            </a:r>
            <a:endParaRPr lang="en-US" dirty="0"/>
          </a:p>
        </p:txBody>
      </p:sp>
      <p:sp>
        <p:nvSpPr>
          <p:cNvPr id="17" name="Shape 1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18" name="Shape 1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cxnSp>
        <p:nvCxnSpPr>
          <p:cNvPr id="19" name="Shape 19"/>
          <p:cNvCxnSpPr/>
          <p:nvPr/>
        </p:nvCxnSpPr>
        <p:spPr>
          <a:xfrm>
            <a:off x="914400" y="609600"/>
            <a:ext cx="10363200" cy="1588"/>
          </a:xfrm>
          <a:prstGeom prst="straightConnector1">
            <a:avLst/>
          </a:prstGeom>
          <a:noFill/>
          <a:ln w="12600" cap="flat" cmpd="sng">
            <a:solidFill>
              <a:srgbClr val="000000"/>
            </a:solidFill>
            <a:prstDash val="solid"/>
            <a:miter lim="800000"/>
            <a:headEnd type="none" w="med" len="med"/>
            <a:tailEnd type="none" w="med" len="med"/>
          </a:ln>
        </p:spPr>
      </p:cxnSp>
      <p:sp>
        <p:nvSpPr>
          <p:cNvPr id="20" name="Shape 20"/>
          <p:cNvSpPr/>
          <p:nvPr/>
        </p:nvSpPr>
        <p:spPr>
          <a:xfrm>
            <a:off x="912285" y="6475413"/>
            <a:ext cx="718145" cy="184666"/>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21" name="Shape 21"/>
          <p:cNvCxnSpPr/>
          <p:nvPr/>
        </p:nvCxnSpPr>
        <p:spPr>
          <a:xfrm>
            <a:off x="914400" y="6477000"/>
            <a:ext cx="10464800" cy="1588"/>
          </a:xfrm>
          <a:prstGeom prst="straightConnector1">
            <a:avLst/>
          </a:prstGeom>
          <a:noFill/>
          <a:ln w="12600" cap="flat" cmpd="sng">
            <a:solidFill>
              <a:srgbClr val="000000"/>
            </a:solidFill>
            <a:prstDash val="solid"/>
            <a:miter lim="800000"/>
            <a:headEnd type="none" w="med" len="med"/>
            <a:tailEnd type="none" w="med" len="med"/>
          </a:ln>
        </p:spPr>
      </p:cxnSp>
      <p:sp>
        <p:nvSpPr>
          <p:cNvPr id="22" name="Shape 22"/>
          <p:cNvSpPr txBox="1"/>
          <p:nvPr/>
        </p:nvSpPr>
        <p:spPr>
          <a:xfrm>
            <a:off x="6667504" y="357166"/>
            <a:ext cx="4667283" cy="27305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800"/>
              <a:buFont typeface="Times New Roman"/>
              <a:buNone/>
            </a:pPr>
            <a:r>
              <a:rPr lang="en-US" sz="1800" b="1" i="0" u="none" strike="noStrike" cap="none" dirty="0" smtClean="0">
                <a:solidFill>
                  <a:srgbClr val="000000"/>
                </a:solidFill>
                <a:latin typeface="Times New Roman"/>
                <a:ea typeface="Times New Roman"/>
                <a:cs typeface="Times New Roman"/>
                <a:sym typeface="Times New Roman"/>
              </a:rPr>
              <a:t>doc.: IEEE </a:t>
            </a:r>
            <a:r>
              <a:rPr lang="en-US" sz="1800" b="1" i="0" u="none" strike="noStrike" cap="none" dirty="0" smtClean="0">
                <a:solidFill>
                  <a:srgbClr val="000000"/>
                </a:solidFill>
                <a:latin typeface="Times New Roman"/>
                <a:ea typeface="Times New Roman"/>
                <a:cs typeface="Times New Roman"/>
                <a:sym typeface="Times New Roman"/>
              </a:rPr>
              <a:t>802.11-</a:t>
            </a:r>
            <a:r>
              <a:rPr lang="en-US" sz="1800" b="1" dirty="0" smtClean="0">
                <a:latin typeface="Times New Roman"/>
                <a:ea typeface="Times New Roman"/>
                <a:cs typeface="Times New Roman"/>
                <a:sym typeface="Times New Roman"/>
              </a:rPr>
              <a:t>19/0871r0</a:t>
            </a:r>
            <a:endParaRPr sz="1800" b="1" i="0" u="none" strike="noStrike" cap="none" dirty="0">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Lst>
  <p:timing>
    <p:tnLst>
      <p:par>
        <p:cTn id="1" dur="indefinite" restart="never" nodeType="tmRoot"/>
      </p:par>
    </p:tnLst>
  </p:timing>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ctrTitle"/>
          </p:nvPr>
        </p:nvSpPr>
        <p:spPr>
          <a:xfrm>
            <a:off x="533400" y="914400"/>
            <a:ext cx="10972800" cy="872100"/>
          </a:xfrm>
          <a:prstGeom prst="rect">
            <a:avLst/>
          </a:prstGeom>
          <a:noFill/>
          <a:ln>
            <a:noFill/>
          </a:ln>
        </p:spPr>
        <p:txBody>
          <a:bodyPr spcFirstLastPara="1" wrap="square" lIns="92150" tIns="46075" rIns="92150" bIns="46075" anchor="ctr" anchorCtr="0">
            <a:noAutofit/>
          </a:bodyPr>
          <a:lstStyle/>
          <a:p>
            <a:pPr lvl="0"/>
            <a:r>
              <a:rPr lang="en-US" sz="2800" dirty="0" smtClean="0"/>
              <a:t>802.11ax for IMT-2020 </a:t>
            </a:r>
            <a:r>
              <a:rPr lang="en-US" sz="2800" dirty="0" err="1" smtClean="0"/>
              <a:t>eMBB</a:t>
            </a:r>
            <a:r>
              <a:rPr lang="en-US" sz="2800" dirty="0" smtClean="0"/>
              <a:t> Dense Urban</a:t>
            </a:r>
            <a:endParaRPr sz="2800" b="1" i="0" u="none" strike="noStrike" cap="none" dirty="0">
              <a:solidFill>
                <a:srgbClr val="000000"/>
              </a:solidFill>
              <a:latin typeface="Times New Roman"/>
              <a:ea typeface="Times New Roman"/>
              <a:cs typeface="Times New Roman"/>
              <a:sym typeface="Times New Roman"/>
            </a:endParaRPr>
          </a:p>
        </p:txBody>
      </p:sp>
      <p:sp>
        <p:nvSpPr>
          <p:cNvPr id="88" name="Shape 88"/>
          <p:cNvSpPr txBox="1">
            <a:spLocks noGrp="1"/>
          </p:cNvSpPr>
          <p:nvPr>
            <p:ph type="subTitle" idx="1"/>
          </p:nvPr>
        </p:nvSpPr>
        <p:spPr>
          <a:xfrm>
            <a:off x="1665538" y="1905000"/>
            <a:ext cx="8534400" cy="476100"/>
          </a:xfrm>
          <a:prstGeom prst="rect">
            <a:avLst/>
          </a:prstGeom>
          <a:noFill/>
          <a:ln>
            <a:noFill/>
          </a:ln>
        </p:spPr>
        <p:txBody>
          <a:bodyPr spcFirstLastPara="1" wrap="square" lIns="92150" tIns="46075" rIns="92150" bIns="46075" anchor="t" anchorCtr="0">
            <a:noAutofit/>
          </a:bodyPr>
          <a:lstStyle/>
          <a:p>
            <a:pPr marL="0" marR="0" lvl="0" indent="0" algn="ctr" rtl="0">
              <a:spcBef>
                <a:spcPts val="0"/>
              </a:spcBef>
              <a:spcAft>
                <a:spcPts val="0"/>
              </a:spcAft>
              <a:buClr>
                <a:srgbClr val="000000"/>
              </a:buClr>
              <a:buSzPts val="2000"/>
              <a:buFont typeface="Times New Roman"/>
              <a:buNone/>
            </a:pPr>
            <a:r>
              <a:rPr lang="en-US" sz="2000" b="1" i="0" u="none" strike="noStrike" cap="none" dirty="0">
                <a:solidFill>
                  <a:srgbClr val="000000"/>
                </a:solidFill>
                <a:latin typeface="Times New Roman"/>
                <a:ea typeface="Times New Roman"/>
                <a:cs typeface="Times New Roman"/>
                <a:sym typeface="Times New Roman"/>
              </a:rPr>
              <a:t>Date:</a:t>
            </a:r>
            <a:r>
              <a:rPr lang="en-US" sz="2000" b="0" i="0" u="none" strike="noStrike" cap="none" dirty="0">
                <a:solidFill>
                  <a:srgbClr val="000000"/>
                </a:solidFill>
                <a:latin typeface="Times New Roman"/>
                <a:ea typeface="Times New Roman"/>
                <a:cs typeface="Times New Roman"/>
                <a:sym typeface="Times New Roman"/>
              </a:rPr>
              <a:t> </a:t>
            </a:r>
            <a:r>
              <a:rPr lang="en-US" sz="2000" b="0" i="0" u="none" strike="noStrike" cap="none" dirty="0" smtClean="0">
                <a:solidFill>
                  <a:srgbClr val="000000"/>
                </a:solidFill>
                <a:latin typeface="Times New Roman"/>
                <a:ea typeface="Times New Roman"/>
                <a:cs typeface="Times New Roman"/>
                <a:sym typeface="Times New Roman"/>
              </a:rPr>
              <a:t>2019-05-</a:t>
            </a:r>
            <a:r>
              <a:rPr lang="en-US" sz="2000" b="0" dirty="0" smtClean="0"/>
              <a:t>14</a:t>
            </a:r>
            <a:endParaRPr sz="2000" b="0" i="0" u="none" strike="noStrike" cap="none" dirty="0">
              <a:solidFill>
                <a:srgbClr val="000000"/>
              </a:solidFill>
              <a:latin typeface="Times New Roman"/>
              <a:ea typeface="Times New Roman"/>
              <a:cs typeface="Times New Roman"/>
              <a:sym typeface="Times New Roman"/>
            </a:endParaRPr>
          </a:p>
        </p:txBody>
      </p:sp>
      <p:sp>
        <p:nvSpPr>
          <p:cNvPr id="89" name="Shape 89"/>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smtClean="0">
                <a:solidFill>
                  <a:srgbClr val="000000"/>
                </a:solidFill>
                <a:latin typeface="Times New Roman"/>
                <a:ea typeface="Times New Roman"/>
                <a:cs typeface="Times New Roman"/>
                <a:sym typeface="Times New Roman"/>
              </a:rPr>
              <a:t>May 2019</a:t>
            </a:r>
            <a:endParaRPr sz="1800" b="1" dirty="0">
              <a:solidFill>
                <a:srgbClr val="000000"/>
              </a:solidFill>
              <a:latin typeface="Times New Roman"/>
              <a:ea typeface="Times New Roman"/>
              <a:cs typeface="Times New Roman"/>
              <a:sym typeface="Times New Roman"/>
            </a:endParaRPr>
          </a:p>
        </p:txBody>
      </p:sp>
      <p:sp>
        <p:nvSpPr>
          <p:cNvPr id="90" name="Shape 9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92" name="Shape 92"/>
          <p:cNvSpPr/>
          <p:nvPr/>
        </p:nvSpPr>
        <p:spPr>
          <a:xfrm>
            <a:off x="957680" y="2444479"/>
            <a:ext cx="1447800" cy="381000"/>
          </a:xfrm>
          <a:prstGeom prst="rect">
            <a:avLst/>
          </a:prstGeom>
          <a:noFill/>
          <a:ln>
            <a:noFill/>
          </a:ln>
        </p:spPr>
        <p:txBody>
          <a:bodyPr spcFirstLastPara="1" wrap="square" lIns="92150" tIns="46075" rIns="92150" bIns="46075" anchor="t" anchorCtr="0">
            <a:noAutofit/>
          </a:bodyPr>
          <a:lstStyle/>
          <a:p>
            <a:pPr marL="0" marR="0" lvl="0" indent="0" algn="l" rtl="0">
              <a:spcBef>
                <a:spcPts val="0"/>
              </a:spcBef>
              <a:spcAft>
                <a:spcPts val="0"/>
              </a:spcAft>
              <a:buNone/>
            </a:pPr>
            <a:r>
              <a:rPr lang="en-US" sz="2000" dirty="0">
                <a:solidFill>
                  <a:srgbClr val="000000"/>
                </a:solidFill>
                <a:latin typeface="Times New Roman"/>
                <a:ea typeface="Times New Roman"/>
                <a:cs typeface="Times New Roman"/>
                <a:sym typeface="Times New Roman"/>
              </a:rPr>
              <a:t>Authors:</a:t>
            </a:r>
            <a:endParaRPr dirty="0"/>
          </a:p>
        </p:txBody>
      </p:sp>
      <p:graphicFrame>
        <p:nvGraphicFramePr>
          <p:cNvPr id="2" name="Object 1"/>
          <p:cNvGraphicFramePr>
            <a:graphicFrameLocks noChangeAspect="1"/>
          </p:cNvGraphicFramePr>
          <p:nvPr>
            <p:extLst>
              <p:ext uri="{D42A27DB-BD31-4B8C-83A1-F6EECF244321}">
                <p14:modId xmlns:p14="http://schemas.microsoft.com/office/powerpoint/2010/main" val="1065722232"/>
              </p:ext>
            </p:extLst>
          </p:nvPr>
        </p:nvGraphicFramePr>
        <p:xfrm>
          <a:off x="762000" y="2840552"/>
          <a:ext cx="10139362" cy="2471737"/>
        </p:xfrm>
        <a:graphic>
          <a:graphicData uri="http://schemas.openxmlformats.org/presentationml/2006/ole">
            <mc:AlternateContent xmlns:mc="http://schemas.openxmlformats.org/markup-compatibility/2006">
              <mc:Choice xmlns:v="urn:schemas-microsoft-com:vml" Requires="v">
                <p:oleObj spid="_x0000_s1542" name="Document" r:id="rId4" imgW="10489297" imgH="2564836" progId="Word.Document.8">
                  <p:embed/>
                </p:oleObj>
              </mc:Choice>
              <mc:Fallback>
                <p:oleObj name="Document" r:id="rId4" imgW="10489297" imgH="2564836" progId="Word.Document.8">
                  <p:embed/>
                  <p:pic>
                    <p:nvPicPr>
                      <p:cNvPr id="0" name="Object 3"/>
                      <p:cNvPicPr>
                        <a:picLocks noChangeAspect="1" noChangeArrowheads="1"/>
                      </p:cNvPicPr>
                      <p:nvPr/>
                    </p:nvPicPr>
                    <p:blipFill>
                      <a:blip r:embed="rId5"/>
                      <a:srcRect/>
                      <a:stretch>
                        <a:fillRect/>
                      </a:stretch>
                    </p:blipFill>
                    <p:spPr bwMode="auto">
                      <a:xfrm>
                        <a:off x="762000" y="2840552"/>
                        <a:ext cx="10139362" cy="2471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Footer Placeholder 2"/>
          <p:cNvSpPr>
            <a:spLocks noGrp="1"/>
          </p:cNvSpPr>
          <p:nvPr>
            <p:ph type="ftr" idx="11"/>
          </p:nvPr>
        </p:nvSpPr>
        <p:spPr/>
        <p:txBody>
          <a:bodyPr/>
          <a:lstStyle/>
          <a:p>
            <a:r>
              <a:rPr lang="en-US" smtClean="0"/>
              <a:t>Sindhu Verma, Broadcom</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439847"/>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a:t>M</a:t>
            </a:r>
            <a:r>
              <a:rPr lang="en-US" sz="2400" dirty="0" smtClean="0"/>
              <a:t>etrics : DL and UL User Experience Data Rate</a:t>
            </a:r>
            <a:endParaRPr sz="2400" dirty="0"/>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10</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May 2019</a:t>
            </a:r>
            <a:endParaRPr lang="en-US"/>
          </a:p>
        </p:txBody>
      </p:sp>
      <p:sp>
        <p:nvSpPr>
          <p:cNvPr id="7" name="Rectangle 6"/>
          <p:cNvSpPr/>
          <p:nvPr/>
        </p:nvSpPr>
        <p:spPr>
          <a:xfrm>
            <a:off x="643466" y="1079242"/>
            <a:ext cx="11396133" cy="4124206"/>
          </a:xfrm>
          <a:prstGeom prst="rect">
            <a:avLst/>
          </a:prstGeom>
        </p:spPr>
        <p:txBody>
          <a:bodyPr wrap="square">
            <a:spAutoFit/>
          </a:bodyPr>
          <a:lstStyle/>
          <a:p>
            <a:pPr lvl="0">
              <a:lnSpc>
                <a:spcPct val="115000"/>
              </a:lnSpc>
              <a:spcBef>
                <a:spcPts val="600"/>
              </a:spcBef>
              <a:buSzPts val="1100"/>
            </a:pPr>
            <a:r>
              <a:rPr lang="en-US" sz="1800" dirty="0" smtClean="0">
                <a:solidFill>
                  <a:schemeClr val="dk1"/>
                </a:solidFill>
              </a:rPr>
              <a:t>Definition</a:t>
            </a:r>
            <a:r>
              <a:rPr lang="en-US" sz="1800" dirty="0">
                <a:solidFill>
                  <a:schemeClr val="dk1"/>
                </a:solidFill>
              </a:rPr>
              <a:t>: </a:t>
            </a:r>
            <a:r>
              <a:rPr lang="en-US" sz="1800" dirty="0" smtClean="0">
                <a:solidFill>
                  <a:srgbClr val="0000FF"/>
                </a:solidFill>
              </a:rPr>
              <a:t>User </a:t>
            </a:r>
            <a:r>
              <a:rPr lang="en-US" sz="1800" dirty="0">
                <a:solidFill>
                  <a:srgbClr val="0000FF"/>
                </a:solidFill>
              </a:rPr>
              <a:t>experienced data rate is the 5% point of the cumulative distribution function (CDF) of the user throughput. User throughput (during active time) is defined as the number of correctly received bits, i.e. the number of bits contained in the service data units (SDUs) delivered to Layer 3, over a certain period of time.</a:t>
            </a:r>
          </a:p>
          <a:p>
            <a:pPr lvl="0">
              <a:lnSpc>
                <a:spcPct val="115000"/>
              </a:lnSpc>
              <a:spcBef>
                <a:spcPts val="600"/>
              </a:spcBef>
              <a:buSzPts val="1100"/>
            </a:pPr>
            <a:r>
              <a:rPr lang="en-US" sz="1800" dirty="0">
                <a:solidFill>
                  <a:srgbClr val="0000FF"/>
                </a:solidFill>
              </a:rPr>
              <a:t>In case of one frequency band and one layer of transmission reception points (</a:t>
            </a:r>
            <a:r>
              <a:rPr lang="en-US" sz="1800" dirty="0" err="1">
                <a:solidFill>
                  <a:srgbClr val="0000FF"/>
                </a:solidFill>
              </a:rPr>
              <a:t>TRxP</a:t>
            </a:r>
            <a:r>
              <a:rPr lang="en-US" sz="1800" dirty="0">
                <a:solidFill>
                  <a:srgbClr val="0000FF"/>
                </a:solidFill>
              </a:rPr>
              <a:t>), the user experienced data rate could be derived from the 5th percentile user spectral efficiency. Let W denote the channel bandwidth and </a:t>
            </a:r>
            <a:r>
              <a:rPr lang="en-US" sz="1800" dirty="0" err="1">
                <a:solidFill>
                  <a:srgbClr val="0000FF"/>
                </a:solidFill>
              </a:rPr>
              <a:t>SEuser</a:t>
            </a:r>
            <a:r>
              <a:rPr lang="en-US" sz="1800" dirty="0">
                <a:solidFill>
                  <a:srgbClr val="0000FF"/>
                </a:solidFill>
              </a:rPr>
              <a:t> denote the 5th percentile user spectral efficiency. Then the user experienced data rate, </a:t>
            </a:r>
            <a:r>
              <a:rPr lang="en-US" sz="1800" dirty="0" err="1">
                <a:solidFill>
                  <a:srgbClr val="0000FF"/>
                </a:solidFill>
              </a:rPr>
              <a:t>Ruser</a:t>
            </a:r>
            <a:r>
              <a:rPr lang="en-US" sz="1800" dirty="0">
                <a:solidFill>
                  <a:srgbClr val="0000FF"/>
                </a:solidFill>
              </a:rPr>
              <a:t> is given by: </a:t>
            </a:r>
            <a:r>
              <a:rPr lang="en-US" sz="1800" dirty="0" err="1">
                <a:solidFill>
                  <a:srgbClr val="0000FF"/>
                </a:solidFill>
              </a:rPr>
              <a:t>Ruser</a:t>
            </a:r>
            <a:r>
              <a:rPr lang="en-US" sz="1800" dirty="0">
                <a:solidFill>
                  <a:srgbClr val="0000FF"/>
                </a:solidFill>
              </a:rPr>
              <a:t> = W × </a:t>
            </a:r>
            <a:r>
              <a:rPr lang="en-US" sz="1800" dirty="0" err="1">
                <a:solidFill>
                  <a:srgbClr val="0000FF"/>
                </a:solidFill>
              </a:rPr>
              <a:t>SEuser</a:t>
            </a:r>
            <a:r>
              <a:rPr lang="en-US" sz="1800" dirty="0">
                <a:solidFill>
                  <a:srgbClr val="0000FF"/>
                </a:solidFill>
              </a:rPr>
              <a:t>. If the bandwidth is aggregated across multiple bands (one or more </a:t>
            </a:r>
            <a:r>
              <a:rPr lang="en-US" sz="1800" dirty="0" err="1">
                <a:solidFill>
                  <a:srgbClr val="0000FF"/>
                </a:solidFill>
              </a:rPr>
              <a:t>TRxP</a:t>
            </a:r>
            <a:r>
              <a:rPr lang="en-US" sz="1800" dirty="0">
                <a:solidFill>
                  <a:srgbClr val="0000FF"/>
                </a:solidFill>
              </a:rPr>
              <a:t> layers), the user experienced data rate is summed over the bands.</a:t>
            </a:r>
            <a:endParaRPr lang="en-US" sz="1800" i="1" dirty="0">
              <a:solidFill>
                <a:schemeClr val="dk1"/>
              </a:solidFill>
            </a:endParaRPr>
          </a:p>
          <a:p>
            <a:pPr marL="342900" lvl="0" indent="-342900">
              <a:buClr>
                <a:schemeClr val="dk1"/>
              </a:buClr>
              <a:buSzPts val="1100"/>
            </a:pPr>
            <a:r>
              <a:rPr lang="en-US" sz="1800" dirty="0">
                <a:solidFill>
                  <a:schemeClr val="dk1"/>
                </a:solidFill>
              </a:rPr>
              <a:t>The requirement </a:t>
            </a:r>
            <a:r>
              <a:rPr lang="en-US" sz="1800" dirty="0" smtClean="0">
                <a:solidFill>
                  <a:schemeClr val="dk1"/>
                </a:solidFill>
              </a:rPr>
              <a:t>for EMBB </a:t>
            </a:r>
            <a:r>
              <a:rPr lang="en-US" sz="1800" dirty="0">
                <a:solidFill>
                  <a:schemeClr val="dk1"/>
                </a:solidFill>
              </a:rPr>
              <a:t>Dense </a:t>
            </a:r>
            <a:r>
              <a:rPr lang="en-US" sz="1800" dirty="0" smtClean="0">
                <a:solidFill>
                  <a:schemeClr val="dk1"/>
                </a:solidFill>
              </a:rPr>
              <a:t>Urban is [7]:</a:t>
            </a:r>
          </a:p>
          <a:p>
            <a:pPr marL="457200" lvl="0" indent="-330200">
              <a:lnSpc>
                <a:spcPct val="115000"/>
              </a:lnSpc>
              <a:buClr>
                <a:schemeClr val="dk1"/>
              </a:buClr>
              <a:buSzPts val="1600"/>
              <a:buFont typeface="Arial" panose="020B0604020202020204" pitchFamily="34" charset="0"/>
              <a:buChar char="•"/>
            </a:pPr>
            <a:r>
              <a:rPr lang="en-US" sz="1800" dirty="0">
                <a:solidFill>
                  <a:schemeClr val="dk1"/>
                </a:solidFill>
              </a:rPr>
              <a:t>DL: 100 Mbit/s</a:t>
            </a:r>
          </a:p>
          <a:p>
            <a:pPr marL="457200" lvl="0" indent="-330200">
              <a:lnSpc>
                <a:spcPct val="115000"/>
              </a:lnSpc>
              <a:buClr>
                <a:schemeClr val="dk1"/>
              </a:buClr>
              <a:buSzPts val="1600"/>
              <a:buFont typeface="Arial" panose="020B0604020202020204" pitchFamily="34" charset="0"/>
              <a:buChar char="•"/>
            </a:pPr>
            <a:r>
              <a:rPr lang="en-US" sz="1800" dirty="0">
                <a:solidFill>
                  <a:schemeClr val="dk1"/>
                </a:solidFill>
              </a:rPr>
              <a:t>UL: 50 </a:t>
            </a:r>
            <a:r>
              <a:rPr lang="en-US" sz="1800" dirty="0" smtClean="0">
                <a:solidFill>
                  <a:schemeClr val="dk1"/>
                </a:solidFill>
              </a:rPr>
              <a:t>Mbit/s</a:t>
            </a:r>
            <a:endParaRPr lang="en-US" sz="1800" dirty="0">
              <a:solidFill>
                <a:schemeClr val="dk1"/>
              </a:solidFill>
            </a:endParaRPr>
          </a:p>
          <a:p>
            <a:pPr algn="just"/>
            <a:endParaRPr lang="en-US" sz="1600" dirty="0" smtClean="0"/>
          </a:p>
          <a:p>
            <a:pPr algn="just"/>
            <a:endParaRPr lang="en-US" sz="1600" dirty="0"/>
          </a:p>
        </p:txBody>
      </p:sp>
      <p:sp>
        <p:nvSpPr>
          <p:cNvPr id="3" name="Footer Placeholder 2"/>
          <p:cNvSpPr>
            <a:spLocks noGrp="1"/>
          </p:cNvSpPr>
          <p:nvPr>
            <p:ph type="ftr" idx="11"/>
          </p:nvPr>
        </p:nvSpPr>
        <p:spPr/>
        <p:txBody>
          <a:bodyPr/>
          <a:lstStyle/>
          <a:p>
            <a:r>
              <a:rPr lang="en-US" smtClean="0"/>
              <a:t>Sindhu Verma, Broadcom</a:t>
            </a:r>
            <a:endParaRPr lang="en-US"/>
          </a:p>
        </p:txBody>
      </p:sp>
    </p:spTree>
    <p:extLst>
      <p:ext uri="{BB962C8B-B14F-4D97-AF65-F5344CB8AC3E}">
        <p14:creationId xmlns:p14="http://schemas.microsoft.com/office/powerpoint/2010/main" val="9538290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Shape 308"/>
          <p:cNvSpPr txBox="1">
            <a:spLocks noGrp="1"/>
          </p:cNvSpPr>
          <p:nvPr>
            <p:ph type="title"/>
          </p:nvPr>
        </p:nvSpPr>
        <p:spPr>
          <a:xfrm>
            <a:off x="-76200" y="457200"/>
            <a:ext cx="11275500" cy="719100"/>
          </a:xfrm>
          <a:prstGeom prst="rect">
            <a:avLst/>
          </a:prstGeom>
          <a:noFill/>
          <a:ln>
            <a:noFill/>
          </a:ln>
        </p:spPr>
        <p:txBody>
          <a:bodyPr spcFirstLastPara="1" wrap="square" lIns="92150" tIns="46075" rIns="92150" bIns="46075" anchor="ctr" anchorCtr="0">
            <a:noAutofit/>
          </a:bodyPr>
          <a:lstStyle/>
          <a:p>
            <a:pPr lvl="0"/>
            <a:r>
              <a:rPr lang="en-US" sz="2400" dirty="0"/>
              <a:t>M</a:t>
            </a:r>
            <a:r>
              <a:rPr lang="en-US" sz="2400" dirty="0" smtClean="0"/>
              <a:t>etrics </a:t>
            </a:r>
            <a:r>
              <a:rPr lang="en-US" sz="2400" dirty="0"/>
              <a:t>: Average DL and UL spectral efficiencies</a:t>
            </a:r>
            <a:endParaRPr sz="2400" b="1" i="0" u="none" strike="noStrike" cap="none" dirty="0">
              <a:solidFill>
                <a:srgbClr val="000000"/>
              </a:solidFill>
              <a:latin typeface="Times New Roman"/>
              <a:ea typeface="Times New Roman"/>
              <a:cs typeface="Times New Roman"/>
              <a:sym typeface="Times New Roman"/>
            </a:endParaRPr>
          </a:p>
        </p:txBody>
      </p:sp>
      <p:sp>
        <p:nvSpPr>
          <p:cNvPr id="309" name="Shape 309"/>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r>
              <a:rPr lang="en-US"/>
              <a:t>Slide </a:t>
            </a:r>
            <a:fld id="{00000000-1234-1234-1234-123412341234}" type="slidenum">
              <a:rPr lang="en-US"/>
              <a:pPr/>
              <a:t>11</a:t>
            </a:fld>
            <a:endParaRPr/>
          </a:p>
        </p:txBody>
      </p:sp>
      <p:sp>
        <p:nvSpPr>
          <p:cNvPr id="310" name="Shape 310"/>
          <p:cNvSpPr txBox="1">
            <a:spLocks noGrp="1"/>
          </p:cNvSpPr>
          <p:nvPr>
            <p:ph type="body" idx="1"/>
          </p:nvPr>
        </p:nvSpPr>
        <p:spPr>
          <a:xfrm>
            <a:off x="761999" y="838200"/>
            <a:ext cx="11201325" cy="5257800"/>
          </a:xfrm>
          <a:prstGeom prst="rect">
            <a:avLst/>
          </a:prstGeom>
          <a:noFill/>
          <a:ln>
            <a:noFill/>
          </a:ln>
        </p:spPr>
        <p:txBody>
          <a:bodyPr spcFirstLastPara="1" wrap="square" lIns="92150" tIns="46075" rIns="92150" bIns="46075" anchor="t" anchorCtr="0">
            <a:noAutofit/>
          </a:bodyPr>
          <a:lstStyle/>
          <a:p>
            <a:pPr marL="0" lvl="0" indent="0">
              <a:lnSpc>
                <a:spcPct val="115000"/>
              </a:lnSpc>
              <a:buSzPts val="1100"/>
            </a:pPr>
            <a:r>
              <a:rPr lang="en-US" sz="1800" b="0" dirty="0">
                <a:solidFill>
                  <a:schemeClr val="dk1"/>
                </a:solidFill>
                <a:latin typeface="Arial"/>
                <a:ea typeface="Arial"/>
                <a:cs typeface="Arial"/>
                <a:sym typeface="Arial"/>
              </a:rPr>
              <a:t>Definition:</a:t>
            </a:r>
            <a:r>
              <a:rPr lang="en-US" sz="1800" b="0" dirty="0">
                <a:solidFill>
                  <a:srgbClr val="0000FF"/>
                </a:solidFill>
                <a:latin typeface="Arial"/>
                <a:ea typeface="Arial"/>
                <a:cs typeface="Arial"/>
                <a:sym typeface="Arial"/>
              </a:rPr>
              <a:t> Average spectral efficiency  is the aggregate throughput of all users (the number of correctly received bits, i.e. the number of bits contained in the SDUs delivered to Layer 3, over a certain period of time) divided by the channel bandwidth of a specific band divided by the number of </a:t>
            </a:r>
            <a:r>
              <a:rPr lang="en-US" sz="1800" b="0" dirty="0" err="1">
                <a:solidFill>
                  <a:srgbClr val="0000FF"/>
                </a:solidFill>
                <a:latin typeface="Arial"/>
                <a:ea typeface="Arial"/>
                <a:cs typeface="Arial"/>
                <a:sym typeface="Arial"/>
              </a:rPr>
              <a:t>TRxPs</a:t>
            </a:r>
            <a:r>
              <a:rPr lang="en-US" sz="1800" b="0" dirty="0">
                <a:solidFill>
                  <a:srgbClr val="0000FF"/>
                </a:solidFill>
                <a:latin typeface="Arial"/>
                <a:ea typeface="Arial"/>
                <a:cs typeface="Arial"/>
                <a:sym typeface="Arial"/>
              </a:rPr>
              <a:t> and is measured in bit/s/Hz/</a:t>
            </a:r>
            <a:r>
              <a:rPr lang="en-US" sz="1800" b="0" dirty="0" err="1">
                <a:solidFill>
                  <a:srgbClr val="0000FF"/>
                </a:solidFill>
                <a:latin typeface="Arial"/>
                <a:ea typeface="Arial"/>
                <a:cs typeface="Arial"/>
                <a:sym typeface="Arial"/>
              </a:rPr>
              <a:t>TRxP</a:t>
            </a:r>
            <a:r>
              <a:rPr lang="en-US" sz="1800" b="0" dirty="0">
                <a:solidFill>
                  <a:srgbClr val="0000FF"/>
                </a:solidFill>
                <a:latin typeface="Arial"/>
                <a:ea typeface="Arial"/>
                <a:cs typeface="Arial"/>
                <a:sym typeface="Arial"/>
              </a:rPr>
              <a:t>. </a:t>
            </a:r>
          </a:p>
          <a:p>
            <a:pPr marL="0" lvl="0" indent="0">
              <a:lnSpc>
                <a:spcPct val="115000"/>
              </a:lnSpc>
              <a:buSzPts val="1100"/>
            </a:pPr>
            <a:r>
              <a:rPr lang="en-US" sz="1800" b="0" dirty="0">
                <a:solidFill>
                  <a:srgbClr val="0000FF"/>
                </a:solidFill>
                <a:latin typeface="Arial"/>
                <a:ea typeface="Arial"/>
                <a:cs typeface="Arial"/>
                <a:sym typeface="Arial"/>
              </a:rPr>
              <a:t>The channel bandwidth for this purpose is defined as the effective bandwidth times the frequency reuse factor, where the effective bandwidth is the operating bandwidth normalized appropriately considering the uplink/downlink ratio. </a:t>
            </a:r>
          </a:p>
          <a:p>
            <a:pPr marL="0" lvl="0" indent="0">
              <a:lnSpc>
                <a:spcPct val="115000"/>
              </a:lnSpc>
              <a:buSzPts val="1100"/>
            </a:pPr>
            <a:r>
              <a:rPr lang="en-US" sz="1800" b="0" dirty="0">
                <a:solidFill>
                  <a:srgbClr val="0000FF"/>
                </a:solidFill>
                <a:latin typeface="Arial"/>
                <a:ea typeface="Arial"/>
                <a:cs typeface="Arial"/>
                <a:sym typeface="Arial"/>
              </a:rPr>
              <a:t>Let </a:t>
            </a:r>
            <a:r>
              <a:rPr lang="en-US" sz="1800" b="0" dirty="0" err="1">
                <a:solidFill>
                  <a:srgbClr val="0000FF"/>
                </a:solidFill>
                <a:latin typeface="Arial"/>
                <a:ea typeface="Arial"/>
                <a:cs typeface="Arial"/>
                <a:sym typeface="Arial"/>
              </a:rPr>
              <a:t>Ri</a:t>
            </a:r>
            <a:r>
              <a:rPr lang="en-US" sz="1800" b="0" dirty="0">
                <a:solidFill>
                  <a:srgbClr val="0000FF"/>
                </a:solidFill>
                <a:latin typeface="Arial"/>
                <a:ea typeface="Arial"/>
                <a:cs typeface="Arial"/>
                <a:sym typeface="Arial"/>
              </a:rPr>
              <a:t> (T) denote the number of correctly received bits by user </a:t>
            </a:r>
            <a:r>
              <a:rPr lang="en-US" sz="1800" b="0" dirty="0" err="1">
                <a:solidFill>
                  <a:srgbClr val="0000FF"/>
                </a:solidFill>
                <a:latin typeface="Arial"/>
                <a:ea typeface="Arial"/>
                <a:cs typeface="Arial"/>
                <a:sym typeface="Arial"/>
              </a:rPr>
              <a:t>i</a:t>
            </a:r>
            <a:r>
              <a:rPr lang="en-US" sz="1800" b="0" dirty="0">
                <a:solidFill>
                  <a:srgbClr val="0000FF"/>
                </a:solidFill>
                <a:latin typeface="Arial"/>
                <a:ea typeface="Arial"/>
                <a:cs typeface="Arial"/>
                <a:sym typeface="Arial"/>
              </a:rPr>
              <a:t> (downlink) or from user </a:t>
            </a:r>
            <a:r>
              <a:rPr lang="en-US" sz="1800" b="0" dirty="0" err="1">
                <a:solidFill>
                  <a:srgbClr val="0000FF"/>
                </a:solidFill>
                <a:latin typeface="Arial"/>
                <a:ea typeface="Arial"/>
                <a:cs typeface="Arial"/>
                <a:sym typeface="Arial"/>
              </a:rPr>
              <a:t>i</a:t>
            </a:r>
            <a:r>
              <a:rPr lang="en-US" sz="1800" b="0" dirty="0">
                <a:solidFill>
                  <a:srgbClr val="0000FF"/>
                </a:solidFill>
                <a:latin typeface="Arial"/>
                <a:ea typeface="Arial"/>
                <a:cs typeface="Arial"/>
                <a:sym typeface="Arial"/>
              </a:rPr>
              <a:t> (uplink) in a system comprising a user population of N users and M </a:t>
            </a:r>
            <a:r>
              <a:rPr lang="en-US" sz="1800" b="0" dirty="0" err="1">
                <a:solidFill>
                  <a:srgbClr val="0000FF"/>
                </a:solidFill>
                <a:latin typeface="Arial"/>
                <a:ea typeface="Arial"/>
                <a:cs typeface="Arial"/>
                <a:sym typeface="Arial"/>
              </a:rPr>
              <a:t>TRxPs</a:t>
            </a:r>
            <a:r>
              <a:rPr lang="en-US" sz="1800" b="0" dirty="0">
                <a:solidFill>
                  <a:srgbClr val="0000FF"/>
                </a:solidFill>
                <a:latin typeface="Arial"/>
                <a:ea typeface="Arial"/>
                <a:cs typeface="Arial"/>
                <a:sym typeface="Arial"/>
              </a:rPr>
              <a:t>. Furthermore, let W denote the channel bandwidth and T the time over which the data bits are received. The average spectral efficiency, </a:t>
            </a:r>
            <a:r>
              <a:rPr lang="en-US" sz="1800" b="0" dirty="0" err="1">
                <a:solidFill>
                  <a:srgbClr val="0000FF"/>
                </a:solidFill>
                <a:latin typeface="Arial"/>
                <a:ea typeface="Arial"/>
                <a:cs typeface="Arial"/>
                <a:sym typeface="Arial"/>
              </a:rPr>
              <a:t>SEavg</a:t>
            </a:r>
            <a:r>
              <a:rPr lang="en-US" sz="1800" b="0" dirty="0">
                <a:solidFill>
                  <a:srgbClr val="0000FF"/>
                </a:solidFill>
                <a:latin typeface="Arial"/>
                <a:ea typeface="Arial"/>
                <a:cs typeface="Arial"/>
                <a:sym typeface="Arial"/>
              </a:rPr>
              <a:t> is then defined according to </a:t>
            </a:r>
            <a:r>
              <a:rPr lang="en-US" sz="1800" b="0" dirty="0" smtClean="0">
                <a:solidFill>
                  <a:srgbClr val="0000FF"/>
                </a:solidFill>
                <a:latin typeface="Arial"/>
                <a:ea typeface="Arial"/>
                <a:cs typeface="Arial"/>
                <a:sym typeface="Arial"/>
              </a:rPr>
              <a:t>equation: </a:t>
            </a:r>
            <a:endParaRPr sz="1600" b="0" dirty="0">
              <a:solidFill>
                <a:schemeClr val="dk1"/>
              </a:solidFill>
              <a:latin typeface="Arial"/>
              <a:ea typeface="Arial"/>
              <a:cs typeface="Arial"/>
              <a:sym typeface="Arial"/>
            </a:endParaRPr>
          </a:p>
          <a:p>
            <a:pPr marL="0" lvl="0" indent="0" rtl="0">
              <a:lnSpc>
                <a:spcPct val="115000"/>
              </a:lnSpc>
              <a:spcBef>
                <a:spcPts val="600"/>
              </a:spcBef>
              <a:spcAft>
                <a:spcPts val="0"/>
              </a:spcAft>
              <a:buSzPts val="1100"/>
              <a:buNone/>
            </a:pPr>
            <a:endParaRPr sz="1600" b="0" dirty="0">
              <a:solidFill>
                <a:schemeClr val="dk1"/>
              </a:solidFill>
              <a:latin typeface="Arial"/>
              <a:ea typeface="Arial"/>
              <a:cs typeface="Arial"/>
              <a:sym typeface="Arial"/>
            </a:endParaRPr>
          </a:p>
          <a:p>
            <a:pPr marL="0" lvl="0" indent="0">
              <a:lnSpc>
                <a:spcPct val="115000"/>
              </a:lnSpc>
              <a:buSzPts val="1100"/>
            </a:pPr>
            <a:endParaRPr lang="en-US" sz="1800" b="0" dirty="0" smtClean="0">
              <a:solidFill>
                <a:schemeClr val="dk1"/>
              </a:solidFill>
              <a:latin typeface="Arial"/>
              <a:ea typeface="Arial"/>
              <a:cs typeface="Arial"/>
              <a:sym typeface="Arial"/>
            </a:endParaRPr>
          </a:p>
          <a:p>
            <a:pPr marL="0" lvl="0" indent="0">
              <a:lnSpc>
                <a:spcPct val="115000"/>
              </a:lnSpc>
              <a:buSzPts val="1100"/>
            </a:pPr>
            <a:r>
              <a:rPr lang="en-US" sz="1800" b="0" dirty="0" smtClean="0">
                <a:solidFill>
                  <a:schemeClr val="dk1"/>
                </a:solidFill>
                <a:latin typeface="Arial"/>
                <a:ea typeface="Arial"/>
                <a:cs typeface="Arial"/>
                <a:sym typeface="Arial"/>
              </a:rPr>
              <a:t>The requirement </a:t>
            </a:r>
            <a:r>
              <a:rPr lang="en-US" sz="1800" b="0" dirty="0">
                <a:solidFill>
                  <a:schemeClr val="dk1"/>
                </a:solidFill>
                <a:latin typeface="Arial"/>
                <a:ea typeface="Arial"/>
                <a:cs typeface="Arial"/>
                <a:sym typeface="Arial"/>
              </a:rPr>
              <a:t>for EMBB Dense </a:t>
            </a:r>
            <a:r>
              <a:rPr lang="en-US" sz="1800" b="0" dirty="0" smtClean="0">
                <a:solidFill>
                  <a:schemeClr val="dk1"/>
                </a:solidFill>
                <a:latin typeface="Arial"/>
                <a:ea typeface="Arial"/>
                <a:cs typeface="Arial"/>
                <a:sym typeface="Arial"/>
              </a:rPr>
              <a:t>Urban is [7]:</a:t>
            </a:r>
            <a:endParaRPr sz="1800" b="0" dirty="0">
              <a:solidFill>
                <a:schemeClr val="dk1"/>
              </a:solidFill>
              <a:latin typeface="Arial"/>
              <a:ea typeface="Arial"/>
              <a:cs typeface="Arial"/>
              <a:sym typeface="Arial"/>
            </a:endParaRPr>
          </a:p>
          <a:p>
            <a:pPr indent="-330200">
              <a:lnSpc>
                <a:spcPct val="115000"/>
              </a:lnSpc>
              <a:spcBef>
                <a:spcPts val="0"/>
              </a:spcBef>
              <a:buClr>
                <a:schemeClr val="dk1"/>
              </a:buClr>
              <a:buSzPts val="1600"/>
              <a:buFont typeface="Arial"/>
              <a:buAutoNum type="arabicPeriod"/>
            </a:pPr>
            <a:r>
              <a:rPr lang="en-US" sz="1800" b="0" dirty="0" smtClean="0">
                <a:solidFill>
                  <a:schemeClr val="dk1"/>
                </a:solidFill>
                <a:latin typeface="Arial"/>
                <a:ea typeface="Arial"/>
                <a:cs typeface="Arial"/>
                <a:sym typeface="Arial"/>
              </a:rPr>
              <a:t>DL: 7.8 bits/s/Hz/</a:t>
            </a:r>
            <a:r>
              <a:rPr lang="en-US" sz="1800" b="0" dirty="0" err="1" smtClean="0">
                <a:solidFill>
                  <a:schemeClr val="dk1"/>
                </a:solidFill>
                <a:latin typeface="Arial"/>
                <a:ea typeface="Arial"/>
                <a:cs typeface="Arial"/>
                <a:sym typeface="Arial"/>
              </a:rPr>
              <a:t>TRxP</a:t>
            </a:r>
            <a:endParaRPr lang="en-US" sz="1800" b="0" dirty="0" smtClean="0">
              <a:solidFill>
                <a:schemeClr val="dk1"/>
              </a:solidFill>
              <a:latin typeface="Arial"/>
              <a:ea typeface="Arial"/>
              <a:cs typeface="Arial"/>
              <a:sym typeface="Arial"/>
            </a:endParaRPr>
          </a:p>
          <a:p>
            <a:pPr marL="457200" lvl="0" indent="-330200" rtl="0">
              <a:lnSpc>
                <a:spcPct val="115000"/>
              </a:lnSpc>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UL</a:t>
            </a:r>
            <a:r>
              <a:rPr lang="en-US" sz="1800" b="0" dirty="0">
                <a:solidFill>
                  <a:schemeClr val="dk1"/>
                </a:solidFill>
                <a:latin typeface="Arial"/>
                <a:ea typeface="Arial"/>
                <a:cs typeface="Arial"/>
                <a:sym typeface="Arial"/>
              </a:rPr>
              <a:t>: </a:t>
            </a:r>
            <a:r>
              <a:rPr lang="en-US" sz="1800" b="0" dirty="0" smtClean="0">
                <a:solidFill>
                  <a:schemeClr val="dk1"/>
                </a:solidFill>
                <a:latin typeface="Arial"/>
                <a:ea typeface="Arial"/>
                <a:cs typeface="Arial"/>
                <a:sym typeface="Arial"/>
              </a:rPr>
              <a:t>5.4 </a:t>
            </a:r>
            <a:r>
              <a:rPr lang="en-US" sz="1800" b="0" dirty="0">
                <a:solidFill>
                  <a:schemeClr val="dk1"/>
                </a:solidFill>
                <a:latin typeface="Arial"/>
                <a:ea typeface="Arial"/>
                <a:cs typeface="Arial"/>
                <a:sym typeface="Arial"/>
              </a:rPr>
              <a:t>bits/s/Hz/</a:t>
            </a:r>
            <a:r>
              <a:rPr lang="en-US" sz="1800" b="0" dirty="0" err="1">
                <a:solidFill>
                  <a:schemeClr val="dk1"/>
                </a:solidFill>
                <a:latin typeface="Arial"/>
                <a:ea typeface="Arial"/>
                <a:cs typeface="Arial"/>
                <a:sym typeface="Arial"/>
              </a:rPr>
              <a:t>TRxP</a:t>
            </a:r>
            <a:endParaRPr sz="1800" b="0" dirty="0">
              <a:solidFill>
                <a:schemeClr val="dk1"/>
              </a:solidFill>
              <a:latin typeface="Arial"/>
              <a:ea typeface="Arial"/>
              <a:cs typeface="Arial"/>
              <a:sym typeface="Arial"/>
            </a:endParaRPr>
          </a:p>
          <a:p>
            <a:pPr marL="0" lvl="0" indent="0" rtl="0">
              <a:lnSpc>
                <a:spcPct val="115000"/>
              </a:lnSpc>
              <a:spcBef>
                <a:spcPts val="600"/>
              </a:spcBef>
              <a:spcAft>
                <a:spcPts val="0"/>
              </a:spcAft>
              <a:buNone/>
            </a:pPr>
            <a:endParaRPr sz="1600" b="0" dirty="0">
              <a:solidFill>
                <a:schemeClr val="dk1"/>
              </a:solidFill>
              <a:latin typeface="Arial"/>
              <a:ea typeface="Arial"/>
              <a:cs typeface="Arial"/>
              <a:sym typeface="Arial"/>
            </a:endParaRPr>
          </a:p>
        </p:txBody>
      </p:sp>
      <p:sp>
        <p:nvSpPr>
          <p:cNvPr id="311" name="Shape 311"/>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r>
              <a:rPr lang="en-US" smtClean="0"/>
              <a:t>May 2019</a:t>
            </a:r>
            <a:endParaRPr/>
          </a:p>
        </p:txBody>
      </p:sp>
      <p:sp>
        <p:nvSpPr>
          <p:cNvPr id="2" name="Footer Placeholder 1"/>
          <p:cNvSpPr>
            <a:spLocks noGrp="1"/>
          </p:cNvSpPr>
          <p:nvPr>
            <p:ph type="ftr" idx="11"/>
          </p:nvPr>
        </p:nvSpPr>
        <p:spPr/>
        <p:txBody>
          <a:bodyPr/>
          <a:lstStyle/>
          <a:p>
            <a:r>
              <a:rPr lang="en-US" smtClean="0"/>
              <a:t>Sindhu Verma, Broadcom</a:t>
            </a:r>
            <a:endParaRPr lang="en-US"/>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8999" y="4429125"/>
            <a:ext cx="1516621" cy="904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616759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762000" y="548426"/>
            <a:ext cx="10361100" cy="439847"/>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Metric : Mobility</a:t>
            </a:r>
            <a:endParaRPr sz="2400" dirty="0"/>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r>
              <a:rPr lang="en-US"/>
              <a:t>Slide </a:t>
            </a:r>
            <a:fld id="{00000000-1234-1234-1234-123412341234}" type="slidenum">
              <a:rPr lang="en-US"/>
              <a:pPr/>
              <a:t>12</a:t>
            </a:fld>
            <a:endParaRPr/>
          </a:p>
        </p:txBody>
      </p:sp>
      <p:sp>
        <p:nvSpPr>
          <p:cNvPr id="2" name="Date Placeholder 1"/>
          <p:cNvSpPr>
            <a:spLocks noGrp="1"/>
          </p:cNvSpPr>
          <p:nvPr>
            <p:ph type="dt" idx="10"/>
          </p:nvPr>
        </p:nvSpPr>
        <p:spPr/>
        <p:txBody>
          <a:bodyPr/>
          <a:lstStyle/>
          <a:p>
            <a:r>
              <a:rPr lang="en-US" smtClean="0"/>
              <a:t>May 2019</a:t>
            </a:r>
            <a:endParaRPr lang="en-US"/>
          </a:p>
        </p:txBody>
      </p:sp>
      <p:sp>
        <p:nvSpPr>
          <p:cNvPr id="7" name="Rectangle 6"/>
          <p:cNvSpPr/>
          <p:nvPr/>
        </p:nvSpPr>
        <p:spPr>
          <a:xfrm>
            <a:off x="506868" y="1203324"/>
            <a:ext cx="11277600" cy="584775"/>
          </a:xfrm>
          <a:prstGeom prst="rect">
            <a:avLst/>
          </a:prstGeom>
        </p:spPr>
        <p:txBody>
          <a:bodyPr wrap="square">
            <a:spAutoFit/>
          </a:bodyPr>
          <a:lstStyle/>
          <a:p>
            <a:pPr algn="just"/>
            <a:r>
              <a:rPr lang="en-US" sz="1600" dirty="0" smtClean="0"/>
              <a:t>Mobility requirement for </a:t>
            </a:r>
            <a:r>
              <a:rPr lang="en-US" sz="1600" dirty="0" err="1" smtClean="0"/>
              <a:t>eMBB</a:t>
            </a:r>
            <a:r>
              <a:rPr lang="en-US" sz="1600" dirty="0" smtClean="0"/>
              <a:t> Dense Urban is met if at the 50%ile </a:t>
            </a:r>
            <a:r>
              <a:rPr lang="en-US" sz="1600" dirty="0"/>
              <a:t>SINR CDF for </a:t>
            </a:r>
            <a:r>
              <a:rPr lang="en-US" sz="1600" dirty="0" smtClean="0"/>
              <a:t>Dense Urban at 30 </a:t>
            </a:r>
            <a:r>
              <a:rPr lang="en-US" sz="1600" dirty="0" err="1" smtClean="0"/>
              <a:t>kmph</a:t>
            </a:r>
            <a:r>
              <a:rPr lang="en-GB" sz="1600" dirty="0" smtClean="0"/>
              <a:t>, </a:t>
            </a:r>
            <a:r>
              <a:rPr lang="en-US" sz="1600" dirty="0"/>
              <a:t>the technology satisfies a UL spectral efficiency of 1.12 bits/s/Hz </a:t>
            </a:r>
            <a:r>
              <a:rPr lang="en-GB" sz="1600" dirty="0" smtClean="0"/>
              <a:t>and also </a:t>
            </a:r>
            <a:r>
              <a:rPr lang="en-GB" sz="1600" dirty="0"/>
              <a:t>the residual decoded packet error ratio is less than 1</a:t>
            </a:r>
            <a:r>
              <a:rPr lang="en-GB" sz="1600" dirty="0" smtClean="0"/>
              <a:t>% [7].</a:t>
            </a:r>
            <a:endParaRPr lang="en-US" sz="1600" dirty="0" smtClean="0"/>
          </a:p>
        </p:txBody>
      </p:sp>
      <p:sp>
        <p:nvSpPr>
          <p:cNvPr id="3" name="Footer Placeholder 2"/>
          <p:cNvSpPr>
            <a:spLocks noGrp="1"/>
          </p:cNvSpPr>
          <p:nvPr>
            <p:ph type="ftr" idx="11"/>
          </p:nvPr>
        </p:nvSpPr>
        <p:spPr/>
        <p:txBody>
          <a:bodyPr/>
          <a:lstStyle/>
          <a:p>
            <a:r>
              <a:rPr lang="en-US" smtClean="0"/>
              <a:t>Sindhu Verma, Broadcom</a:t>
            </a:r>
            <a:endParaRPr lang="en-US"/>
          </a:p>
        </p:txBody>
      </p:sp>
    </p:spTree>
    <p:extLst>
      <p:ext uri="{BB962C8B-B14F-4D97-AF65-F5344CB8AC3E}">
        <p14:creationId xmlns:p14="http://schemas.microsoft.com/office/powerpoint/2010/main" val="6231135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lvl="0"/>
            <a:r>
              <a:rPr lang="en-GB" sz="2400" dirty="0" smtClean="0"/>
              <a:t>Summary of evaluations for EMBB Dense Urban</a:t>
            </a:r>
            <a:endParaRPr lang="en-US" sz="2400" dirty="0"/>
          </a:p>
        </p:txBody>
      </p:sp>
      <p:sp>
        <p:nvSpPr>
          <p:cNvPr id="116" name="Shape 116"/>
          <p:cNvSpPr txBox="1">
            <a:spLocks noGrp="1"/>
          </p:cNvSpPr>
          <p:nvPr>
            <p:ph type="body" idx="1"/>
          </p:nvPr>
        </p:nvSpPr>
        <p:spPr>
          <a:xfrm>
            <a:off x="914401" y="3847307"/>
            <a:ext cx="10723525" cy="2590800"/>
          </a:xfrm>
          <a:prstGeom prst="rect">
            <a:avLst/>
          </a:prstGeom>
          <a:noFill/>
          <a:ln>
            <a:noFill/>
          </a:ln>
        </p:spPr>
        <p:txBody>
          <a:bodyPr spcFirstLastPara="1" wrap="square" lIns="92150" tIns="46075" rIns="92150" bIns="46075" anchor="t" anchorCtr="0">
            <a:noAutofit/>
          </a:bodyPr>
          <a:lstStyle/>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13</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May 2019</a:t>
            </a:r>
            <a:endParaRPr lang="en-US"/>
          </a:p>
        </p:txBody>
      </p:sp>
      <p:sp>
        <p:nvSpPr>
          <p:cNvPr id="3" name="Footer Placeholder 2"/>
          <p:cNvSpPr>
            <a:spLocks noGrp="1"/>
          </p:cNvSpPr>
          <p:nvPr>
            <p:ph type="ftr" idx="11"/>
          </p:nvPr>
        </p:nvSpPr>
        <p:spPr/>
        <p:txBody>
          <a:bodyPr/>
          <a:lstStyle/>
          <a:p>
            <a:r>
              <a:rPr lang="en-US" smtClean="0"/>
              <a:t>Sindhu Verma, Broadcom</a:t>
            </a:r>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344346934"/>
              </p:ext>
            </p:extLst>
          </p:nvPr>
        </p:nvGraphicFramePr>
        <p:xfrm>
          <a:off x="914401" y="1051050"/>
          <a:ext cx="10287000" cy="3805879"/>
        </p:xfrm>
        <a:graphic>
          <a:graphicData uri="http://schemas.openxmlformats.org/drawingml/2006/table">
            <a:tbl>
              <a:tblPr firstRow="1" firstCol="1" bandRow="1">
                <a:tableStyleId>{113D76AF-2DB7-4605-8C40-959F13C108E4}</a:tableStyleId>
              </a:tblPr>
              <a:tblGrid>
                <a:gridCol w="559613"/>
                <a:gridCol w="2750744"/>
                <a:gridCol w="1985391"/>
                <a:gridCol w="2088261"/>
                <a:gridCol w="2902991"/>
              </a:tblGrid>
              <a:tr h="426169">
                <a:tc>
                  <a:txBody>
                    <a:bodyPr/>
                    <a:lstStyle/>
                    <a:p>
                      <a:pPr marL="0" marR="0" algn="l"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000" dirty="0" smtClean="0">
                          <a:effectLst/>
                        </a:rPr>
                        <a:t> </a:t>
                      </a:r>
                      <a:endParaRPr lang="en-US" sz="1100" b="1"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algn="l"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rPr>
                        <a:t>Metric</a:t>
                      </a:r>
                      <a:endParaRPr lang="en-US" sz="1800" b="1"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algn="l"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rPr>
                        <a:t>ITU-R Evaluation Method</a:t>
                      </a:r>
                      <a:endParaRPr lang="en-US" sz="1800" b="1"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algn="l"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rPr>
                        <a:t>Minimum Requirement</a:t>
                      </a:r>
                      <a:endParaRPr lang="en-US" sz="1800" b="1"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algn="l"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rPr>
                        <a:t>802.11ax Performance</a:t>
                      </a:r>
                      <a:endParaRPr lang="en-US" sz="1800" b="1" dirty="0">
                        <a:effectLst/>
                        <a:latin typeface="Times New Roman" panose="02020603050405020304" pitchFamily="18" charset="0"/>
                        <a:ea typeface="Times New Roman" panose="02020603050405020304" pitchFamily="18" charset="0"/>
                      </a:endParaRPr>
                    </a:p>
                  </a:txBody>
                  <a:tcPr marL="64770" marR="64770" marT="17780" marB="17780" anchor="ctr"/>
                </a:tc>
              </a:tr>
              <a:tr h="285674">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200" dirty="0" smtClean="0">
                          <a:effectLst/>
                        </a:rPr>
                        <a:t>1</a:t>
                      </a:r>
                      <a:endParaRPr lang="en-US" sz="16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rPr>
                        <a:t>Peak data rate</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rPr>
                        <a:t>Analytical</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rPr>
                        <a:t>DL/UL: 20/10 </a:t>
                      </a:r>
                      <a:r>
                        <a:rPr lang="en-US" sz="1400" dirty="0" err="1" smtClean="0">
                          <a:effectLst/>
                        </a:rPr>
                        <a:t>Gbps</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rPr>
                        <a:t>DL/UL:</a:t>
                      </a:r>
                      <a:r>
                        <a:rPr lang="en-US" sz="1800" dirty="0" smtClean="0">
                          <a:effectLst/>
                        </a:rPr>
                        <a:t> </a:t>
                      </a:r>
                      <a:r>
                        <a:rPr lang="en-US" sz="1400" dirty="0" smtClean="0">
                          <a:effectLst/>
                        </a:rPr>
                        <a:t>20.78 </a:t>
                      </a:r>
                      <a:r>
                        <a:rPr lang="en-US" sz="1400" dirty="0" err="1" smtClean="0">
                          <a:effectLst/>
                        </a:rPr>
                        <a:t>Gbps</a:t>
                      </a:r>
                      <a:r>
                        <a:rPr lang="en-US" sz="1400" dirty="0" smtClean="0">
                          <a:effectLst/>
                        </a:rPr>
                        <a:t> [Note 1]</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r>
              <a:tr h="548165">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200" dirty="0" smtClean="0">
                          <a:effectLst/>
                        </a:rPr>
                        <a:t>2</a:t>
                      </a:r>
                      <a:endParaRPr lang="en-US" sz="16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rPr>
                        <a:t>Peak spectral efficiency</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rPr>
                        <a:t>Analytical</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rPr>
                        <a:t>DL/UL: 30/15 bits/s/Hz</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rPr>
                        <a:t>DL/UL: 58.01 bits/s/Hz [Note 2]</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r>
              <a:tr h="866388">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200" dirty="0" smtClean="0">
                          <a:effectLst/>
                        </a:rPr>
                        <a:t>3</a:t>
                      </a:r>
                      <a:endParaRPr lang="en-US" sz="16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rPr>
                        <a:t>User experienced data rate</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rPr>
                        <a:t>Analytical for single band and single layer;</a:t>
                      </a:r>
                      <a:endParaRPr lang="en-US" sz="1800" dirty="0" smtClean="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rPr>
                        <a:t>Simulation for multi-layer</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rPr>
                        <a:t>DL/UL: 100/50 Mbit/s</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solidFill>
                            <a:schemeClr val="accent6"/>
                          </a:solidFill>
                          <a:effectLst/>
                        </a:rPr>
                        <a:t>DL/UL: 113.6/81.6 Mbps </a:t>
                      </a:r>
                      <a:r>
                        <a:rPr lang="en-US" sz="1400" dirty="0" smtClean="0">
                          <a:effectLst/>
                        </a:rPr>
                        <a:t>[Note 3]</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noFill/>
                  </a:tcPr>
                </a:tc>
              </a:tr>
              <a:tr h="585634">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200" dirty="0" smtClean="0">
                          <a:effectLst/>
                        </a:rPr>
                        <a:t>4</a:t>
                      </a:r>
                      <a:endParaRPr lang="en-US" sz="16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rPr>
                        <a:t>5</a:t>
                      </a:r>
                      <a:r>
                        <a:rPr lang="en-US" sz="1400" baseline="30000" dirty="0" smtClean="0">
                          <a:effectLst/>
                        </a:rPr>
                        <a:t>th</a:t>
                      </a:r>
                      <a:r>
                        <a:rPr lang="en-US" sz="1400" dirty="0" smtClean="0">
                          <a:effectLst/>
                        </a:rPr>
                        <a:t> percentile user spectral efficiency</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rPr>
                        <a:t>Simulation</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rPr>
                        <a:t>DL/UL: 0.225/0.15 bits/s/Hz</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solidFill>
                            <a:schemeClr val="accent6"/>
                          </a:solidFill>
                          <a:effectLst/>
                        </a:rPr>
                        <a:t>DL/UL: 0.71/0.51 bits/s/Hz</a:t>
                      </a:r>
                      <a:endParaRPr lang="en-US" sz="1800" dirty="0">
                        <a:solidFill>
                          <a:schemeClr val="accent6"/>
                        </a:solidFill>
                        <a:effectLst/>
                        <a:latin typeface="Times New Roman" panose="02020603050405020304" pitchFamily="18" charset="0"/>
                        <a:ea typeface="Times New Roman" panose="02020603050405020304" pitchFamily="18" charset="0"/>
                      </a:endParaRPr>
                    </a:p>
                  </a:txBody>
                  <a:tcPr marL="64770" marR="64770" marT="17780" marB="17780" anchor="ctr">
                    <a:noFill/>
                  </a:tcPr>
                </a:tc>
              </a:tr>
              <a:tr h="426169">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200" dirty="0" smtClean="0">
                          <a:effectLst/>
                        </a:rPr>
                        <a:t>5</a:t>
                      </a:r>
                      <a:endParaRPr lang="en-US" sz="16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rPr>
                        <a:t>Average spectral efficiency</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rPr>
                        <a:t>Simulation</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rPr>
                        <a:t>DL/UL = 7.8/5.4 bits/s/Hz/</a:t>
                      </a:r>
                      <a:r>
                        <a:rPr lang="en-US" sz="1400" dirty="0" err="1" smtClean="0">
                          <a:effectLst/>
                        </a:rPr>
                        <a:t>TRxP</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solidFill>
                            <a:schemeClr val="accent6"/>
                          </a:solidFill>
                          <a:effectLst/>
                        </a:rPr>
                        <a:t>DL/UL: 10.84/8.75 bits/s/Hz/</a:t>
                      </a:r>
                      <a:r>
                        <a:rPr lang="en-US" sz="1400" dirty="0" err="1" smtClean="0">
                          <a:solidFill>
                            <a:schemeClr val="accent6"/>
                          </a:solidFill>
                          <a:effectLst/>
                        </a:rPr>
                        <a:t>TRxP</a:t>
                      </a:r>
                      <a:endParaRPr lang="en-US" sz="1800" dirty="0">
                        <a:solidFill>
                          <a:schemeClr val="accent6"/>
                        </a:solidFill>
                        <a:effectLst/>
                        <a:latin typeface="Times New Roman" panose="02020603050405020304" pitchFamily="18" charset="0"/>
                        <a:ea typeface="Times New Roman" panose="02020603050405020304" pitchFamily="18" charset="0"/>
                      </a:endParaRPr>
                    </a:p>
                  </a:txBody>
                  <a:tcPr marL="64770" marR="64770" marT="17780" marB="17780" anchor="ctr">
                    <a:noFill/>
                  </a:tcPr>
                </a:tc>
              </a:tr>
              <a:tr h="229476">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200" dirty="0" smtClean="0">
                          <a:effectLst/>
                        </a:rPr>
                        <a:t>6</a:t>
                      </a:r>
                      <a:endParaRPr lang="en-US" sz="16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rPr>
                        <a:t>Mobility</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rPr>
                        <a:t>Simulation</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rPr>
                        <a:t>UL: 1.12 bits/s/Hz</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rPr>
                        <a:t>Not yet </a:t>
                      </a:r>
                      <a:r>
                        <a:rPr lang="en-US" sz="1400" noProof="0" dirty="0" smtClean="0">
                          <a:effectLst/>
                        </a:rPr>
                        <a:t>evaluated</a:t>
                      </a:r>
                      <a:endParaRPr lang="en-US" sz="1800" noProof="0" dirty="0">
                        <a:effectLst/>
                        <a:latin typeface="Times New Roman" panose="02020603050405020304" pitchFamily="18" charset="0"/>
                        <a:ea typeface="Times New Roman" panose="02020603050405020304" pitchFamily="18" charset="0"/>
                      </a:endParaRPr>
                    </a:p>
                  </a:txBody>
                  <a:tcPr marL="64770" marR="64770" marT="17780" marB="17780" anchor="ctr"/>
                </a:tc>
              </a:tr>
              <a:tr h="229476">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200" dirty="0" smtClean="0">
                          <a:effectLst/>
                          <a:latin typeface="Arial"/>
                          <a:ea typeface="Times New Roman" panose="02020603050405020304" pitchFamily="18" charset="0"/>
                        </a:rPr>
                        <a:t>7</a:t>
                      </a:r>
                      <a:endParaRPr lang="en-US" sz="16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rPr>
                        <a:t>Bandwidth</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rPr>
                        <a:t>Inspection</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rPr>
                        <a:t>100 MHz, scalable</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rPr>
                        <a:t>20/40/80/80+80/160 MHz</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r>
            </a:tbl>
          </a:graphicData>
        </a:graphic>
      </p:graphicFrame>
      <p:sp>
        <p:nvSpPr>
          <p:cNvPr id="8" name="Rectangle 7"/>
          <p:cNvSpPr/>
          <p:nvPr/>
        </p:nvSpPr>
        <p:spPr>
          <a:xfrm>
            <a:off x="752475" y="5015805"/>
            <a:ext cx="11277600" cy="954107"/>
          </a:xfrm>
          <a:prstGeom prst="rect">
            <a:avLst/>
          </a:prstGeom>
        </p:spPr>
        <p:txBody>
          <a:bodyPr wrap="square">
            <a:spAutoFit/>
          </a:bodyPr>
          <a:lstStyle/>
          <a:p>
            <a:pPr marL="342900" lvl="0" indent="-342900" eaLnBrk="0" fontAlgn="base" hangingPunct="0">
              <a:spcBef>
                <a:spcPct val="0"/>
              </a:spcBef>
              <a:spcAft>
                <a:spcPct val="0"/>
              </a:spcAft>
              <a:buClrTx/>
              <a:buFont typeface="+mj-lt"/>
              <a:buAutoNum type="arabicPeriod"/>
            </a:pPr>
            <a:r>
              <a:rPr lang="en-GB" altLang="en-US" dirty="0" smtClean="0">
                <a:solidFill>
                  <a:schemeClr val="tx1"/>
                </a:solidFill>
                <a:latin typeface="Times" panose="02020603050405020304" pitchFamily="18" charset="0"/>
                <a:ea typeface="Batang"/>
                <a:cs typeface="Times New Roman" panose="02020603050405020304" pitchFamily="18" charset="0"/>
              </a:rPr>
              <a:t>Assumes </a:t>
            </a:r>
            <a:r>
              <a:rPr lang="en-GB" altLang="en-US" dirty="0">
                <a:solidFill>
                  <a:schemeClr val="tx1"/>
                </a:solidFill>
                <a:latin typeface="Times" panose="02020603050405020304" pitchFamily="18" charset="0"/>
                <a:ea typeface="Batang"/>
                <a:cs typeface="Times New Roman" panose="02020603050405020304" pitchFamily="18" charset="0"/>
              </a:rPr>
              <a:t>a three carrier configuration: 8x8 HE160 + 8x8 HE160 + 8x8 HE40. </a:t>
            </a:r>
            <a:endParaRPr lang="en-US" altLang="en-US" sz="1000" dirty="0">
              <a:solidFill>
                <a:schemeClr val="tx1"/>
              </a:solidFill>
            </a:endParaRPr>
          </a:p>
          <a:p>
            <a:pPr marL="342900" lvl="0" indent="-342900" eaLnBrk="0" fontAlgn="base" hangingPunct="0">
              <a:spcBef>
                <a:spcPct val="0"/>
              </a:spcBef>
              <a:spcAft>
                <a:spcPct val="0"/>
              </a:spcAft>
              <a:buClrTx/>
              <a:buFont typeface="+mj-lt"/>
              <a:buAutoNum type="arabicPeriod"/>
            </a:pPr>
            <a:r>
              <a:rPr lang="en-GB" altLang="en-US" dirty="0">
                <a:solidFill>
                  <a:schemeClr val="tx1"/>
                </a:solidFill>
                <a:latin typeface="Times" panose="02020603050405020304" pitchFamily="18" charset="0"/>
                <a:ea typeface="Batang"/>
                <a:cs typeface="Times New Roman" panose="02020603050405020304" pitchFamily="18" charset="0"/>
              </a:rPr>
              <a:t>Assumes an 8x8 configuration.</a:t>
            </a:r>
            <a:endParaRPr lang="en-US" altLang="en-US" sz="1000" dirty="0">
              <a:solidFill>
                <a:schemeClr val="tx1"/>
              </a:solidFill>
            </a:endParaRPr>
          </a:p>
          <a:p>
            <a:pPr marL="342900" lvl="0" indent="-342900" eaLnBrk="0" fontAlgn="base" hangingPunct="0">
              <a:spcBef>
                <a:spcPct val="0"/>
              </a:spcBef>
              <a:spcAft>
                <a:spcPct val="0"/>
              </a:spcAft>
              <a:buClrTx/>
              <a:buFont typeface="+mj-lt"/>
              <a:buAutoNum type="arabicPeriod"/>
            </a:pPr>
            <a:r>
              <a:rPr lang="en-GB" altLang="en-US" dirty="0">
                <a:solidFill>
                  <a:schemeClr val="tx1"/>
                </a:solidFill>
                <a:latin typeface="Times" panose="02020603050405020304" pitchFamily="18" charset="0"/>
                <a:ea typeface="Batang"/>
                <a:cs typeface="Times New Roman" panose="02020603050405020304" pitchFamily="18" charset="0"/>
              </a:rPr>
              <a:t>Assumes 160MHz transmission bandwidth only. It is possible for 802.11ax to support a higher three carrier transmission bandwidth of (160+160+40) </a:t>
            </a:r>
            <a:r>
              <a:rPr lang="en-GB" altLang="en-US" dirty="0" err="1">
                <a:solidFill>
                  <a:schemeClr val="tx1"/>
                </a:solidFill>
                <a:latin typeface="Times" panose="02020603050405020304" pitchFamily="18" charset="0"/>
                <a:ea typeface="Batang"/>
                <a:cs typeface="Times New Roman" panose="02020603050405020304" pitchFamily="18" charset="0"/>
              </a:rPr>
              <a:t>MHz.</a:t>
            </a:r>
            <a:r>
              <a:rPr lang="en-GB" altLang="en-US" dirty="0">
                <a:solidFill>
                  <a:schemeClr val="tx1"/>
                </a:solidFill>
                <a:latin typeface="Times" panose="02020603050405020304" pitchFamily="18" charset="0"/>
                <a:ea typeface="Batang"/>
                <a:cs typeface="Times New Roman" panose="02020603050405020304" pitchFamily="18" charset="0"/>
              </a:rPr>
              <a:t>  </a:t>
            </a:r>
            <a:endParaRPr lang="en-US" altLang="en-US" sz="1000" dirty="0">
              <a:solidFill>
                <a:schemeClr val="tx1"/>
              </a:solidFill>
            </a:endParaRPr>
          </a:p>
        </p:txBody>
      </p:sp>
    </p:spTree>
    <p:extLst>
      <p:ext uri="{BB962C8B-B14F-4D97-AF65-F5344CB8AC3E}">
        <p14:creationId xmlns:p14="http://schemas.microsoft.com/office/powerpoint/2010/main" val="35890170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439"/>
        <p:cNvGrpSpPr/>
        <p:nvPr/>
      </p:nvGrpSpPr>
      <p:grpSpPr>
        <a:xfrm>
          <a:off x="0" y="0"/>
          <a:ext cx="0" cy="0"/>
          <a:chOff x="0" y="0"/>
          <a:chExt cx="0" cy="0"/>
        </a:xfrm>
      </p:grpSpPr>
      <p:sp>
        <p:nvSpPr>
          <p:cNvPr id="440" name="Shape 440"/>
          <p:cNvSpPr txBox="1">
            <a:spLocks noGrp="1"/>
          </p:cNvSpPr>
          <p:nvPr>
            <p:ph type="title"/>
          </p:nvPr>
        </p:nvSpPr>
        <p:spPr>
          <a:xfrm>
            <a:off x="381000" y="76200"/>
            <a:ext cx="10361100" cy="5454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200" b="1" i="0" u="none" strike="noStrike" cap="none">
                <a:solidFill>
                  <a:srgbClr val="000000"/>
                </a:solidFill>
                <a:latin typeface="Times New Roman"/>
                <a:ea typeface="Times New Roman"/>
                <a:cs typeface="Times New Roman"/>
                <a:sym typeface="Times New Roman"/>
              </a:rPr>
              <a:t>References</a:t>
            </a:r>
            <a:endParaRPr/>
          </a:p>
        </p:txBody>
      </p:sp>
      <p:sp>
        <p:nvSpPr>
          <p:cNvPr id="441" name="Shape 441"/>
          <p:cNvSpPr txBox="1">
            <a:spLocks noGrp="1"/>
          </p:cNvSpPr>
          <p:nvPr>
            <p:ph type="body" idx="1"/>
          </p:nvPr>
        </p:nvSpPr>
        <p:spPr>
          <a:xfrm>
            <a:off x="575425" y="762000"/>
            <a:ext cx="11002500" cy="4876800"/>
          </a:xfrm>
          <a:prstGeom prst="rect">
            <a:avLst/>
          </a:prstGeom>
          <a:noFill/>
          <a:ln>
            <a:noFill/>
          </a:ln>
        </p:spPr>
        <p:txBody>
          <a:bodyPr spcFirstLastPara="1" wrap="square" lIns="92150" tIns="46075" rIns="92150" bIns="46075" anchor="t" anchorCtr="0">
            <a:noAutofit/>
          </a:bodyPr>
          <a:lstStyle/>
          <a:p>
            <a:r>
              <a:rPr lang="en-US" sz="1800" b="0" dirty="0" smtClean="0"/>
              <a:t>[1] </a:t>
            </a:r>
            <a:r>
              <a:rPr lang="en-US" sz="1800" b="0" dirty="0"/>
              <a:t>IEEE 802.11-18/1573r7, Summary of 802.11ax Self Evaluation for IMT-2020 EMBB Indoor Hotspot, November, 2018 </a:t>
            </a:r>
          </a:p>
          <a:p>
            <a:r>
              <a:rPr lang="en-US" sz="1800" b="0" dirty="0" smtClean="0"/>
              <a:t>[2] </a:t>
            </a:r>
            <a:r>
              <a:rPr lang="en-US" sz="1800" b="0" dirty="0"/>
              <a:t>IEEE 802.11-18/1240r4, Benchmarking of 802.11ax against </a:t>
            </a:r>
            <a:r>
              <a:rPr lang="en-US" sz="1800" b="0" dirty="0" err="1"/>
              <a:t>eMBB</a:t>
            </a:r>
            <a:r>
              <a:rPr lang="en-US" sz="1800" b="0" dirty="0"/>
              <a:t> Indoor Hotspot requirements using IMT-2020 simulation methodology, November, 2018 </a:t>
            </a:r>
          </a:p>
          <a:p>
            <a:r>
              <a:rPr lang="en-US" sz="1800" b="0" dirty="0" smtClean="0"/>
              <a:t>[3] </a:t>
            </a:r>
            <a:r>
              <a:rPr lang="en-US" sz="1800" b="0" dirty="0"/>
              <a:t>IEEE 802.11-18/0915r3, Benchmarking of 802.11ax against </a:t>
            </a:r>
            <a:r>
              <a:rPr lang="en-US" sz="1800" b="0" dirty="0" err="1"/>
              <a:t>eMBB</a:t>
            </a:r>
            <a:r>
              <a:rPr lang="en-US" sz="1800" b="0" dirty="0"/>
              <a:t> Indoor Hotspot requirements using IMT-2020 simulation methodology, November, 2018 </a:t>
            </a:r>
          </a:p>
          <a:p>
            <a:r>
              <a:rPr lang="en-US" sz="1800" b="0" dirty="0" smtClean="0"/>
              <a:t>[4] </a:t>
            </a:r>
            <a:r>
              <a:rPr lang="en-US" sz="1800" b="0" dirty="0"/>
              <a:t>IEEE 802.11-18/0517r2, 802.11ax for IMT-2020 EMBB Indoor Hotspot and Dense Urban, September, 2018 </a:t>
            </a:r>
          </a:p>
          <a:p>
            <a:r>
              <a:rPr lang="en-US" sz="1800" b="0" dirty="0" smtClean="0"/>
              <a:t>[5] IEEE </a:t>
            </a:r>
            <a:r>
              <a:rPr lang="en-US" sz="1800" b="0" dirty="0"/>
              <a:t>P802.11ax™/D3.0, “Draft Standard for Information technology Tele-communications and information exchange between systems Local and metropolitan area networks— Specific requirements Part 11: Wireless LAN Medium Access Control (MAC) and Physical Layer (PHY) Specifications; Amendment 6: Enhancements for High Efficiency WLAN” – June 2018 </a:t>
            </a:r>
            <a:endParaRPr lang="en-US" sz="1800" b="0" dirty="0" smtClean="0"/>
          </a:p>
          <a:p>
            <a:r>
              <a:rPr lang="en-US" sz="1800" b="0" dirty="0" smtClean="0"/>
              <a:t>[</a:t>
            </a:r>
            <a:r>
              <a:rPr lang="en-US" sz="1800" b="0" dirty="0"/>
              <a:t>6] Report ITU-R M.2412-0 (10/2017), Guidelines for evaluation of radio interface technologies for IMT-2020 </a:t>
            </a:r>
            <a:r>
              <a:rPr lang="en-US" sz="1800" b="0" dirty="0" smtClean="0"/>
              <a:t> </a:t>
            </a:r>
          </a:p>
          <a:p>
            <a:r>
              <a:rPr lang="en-US" sz="1800" b="0" dirty="0" smtClean="0"/>
              <a:t>[7] Report </a:t>
            </a:r>
            <a:r>
              <a:rPr lang="en-US" sz="1800" b="0" dirty="0"/>
              <a:t>ITU-R M.2410-0 (11/2017), Minimum requirements related to technical performance for IMT-2020 radio interface(s) </a:t>
            </a:r>
          </a:p>
          <a:p>
            <a:r>
              <a:rPr lang="en-US" sz="1800" b="0" dirty="0" smtClean="0"/>
              <a:t>[8] RT-170019, “Summary of email discussion “[ITU-R AH 01] Calibration for self-evaluation”, Huawei, December 2017</a:t>
            </a:r>
          </a:p>
          <a:p>
            <a:endParaRPr lang="en-US" sz="1800" b="0" dirty="0"/>
          </a:p>
          <a:p>
            <a:pPr marL="342900" indent="-342900">
              <a:spcBef>
                <a:spcPts val="0"/>
              </a:spcBef>
            </a:pPr>
            <a:endParaRPr lang="en-US" sz="1800" b="0" dirty="0" smtClean="0"/>
          </a:p>
          <a:p>
            <a:pPr marL="342900" indent="-342900">
              <a:spcBef>
                <a:spcPts val="0"/>
              </a:spcBef>
            </a:pPr>
            <a:endParaRPr lang="en-US" sz="1800" b="0" dirty="0" smtClean="0"/>
          </a:p>
          <a:p>
            <a:pPr marL="342900" indent="-342900">
              <a:spcBef>
                <a:spcPts val="0"/>
              </a:spcBef>
            </a:pPr>
            <a:endParaRPr sz="2400" b="1" i="0" u="none" strike="noStrike" cap="none" dirty="0" smtClean="0">
              <a:solidFill>
                <a:srgbClr val="000000"/>
              </a:solidFill>
              <a:latin typeface="Times New Roman"/>
              <a:ea typeface="Times New Roman"/>
              <a:cs typeface="Times New Roman"/>
              <a:sym typeface="Times New Roman"/>
            </a:endParaRPr>
          </a:p>
          <a:p>
            <a:pPr marL="342900" marR="0" lvl="0" indent="-342900" algn="l" rtl="0">
              <a:spcBef>
                <a:spcPts val="600"/>
              </a:spcBef>
              <a:spcAft>
                <a:spcPts val="0"/>
              </a:spcAft>
              <a:buNone/>
            </a:pPr>
            <a:endParaRPr sz="2400" b="1" i="0" u="none" strike="noStrike" cap="none" dirty="0">
              <a:solidFill>
                <a:srgbClr val="000000"/>
              </a:solidFill>
              <a:latin typeface="Times New Roman"/>
              <a:ea typeface="Times New Roman"/>
              <a:cs typeface="Times New Roman"/>
              <a:sym typeface="Times New Roman"/>
            </a:endParaRPr>
          </a:p>
        </p:txBody>
      </p:sp>
      <p:sp>
        <p:nvSpPr>
          <p:cNvPr id="442" name="Shape 44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14</a:t>
            </a:fld>
            <a:endParaRPr sz="1200">
              <a:solidFill>
                <a:srgbClr val="000000"/>
              </a:solidFill>
              <a:latin typeface="Times New Roman"/>
              <a:ea typeface="Times New Roman"/>
              <a:cs typeface="Times New Roman"/>
              <a:sym typeface="Times New Roman"/>
            </a:endParaRPr>
          </a:p>
        </p:txBody>
      </p:sp>
      <p:sp>
        <p:nvSpPr>
          <p:cNvPr id="443" name="Shape 443"/>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May 2019</a:t>
            </a:r>
            <a:endParaRPr sz="1800" b="1">
              <a:solidFill>
                <a:srgbClr val="000000"/>
              </a:solidFill>
              <a:latin typeface="Times New Roman"/>
              <a:ea typeface="Times New Roman"/>
              <a:cs typeface="Times New Roman"/>
              <a:sym typeface="Times New Roman"/>
            </a:endParaRPr>
          </a:p>
        </p:txBody>
      </p:sp>
      <p:sp>
        <p:nvSpPr>
          <p:cNvPr id="2" name="Footer Placeholder 1"/>
          <p:cNvSpPr>
            <a:spLocks noGrp="1"/>
          </p:cNvSpPr>
          <p:nvPr>
            <p:ph type="ftr" idx="11"/>
          </p:nvPr>
        </p:nvSpPr>
        <p:spPr/>
        <p:txBody>
          <a:bodyPr/>
          <a:lstStyle/>
          <a:p>
            <a:r>
              <a:rPr lang="en-US" smtClean="0"/>
              <a:t>Sindhu Verma, Broadcom</a:t>
            </a:r>
            <a:endParaRPr lang="en-US"/>
          </a:p>
        </p:txBody>
      </p:sp>
    </p:spTree>
    <p:extLst>
      <p:ext uri="{BB962C8B-B14F-4D97-AF65-F5344CB8AC3E}">
        <p14:creationId xmlns:p14="http://schemas.microsoft.com/office/powerpoint/2010/main" val="25910137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914401" y="685801"/>
            <a:ext cx="10361084" cy="685799"/>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200" b="1" i="0" u="none" strike="noStrike" cap="none" dirty="0">
                <a:solidFill>
                  <a:srgbClr val="000000"/>
                </a:solidFill>
                <a:latin typeface="Times New Roman"/>
                <a:ea typeface="Times New Roman"/>
                <a:cs typeface="Times New Roman"/>
                <a:sym typeface="Times New Roman"/>
              </a:rPr>
              <a:t>Abstract</a:t>
            </a:r>
            <a:endParaRPr dirty="0"/>
          </a:p>
        </p:txBody>
      </p:sp>
      <p:sp>
        <p:nvSpPr>
          <p:cNvPr id="103" name="Shape 103"/>
          <p:cNvSpPr txBox="1">
            <a:spLocks noGrp="1"/>
          </p:cNvSpPr>
          <p:nvPr>
            <p:ph type="body" idx="1"/>
          </p:nvPr>
        </p:nvSpPr>
        <p:spPr>
          <a:xfrm>
            <a:off x="228600" y="1371600"/>
            <a:ext cx="11430000" cy="4800600"/>
          </a:xfrm>
          <a:prstGeom prst="rect">
            <a:avLst/>
          </a:prstGeom>
          <a:noFill/>
          <a:ln>
            <a:noFill/>
          </a:ln>
        </p:spPr>
        <p:txBody>
          <a:bodyPr spcFirstLastPara="1" wrap="square" lIns="92150" tIns="46075" rIns="92150" bIns="46075" anchor="t" anchorCtr="0">
            <a:noAutofit/>
          </a:bodyPr>
          <a:lstStyle/>
          <a:p>
            <a:pPr marL="342900" lvl="0" indent="-342900" algn="just">
              <a:spcBef>
                <a:spcPts val="0"/>
              </a:spcBef>
              <a:buSzPts val="2400"/>
              <a:buFont typeface="Arial"/>
              <a:buChar char="•"/>
            </a:pPr>
            <a:r>
              <a:rPr lang="en-US" sz="2000" b="0" dirty="0" smtClean="0"/>
              <a:t>In [1], [2], [3] and [4], we have documented the results of benchmarking </a:t>
            </a:r>
            <a:r>
              <a:rPr lang="en-US" sz="2000" b="0" dirty="0"/>
              <a:t>of </a:t>
            </a:r>
            <a:r>
              <a:rPr lang="en-US" sz="2000" b="0" dirty="0" smtClean="0"/>
              <a:t>802.11ax [5] </a:t>
            </a:r>
            <a:r>
              <a:rPr lang="en-US" sz="2000" b="0" dirty="0"/>
              <a:t>capabilities in the </a:t>
            </a:r>
            <a:r>
              <a:rPr lang="en-US" sz="2000" b="0" dirty="0" err="1" smtClean="0"/>
              <a:t>eMBB</a:t>
            </a:r>
            <a:r>
              <a:rPr lang="en-US" sz="2000" b="0" dirty="0" smtClean="0"/>
              <a:t> Indoor </a:t>
            </a:r>
            <a:r>
              <a:rPr lang="en-US" sz="2000" b="0" dirty="0"/>
              <a:t>Hotspot </a:t>
            </a:r>
            <a:r>
              <a:rPr lang="en-US" sz="2000" b="0" dirty="0" smtClean="0"/>
              <a:t>test environment </a:t>
            </a:r>
            <a:r>
              <a:rPr lang="en-US" sz="2000" b="0" dirty="0"/>
              <a:t>defined by IMT-2020 ([6], [7</a:t>
            </a:r>
            <a:r>
              <a:rPr lang="en-US" sz="2000" b="0" dirty="0" smtClean="0"/>
              <a:t>]).</a:t>
            </a:r>
          </a:p>
          <a:p>
            <a:pPr marL="0" lvl="0" indent="0" algn="just">
              <a:spcBef>
                <a:spcPts val="0"/>
              </a:spcBef>
              <a:buSzPts val="2400"/>
            </a:pPr>
            <a:endParaRPr lang="en-US" sz="2000" b="0" dirty="0" smtClean="0"/>
          </a:p>
          <a:p>
            <a:pPr marL="342900" lvl="0" indent="-342900" algn="just">
              <a:spcBef>
                <a:spcPts val="0"/>
              </a:spcBef>
              <a:buSzPts val="2400"/>
              <a:buFont typeface="Arial"/>
              <a:buChar char="•"/>
            </a:pPr>
            <a:r>
              <a:rPr lang="en-US" sz="2000" b="0" dirty="0" smtClean="0"/>
              <a:t>This confirmed that 802.11ax [5] meets </a:t>
            </a:r>
            <a:r>
              <a:rPr lang="en-US" sz="2000" b="0" dirty="0"/>
              <a:t>the salient IMT-2020 requirements for the </a:t>
            </a:r>
            <a:r>
              <a:rPr lang="en-US" sz="2000" b="0" dirty="0" err="1" smtClean="0"/>
              <a:t>eMBB</a:t>
            </a:r>
            <a:r>
              <a:rPr lang="en-US" sz="2000" b="0" dirty="0" smtClean="0"/>
              <a:t> Indoor Hotspot, </a:t>
            </a:r>
            <a:r>
              <a:rPr lang="en-US" sz="2000" b="0" dirty="0"/>
              <a:t>including mobility</a:t>
            </a:r>
            <a:r>
              <a:rPr lang="en-US" sz="2000" b="0" dirty="0" smtClean="0"/>
              <a:t>.</a:t>
            </a:r>
          </a:p>
          <a:p>
            <a:pPr marL="0" lvl="0" indent="0" algn="just">
              <a:spcBef>
                <a:spcPts val="0"/>
              </a:spcBef>
              <a:buSzPts val="2400"/>
            </a:pPr>
            <a:endParaRPr lang="en-US" sz="2000" b="0" dirty="0"/>
          </a:p>
          <a:p>
            <a:pPr marL="342900" indent="-342900" algn="just">
              <a:spcBef>
                <a:spcPts val="0"/>
              </a:spcBef>
              <a:buSzPts val="2400"/>
              <a:buFont typeface="Arial"/>
              <a:buChar char="•"/>
            </a:pPr>
            <a:r>
              <a:rPr lang="en-US" sz="2000" b="0" dirty="0" smtClean="0"/>
              <a:t>In [4], we had used an analytical approach using the IMT and 3GPP configurations to conclude that 802.11ax can meet the requirements of </a:t>
            </a:r>
            <a:r>
              <a:rPr lang="en-US" sz="2000" b="0" dirty="0" err="1"/>
              <a:t>e</a:t>
            </a:r>
            <a:r>
              <a:rPr lang="en-US" sz="2000" b="0" dirty="0" err="1" smtClean="0"/>
              <a:t>MBB</a:t>
            </a:r>
            <a:r>
              <a:rPr lang="en-US" sz="2000" b="0" dirty="0" smtClean="0"/>
              <a:t> </a:t>
            </a:r>
            <a:r>
              <a:rPr lang="en-US" sz="2000" b="0" dirty="0"/>
              <a:t>Dense Urban test </a:t>
            </a:r>
            <a:r>
              <a:rPr lang="en-US" sz="2000" b="0" dirty="0" smtClean="0"/>
              <a:t>environment.</a:t>
            </a:r>
          </a:p>
          <a:p>
            <a:pPr marL="800100" lvl="1" indent="-342900" algn="just">
              <a:spcBef>
                <a:spcPts val="0"/>
              </a:spcBef>
              <a:buSzPts val="2400"/>
              <a:buFont typeface="Arial"/>
              <a:buChar char="•"/>
            </a:pPr>
            <a:r>
              <a:rPr lang="en-US" sz="1800" b="0" i="1" dirty="0" smtClean="0"/>
              <a:t>“Dense </a:t>
            </a:r>
            <a:r>
              <a:rPr lang="en-US" sz="1800" b="0" i="1" dirty="0"/>
              <a:t>Urban-</a:t>
            </a:r>
            <a:r>
              <a:rPr lang="en-US" sz="1800" b="0" i="1" dirty="0" err="1"/>
              <a:t>eMBB</a:t>
            </a:r>
            <a:r>
              <a:rPr lang="en-US" sz="1800" b="0" i="1" dirty="0"/>
              <a:t>: an urban environment with high user density and traffic loads focusing on pedestrian and vehicular </a:t>
            </a:r>
            <a:r>
              <a:rPr lang="en-US" sz="1800" b="0" i="1" dirty="0" smtClean="0"/>
              <a:t>users” </a:t>
            </a:r>
            <a:r>
              <a:rPr lang="en-US" sz="1800" b="0" dirty="0" smtClean="0"/>
              <a:t>[6</a:t>
            </a:r>
            <a:r>
              <a:rPr lang="en-US" sz="1800" b="0" dirty="0" smtClean="0"/>
              <a:t>]</a:t>
            </a:r>
          </a:p>
          <a:p>
            <a:pPr marL="457200" lvl="1" indent="0" algn="just">
              <a:spcBef>
                <a:spcPts val="0"/>
              </a:spcBef>
              <a:buSzPts val="2400"/>
            </a:pPr>
            <a:endParaRPr lang="en-US" sz="2000" b="0" dirty="0" smtClean="0"/>
          </a:p>
          <a:p>
            <a:pPr marL="342900" lvl="0" indent="-342900" algn="just">
              <a:spcBef>
                <a:spcPts val="0"/>
              </a:spcBef>
              <a:buSzPts val="2400"/>
              <a:buFont typeface="Arial"/>
              <a:buChar char="•"/>
            </a:pPr>
            <a:r>
              <a:rPr lang="en-US" sz="2000" b="0" dirty="0" smtClean="0"/>
              <a:t>This </a:t>
            </a:r>
            <a:r>
              <a:rPr lang="en-US" sz="2000" b="0" dirty="0"/>
              <a:t>presentation details the results of simulations regarding 802.11ax capabilities for DL and UL aspects of  IMT-2020 requirements for </a:t>
            </a:r>
            <a:r>
              <a:rPr lang="en-US" sz="2000" b="0" dirty="0" err="1" smtClean="0"/>
              <a:t>eMBB</a:t>
            </a:r>
            <a:r>
              <a:rPr lang="en-US" sz="2000" b="0" dirty="0" smtClean="0"/>
              <a:t> </a:t>
            </a:r>
            <a:r>
              <a:rPr lang="en-US" sz="2000" b="0" dirty="0"/>
              <a:t>Dense </a:t>
            </a:r>
            <a:r>
              <a:rPr lang="en-US" sz="2000" b="0" dirty="0" smtClean="0"/>
              <a:t>Urban.</a:t>
            </a:r>
          </a:p>
          <a:p>
            <a:pPr marL="0" lvl="0" indent="0" algn="just">
              <a:spcBef>
                <a:spcPts val="0"/>
              </a:spcBef>
              <a:buSzPts val="2400"/>
            </a:pPr>
            <a:endParaRPr lang="en-US" sz="2000" b="0" dirty="0" smtClean="0"/>
          </a:p>
          <a:p>
            <a:pPr marL="342900" indent="-342900" algn="just">
              <a:spcBef>
                <a:spcPts val="0"/>
              </a:spcBef>
              <a:buSzPts val="2400"/>
              <a:buFont typeface="Arial"/>
              <a:buChar char="•"/>
            </a:pPr>
            <a:r>
              <a:rPr lang="en-US" sz="2000" b="0" dirty="0" smtClean="0"/>
              <a:t>These simulations adhere to the methodology specified by ITU-R for self-evaluating a RAT for IMT-2020 ([6] and [7]).</a:t>
            </a:r>
          </a:p>
        </p:txBody>
      </p:sp>
      <p:sp>
        <p:nvSpPr>
          <p:cNvPr id="104" name="Shape 104"/>
          <p:cNvSpPr txBox="1">
            <a:spLocks noGrp="1"/>
          </p:cNvSpPr>
          <p:nvPr>
            <p:ph type="sldNum" idx="12"/>
          </p:nvPr>
        </p:nvSpPr>
        <p:spPr>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May 2019</a:t>
            </a:r>
            <a:endParaRPr lang="en-US" dirty="0"/>
          </a:p>
        </p:txBody>
      </p:sp>
      <p:sp>
        <p:nvSpPr>
          <p:cNvPr id="3" name="Footer Placeholder 2"/>
          <p:cNvSpPr>
            <a:spLocks noGrp="1"/>
          </p:cNvSpPr>
          <p:nvPr>
            <p:ph type="ftr" idx="11"/>
          </p:nvPr>
        </p:nvSpPr>
        <p:spPr/>
        <p:txBody>
          <a:bodyPr/>
          <a:lstStyle/>
          <a:p>
            <a:r>
              <a:rPr lang="en-US" smtClean="0"/>
              <a:t>Sindhu Verma, Broadcom</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Background</a:t>
            </a:r>
            <a:endParaRPr sz="2400" dirty="0"/>
          </a:p>
        </p:txBody>
      </p:sp>
      <p:sp>
        <p:nvSpPr>
          <p:cNvPr id="116" name="Shape 116"/>
          <p:cNvSpPr txBox="1">
            <a:spLocks noGrp="1"/>
          </p:cNvSpPr>
          <p:nvPr>
            <p:ph type="body" idx="1"/>
          </p:nvPr>
        </p:nvSpPr>
        <p:spPr>
          <a:xfrm>
            <a:off x="609600" y="1143000"/>
            <a:ext cx="10875925" cy="5333998"/>
          </a:xfrm>
          <a:prstGeom prst="rect">
            <a:avLst/>
          </a:prstGeom>
          <a:noFill/>
          <a:ln>
            <a:noFill/>
          </a:ln>
        </p:spPr>
        <p:txBody>
          <a:bodyPr spcFirstLastPara="1" wrap="square" lIns="92150" tIns="46075" rIns="92150" bIns="46075" anchor="t" anchorCtr="0">
            <a:noAutofit/>
          </a:bodyPr>
          <a:lstStyle/>
          <a:p>
            <a:pPr marL="469900" lvl="0" indent="-342900" algn="l" rtl="0">
              <a:spcBef>
                <a:spcPts val="0"/>
              </a:spcBef>
              <a:spcAft>
                <a:spcPts val="0"/>
              </a:spcAft>
              <a:buClr>
                <a:schemeClr val="dk1"/>
              </a:buClr>
              <a:buSzPts val="1600"/>
              <a:buFont typeface="Arial" panose="020B0604020202020204" pitchFamily="34" charset="0"/>
              <a:buChar char="•"/>
            </a:pPr>
            <a:r>
              <a:rPr lang="en-US" sz="1800" b="0" dirty="0" smtClean="0">
                <a:solidFill>
                  <a:schemeClr val="dk1"/>
                </a:solidFill>
                <a:latin typeface="Arial"/>
                <a:ea typeface="Arial"/>
                <a:cs typeface="Arial"/>
                <a:sym typeface="Arial"/>
              </a:rPr>
              <a:t>According to the IMT-2020 self-evaluation criteria, a candidate RAT needs to meet the minimum requirements for the following metrics for </a:t>
            </a:r>
            <a:r>
              <a:rPr lang="en-US" sz="1800" b="0" dirty="0" err="1">
                <a:solidFill>
                  <a:schemeClr val="dk1"/>
                </a:solidFill>
                <a:latin typeface="Arial"/>
                <a:ea typeface="Arial"/>
                <a:cs typeface="Arial"/>
                <a:sym typeface="Arial"/>
              </a:rPr>
              <a:t>e</a:t>
            </a:r>
            <a:r>
              <a:rPr lang="en-US" sz="1800" b="0" dirty="0" err="1" smtClean="0">
                <a:solidFill>
                  <a:schemeClr val="dk1"/>
                </a:solidFill>
                <a:latin typeface="Arial"/>
                <a:ea typeface="Arial"/>
                <a:cs typeface="Arial"/>
                <a:sym typeface="Arial"/>
              </a:rPr>
              <a:t>MBB</a:t>
            </a:r>
            <a:r>
              <a:rPr lang="en-US" sz="1800" b="0" dirty="0" smtClean="0">
                <a:solidFill>
                  <a:schemeClr val="dk1"/>
                </a:solidFill>
                <a:latin typeface="Arial"/>
                <a:ea typeface="Arial"/>
                <a:cs typeface="Arial"/>
                <a:sym typeface="Arial"/>
              </a:rPr>
              <a:t> Dense Urban:</a:t>
            </a:r>
          </a:p>
          <a:p>
            <a:pPr lvl="1" indent="-330200">
              <a:spcBef>
                <a:spcPts val="0"/>
              </a:spcBef>
              <a:buClr>
                <a:schemeClr val="dk1"/>
              </a:buClr>
              <a:buSzPts val="1600"/>
              <a:buFont typeface="Arial" panose="020B0604020202020204" pitchFamily="34" charset="0"/>
              <a:buChar char="•"/>
            </a:pPr>
            <a:r>
              <a:rPr lang="en-US" sz="1800" b="0" dirty="0" smtClean="0">
                <a:solidFill>
                  <a:schemeClr val="dk1"/>
                </a:solidFill>
                <a:latin typeface="Arial"/>
                <a:ea typeface="Arial"/>
                <a:cs typeface="Arial"/>
                <a:sym typeface="Arial"/>
              </a:rPr>
              <a:t>Peak Spectral Efficiency</a:t>
            </a:r>
          </a:p>
          <a:p>
            <a:pPr lvl="1" indent="-330200">
              <a:spcBef>
                <a:spcPts val="0"/>
              </a:spcBef>
              <a:buClr>
                <a:schemeClr val="dk1"/>
              </a:buClr>
              <a:buSzPts val="1600"/>
              <a:buFont typeface="Arial" panose="020B0604020202020204" pitchFamily="34" charset="0"/>
              <a:buChar char="•"/>
            </a:pPr>
            <a:r>
              <a:rPr lang="en-US" sz="1800" b="0" dirty="0" smtClean="0">
                <a:solidFill>
                  <a:schemeClr val="dk1"/>
                </a:solidFill>
                <a:latin typeface="Arial"/>
                <a:ea typeface="Arial"/>
                <a:cs typeface="Arial"/>
                <a:sym typeface="Arial"/>
              </a:rPr>
              <a:t>Peak Data Rate</a:t>
            </a:r>
          </a:p>
          <a:p>
            <a:pPr lvl="1" indent="-330200">
              <a:spcBef>
                <a:spcPts val="0"/>
              </a:spcBef>
              <a:buClr>
                <a:schemeClr val="dk1"/>
              </a:buClr>
              <a:buSzPts val="1600"/>
              <a:buFont typeface="Arial" panose="020B0604020202020204" pitchFamily="34" charset="0"/>
              <a:buChar char="•"/>
            </a:pPr>
            <a:r>
              <a:rPr lang="en-US" sz="1800" b="0" dirty="0" smtClean="0">
                <a:solidFill>
                  <a:schemeClr val="dk1"/>
                </a:solidFill>
                <a:latin typeface="Arial"/>
                <a:ea typeface="Arial"/>
                <a:cs typeface="Arial"/>
                <a:sym typeface="Arial"/>
              </a:rPr>
              <a:t>5%ile User Spectral Efficiency</a:t>
            </a:r>
          </a:p>
          <a:p>
            <a:pPr lvl="1" indent="-330200">
              <a:spcBef>
                <a:spcPts val="0"/>
              </a:spcBef>
              <a:buClr>
                <a:schemeClr val="dk1"/>
              </a:buClr>
              <a:buSzPts val="1600"/>
              <a:buFont typeface="Arial" panose="020B0604020202020204" pitchFamily="34" charset="0"/>
              <a:buChar char="•"/>
            </a:pPr>
            <a:r>
              <a:rPr lang="en-US" sz="1800" b="0" dirty="0" smtClean="0">
                <a:solidFill>
                  <a:schemeClr val="dk1"/>
                </a:solidFill>
                <a:latin typeface="Arial"/>
                <a:ea typeface="Arial"/>
                <a:cs typeface="Arial"/>
                <a:sym typeface="Arial"/>
              </a:rPr>
              <a:t>User Experienced Data Rate</a:t>
            </a:r>
          </a:p>
          <a:p>
            <a:pPr lvl="1" indent="-330200">
              <a:spcBef>
                <a:spcPts val="0"/>
              </a:spcBef>
              <a:buClr>
                <a:schemeClr val="dk1"/>
              </a:buClr>
              <a:buSzPts val="1600"/>
              <a:buFont typeface="Arial" panose="020B0604020202020204" pitchFamily="34" charset="0"/>
              <a:buChar char="•"/>
            </a:pPr>
            <a:r>
              <a:rPr lang="en-US" sz="1800" b="0" dirty="0" smtClean="0">
                <a:solidFill>
                  <a:schemeClr val="dk1"/>
                </a:solidFill>
                <a:latin typeface="Arial"/>
                <a:ea typeface="Arial"/>
                <a:cs typeface="Arial"/>
                <a:sym typeface="Arial"/>
              </a:rPr>
              <a:t>Average Spectral Efficiency</a:t>
            </a:r>
          </a:p>
          <a:p>
            <a:pPr lvl="1" indent="-330200">
              <a:spcBef>
                <a:spcPts val="0"/>
              </a:spcBef>
              <a:buClr>
                <a:schemeClr val="dk1"/>
              </a:buClr>
              <a:buSzPts val="1600"/>
              <a:buFont typeface="Arial" panose="020B0604020202020204" pitchFamily="34" charset="0"/>
              <a:buChar char="•"/>
            </a:pPr>
            <a:r>
              <a:rPr lang="en-US" sz="1800" b="0" dirty="0" smtClean="0">
                <a:solidFill>
                  <a:schemeClr val="dk1"/>
                </a:solidFill>
                <a:latin typeface="Arial"/>
                <a:ea typeface="Arial"/>
                <a:cs typeface="Arial"/>
                <a:sym typeface="Arial"/>
              </a:rPr>
              <a:t>Mobility</a:t>
            </a:r>
          </a:p>
          <a:p>
            <a:pPr marL="584200" lvl="1" indent="0">
              <a:spcBef>
                <a:spcPts val="0"/>
              </a:spcBef>
              <a:buClr>
                <a:schemeClr val="dk1"/>
              </a:buClr>
              <a:buSzPts val="1600"/>
            </a:pPr>
            <a:endParaRPr lang="en-US" sz="1800" b="0" dirty="0">
              <a:solidFill>
                <a:schemeClr val="dk1"/>
              </a:solidFill>
              <a:latin typeface="Arial"/>
              <a:ea typeface="Arial"/>
              <a:cs typeface="Arial"/>
              <a:sym typeface="Arial"/>
            </a:endParaRPr>
          </a:p>
          <a:p>
            <a:pPr marL="457200" lvl="0" indent="-330200" algn="l" rtl="0">
              <a:spcBef>
                <a:spcPts val="0"/>
              </a:spcBef>
              <a:spcAft>
                <a:spcPts val="0"/>
              </a:spcAft>
              <a:buClr>
                <a:schemeClr val="dk1"/>
              </a:buClr>
              <a:buSzPts val="1600"/>
              <a:buFont typeface="Arial" panose="020B0604020202020204" pitchFamily="34" charset="0"/>
              <a:buChar char="•"/>
            </a:pPr>
            <a:r>
              <a:rPr lang="en-US" sz="1800" b="0" dirty="0">
                <a:solidFill>
                  <a:schemeClr val="dk1"/>
                </a:solidFill>
                <a:latin typeface="Arial"/>
                <a:ea typeface="Arial"/>
                <a:cs typeface="Arial"/>
                <a:sym typeface="Arial"/>
              </a:rPr>
              <a:t>T</a:t>
            </a:r>
            <a:r>
              <a:rPr lang="en-US" sz="1800" b="0" dirty="0" smtClean="0">
                <a:solidFill>
                  <a:schemeClr val="dk1"/>
                </a:solidFill>
                <a:latin typeface="Arial"/>
                <a:ea typeface="Arial"/>
                <a:cs typeface="Arial"/>
                <a:sym typeface="Arial"/>
              </a:rPr>
              <a:t>he above metrics must be evaluated as follows:</a:t>
            </a:r>
          </a:p>
          <a:p>
            <a:pPr lvl="1" indent="-330200">
              <a:spcBef>
                <a:spcPts val="0"/>
              </a:spcBef>
              <a:buClr>
                <a:schemeClr val="dk1"/>
              </a:buClr>
              <a:buSzPts val="1600"/>
              <a:buFont typeface="Arial" panose="020B0604020202020204" pitchFamily="34" charset="0"/>
              <a:buChar char="•"/>
            </a:pPr>
            <a:r>
              <a:rPr lang="en-US" sz="1800" b="0" dirty="0" smtClean="0">
                <a:solidFill>
                  <a:schemeClr val="dk1"/>
                </a:solidFill>
                <a:latin typeface="Arial"/>
                <a:ea typeface="Arial"/>
                <a:cs typeface="Arial"/>
                <a:sym typeface="Arial"/>
              </a:rPr>
              <a:t>Peak Spectral Efficiency and Peak Data Rate </a:t>
            </a:r>
            <a:r>
              <a:rPr lang="en-US" sz="1800" dirty="0" smtClean="0">
                <a:solidFill>
                  <a:schemeClr val="dk1"/>
                </a:solidFill>
                <a:latin typeface="Arial"/>
                <a:ea typeface="Arial"/>
                <a:cs typeface="Arial"/>
                <a:sym typeface="Arial"/>
              </a:rPr>
              <a:t>must </a:t>
            </a:r>
            <a:r>
              <a:rPr lang="en-US" sz="1800" b="0" dirty="0" smtClean="0">
                <a:solidFill>
                  <a:schemeClr val="dk1"/>
                </a:solidFill>
                <a:latin typeface="Arial"/>
                <a:ea typeface="Arial"/>
                <a:cs typeface="Arial"/>
                <a:sym typeface="Arial"/>
              </a:rPr>
              <a:t>be evaluated analytically.  </a:t>
            </a:r>
          </a:p>
          <a:p>
            <a:pPr lvl="1" indent="-330200">
              <a:spcBef>
                <a:spcPts val="0"/>
              </a:spcBef>
              <a:buClr>
                <a:schemeClr val="dk1"/>
              </a:buClr>
              <a:buSzPts val="1600"/>
              <a:buFont typeface="Arial" panose="020B0604020202020204" pitchFamily="34" charset="0"/>
              <a:buChar char="•"/>
            </a:pPr>
            <a:r>
              <a:rPr lang="en-US" sz="1800" b="0" dirty="0" smtClean="0">
                <a:solidFill>
                  <a:schemeClr val="dk1"/>
                </a:solidFill>
                <a:latin typeface="Arial"/>
                <a:ea typeface="Arial"/>
                <a:cs typeface="Arial"/>
                <a:sym typeface="Arial"/>
              </a:rPr>
              <a:t>5%ile User Spectral Efficiency, Average Spectral Efficiency and Mobility must be evaluated based on the simulation methodology specified by ITU-R. </a:t>
            </a:r>
          </a:p>
          <a:p>
            <a:pPr lvl="1" indent="-330200">
              <a:spcBef>
                <a:spcPts val="0"/>
              </a:spcBef>
              <a:buClr>
                <a:schemeClr val="dk1"/>
              </a:buClr>
              <a:buSzPts val="1600"/>
              <a:buFont typeface="Arial" panose="020B0604020202020204" pitchFamily="34" charset="0"/>
              <a:buChar char="•"/>
            </a:pPr>
            <a:r>
              <a:rPr lang="en-US" sz="1800" b="0" dirty="0" smtClean="0">
                <a:solidFill>
                  <a:schemeClr val="dk1"/>
                </a:solidFill>
                <a:latin typeface="Arial"/>
                <a:ea typeface="Arial"/>
                <a:cs typeface="Arial"/>
                <a:sym typeface="Arial"/>
              </a:rPr>
              <a:t>User Experienced Data Rate </a:t>
            </a:r>
            <a:r>
              <a:rPr lang="en-US" sz="1800" dirty="0" smtClean="0">
                <a:solidFill>
                  <a:schemeClr val="dk1"/>
                </a:solidFill>
                <a:latin typeface="Arial"/>
                <a:ea typeface="Arial"/>
                <a:cs typeface="Arial"/>
                <a:sym typeface="Arial"/>
              </a:rPr>
              <a:t>is</a:t>
            </a:r>
            <a:r>
              <a:rPr lang="en-US" sz="1800" b="0" dirty="0" smtClean="0">
                <a:solidFill>
                  <a:schemeClr val="dk1"/>
                </a:solidFill>
                <a:latin typeface="Arial"/>
                <a:ea typeface="Arial"/>
                <a:cs typeface="Arial"/>
                <a:sym typeface="Arial"/>
              </a:rPr>
              <a:t> derived from </a:t>
            </a:r>
            <a:r>
              <a:rPr lang="en-US" sz="1800" b="0" dirty="0">
                <a:solidFill>
                  <a:schemeClr val="dk1"/>
                </a:solidFill>
                <a:latin typeface="Arial"/>
                <a:ea typeface="Arial"/>
                <a:cs typeface="Arial"/>
                <a:sym typeface="Arial"/>
              </a:rPr>
              <a:t>5%ile User Spectral </a:t>
            </a:r>
            <a:r>
              <a:rPr lang="en-US" sz="1800" b="0" dirty="0" smtClean="0">
                <a:solidFill>
                  <a:schemeClr val="dk1"/>
                </a:solidFill>
                <a:latin typeface="Arial"/>
                <a:ea typeface="Arial"/>
                <a:cs typeface="Arial"/>
                <a:sym typeface="Arial"/>
              </a:rPr>
              <a:t>Efficiency</a:t>
            </a: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May 2019</a:t>
            </a:r>
            <a:endParaRPr lang="en-US"/>
          </a:p>
        </p:txBody>
      </p:sp>
      <p:sp>
        <p:nvSpPr>
          <p:cNvPr id="3" name="Footer Placeholder 2"/>
          <p:cNvSpPr>
            <a:spLocks noGrp="1"/>
          </p:cNvSpPr>
          <p:nvPr>
            <p:ph type="ftr" idx="11"/>
          </p:nvPr>
        </p:nvSpPr>
        <p:spPr/>
        <p:txBody>
          <a:bodyPr/>
          <a:lstStyle/>
          <a:p>
            <a:r>
              <a:rPr lang="en-US" smtClean="0"/>
              <a:t>Sindhu Verma, Broadcom</a:t>
            </a:r>
            <a:endParaRPr lang="en-US"/>
          </a:p>
        </p:txBody>
      </p:sp>
    </p:spTree>
    <p:extLst>
      <p:ext uri="{BB962C8B-B14F-4D97-AF65-F5344CB8AC3E}">
        <p14:creationId xmlns:p14="http://schemas.microsoft.com/office/powerpoint/2010/main" val="12850303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457200"/>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Simulation setup</a:t>
            </a:r>
            <a:endParaRPr sz="2400" dirty="0"/>
          </a:p>
        </p:txBody>
      </p:sp>
      <p:sp>
        <p:nvSpPr>
          <p:cNvPr id="116" name="Shape 116"/>
          <p:cNvSpPr txBox="1">
            <a:spLocks noGrp="1"/>
          </p:cNvSpPr>
          <p:nvPr>
            <p:ph type="body" idx="1"/>
          </p:nvPr>
        </p:nvSpPr>
        <p:spPr>
          <a:xfrm>
            <a:off x="228600" y="990600"/>
            <a:ext cx="11658600" cy="5486400"/>
          </a:xfrm>
          <a:prstGeom prst="rect">
            <a:avLst/>
          </a:prstGeom>
          <a:noFill/>
          <a:ln>
            <a:noFill/>
          </a:ln>
        </p:spPr>
        <p:txBody>
          <a:bodyPr spcFirstLastPara="1" wrap="square" lIns="92150" tIns="46075" rIns="92150" bIns="46075" anchor="t" anchorCtr="0">
            <a:noAutofit/>
          </a:bodyPr>
          <a:lstStyle/>
          <a:p>
            <a:pPr marL="469900" indent="-342900">
              <a:spcBef>
                <a:spcPts val="0"/>
              </a:spcBef>
              <a:buClr>
                <a:schemeClr val="dk1"/>
              </a:buClr>
              <a:buSzPts val="1600"/>
              <a:buFont typeface="Arial" panose="020B0604020202020204" pitchFamily="34" charset="0"/>
              <a:buChar char="•"/>
            </a:pPr>
            <a:r>
              <a:rPr lang="en-US" sz="1800" b="0" dirty="0" smtClean="0">
                <a:solidFill>
                  <a:schemeClr val="dk1"/>
                </a:solidFill>
                <a:latin typeface="Arial"/>
                <a:ea typeface="Arial"/>
                <a:cs typeface="Arial"/>
                <a:sym typeface="Arial"/>
              </a:rPr>
              <a:t>The simulations follow </a:t>
            </a:r>
            <a:r>
              <a:rPr lang="en-US" sz="1800" b="0" dirty="0">
                <a:solidFill>
                  <a:schemeClr val="dk1"/>
                </a:solidFill>
                <a:latin typeface="Arial"/>
                <a:ea typeface="Arial"/>
                <a:cs typeface="Arial"/>
                <a:sym typeface="Arial"/>
              </a:rPr>
              <a:t>the self-evaluation methodology specified by </a:t>
            </a:r>
            <a:r>
              <a:rPr lang="en-US" sz="1800" b="0" dirty="0" smtClean="0">
                <a:solidFill>
                  <a:schemeClr val="dk1"/>
                </a:solidFill>
                <a:latin typeface="Arial"/>
                <a:ea typeface="Arial"/>
                <a:cs typeface="Arial"/>
                <a:sym typeface="Arial"/>
              </a:rPr>
              <a:t>ITU-R ([6] and [7]). </a:t>
            </a:r>
          </a:p>
          <a:p>
            <a:pPr marL="469900" indent="-342900">
              <a:spcBef>
                <a:spcPts val="0"/>
              </a:spcBef>
              <a:buClr>
                <a:schemeClr val="dk1"/>
              </a:buClr>
              <a:buSzPts val="1600"/>
              <a:buFont typeface="Arial" panose="020B0604020202020204" pitchFamily="34" charset="0"/>
              <a:buChar char="•"/>
            </a:pPr>
            <a:endParaRPr lang="en-US" sz="1800" b="0" dirty="0">
              <a:solidFill>
                <a:schemeClr val="dk1"/>
              </a:solidFill>
              <a:latin typeface="Arial"/>
              <a:ea typeface="Arial"/>
              <a:cs typeface="Arial"/>
              <a:sym typeface="Arial"/>
            </a:endParaRPr>
          </a:p>
          <a:p>
            <a:pPr marL="469900" indent="-342900">
              <a:spcBef>
                <a:spcPts val="0"/>
              </a:spcBef>
              <a:buClr>
                <a:schemeClr val="dk1"/>
              </a:buClr>
              <a:buSzPts val="1600"/>
              <a:buFont typeface="Arial" panose="020B0604020202020204" pitchFamily="34" charset="0"/>
              <a:buChar char="•"/>
            </a:pPr>
            <a:r>
              <a:rPr lang="en-US" sz="1800" b="0" dirty="0" smtClean="0">
                <a:solidFill>
                  <a:schemeClr val="dk1"/>
                </a:solidFill>
                <a:latin typeface="Arial"/>
                <a:ea typeface="Arial"/>
                <a:cs typeface="Arial"/>
                <a:sym typeface="Arial"/>
              </a:rPr>
              <a:t>The </a:t>
            </a:r>
            <a:r>
              <a:rPr lang="en-US" sz="1800" b="0" dirty="0">
                <a:solidFill>
                  <a:schemeClr val="dk1"/>
                </a:solidFill>
                <a:latin typeface="Arial"/>
                <a:ea typeface="Arial"/>
                <a:cs typeface="Arial"/>
                <a:sym typeface="Arial"/>
              </a:rPr>
              <a:t>simulator </a:t>
            </a:r>
            <a:r>
              <a:rPr lang="en-US" sz="1800" b="0" dirty="0" smtClean="0">
                <a:solidFill>
                  <a:schemeClr val="dk1"/>
                </a:solidFill>
                <a:latin typeface="Arial"/>
                <a:ea typeface="Arial"/>
                <a:cs typeface="Arial"/>
                <a:sym typeface="Arial"/>
              </a:rPr>
              <a:t>is calibrated with </a:t>
            </a:r>
            <a:r>
              <a:rPr lang="en-US" sz="1800" b="0" dirty="0">
                <a:solidFill>
                  <a:schemeClr val="dk1"/>
                </a:solidFill>
                <a:latin typeface="Arial"/>
                <a:ea typeface="Arial"/>
                <a:cs typeface="Arial"/>
                <a:sym typeface="Arial"/>
              </a:rPr>
              <a:t>respect to salient channel model parameters such as the </a:t>
            </a:r>
            <a:r>
              <a:rPr lang="en-US" sz="1800" b="0" i="1" dirty="0">
                <a:solidFill>
                  <a:schemeClr val="dk1"/>
                </a:solidFill>
                <a:latin typeface="Arial"/>
                <a:ea typeface="Arial"/>
                <a:cs typeface="Arial"/>
                <a:sym typeface="Arial"/>
              </a:rPr>
              <a:t>geometry SINR</a:t>
            </a:r>
            <a:r>
              <a:rPr lang="en-US" sz="1800" b="0" dirty="0">
                <a:solidFill>
                  <a:schemeClr val="dk1"/>
                </a:solidFill>
                <a:latin typeface="Arial"/>
                <a:ea typeface="Arial"/>
                <a:cs typeface="Arial"/>
                <a:sym typeface="Arial"/>
              </a:rPr>
              <a:t>, </a:t>
            </a:r>
            <a:r>
              <a:rPr lang="en-US" sz="1800" b="0" i="1" dirty="0">
                <a:solidFill>
                  <a:schemeClr val="dk1"/>
                </a:solidFill>
                <a:latin typeface="Arial"/>
                <a:ea typeface="Arial"/>
                <a:cs typeface="Arial"/>
                <a:sym typeface="Arial"/>
              </a:rPr>
              <a:t>coupling loss</a:t>
            </a:r>
            <a:r>
              <a:rPr lang="en-US" sz="1800" b="0" dirty="0">
                <a:solidFill>
                  <a:schemeClr val="dk1"/>
                </a:solidFill>
                <a:latin typeface="Arial"/>
                <a:ea typeface="Arial"/>
                <a:cs typeface="Arial"/>
                <a:sym typeface="Arial"/>
              </a:rPr>
              <a:t>, </a:t>
            </a:r>
            <a:r>
              <a:rPr lang="en-US" sz="1800" b="0" i="1" dirty="0">
                <a:solidFill>
                  <a:schemeClr val="dk1"/>
                </a:solidFill>
                <a:latin typeface="Arial"/>
                <a:ea typeface="Arial"/>
                <a:cs typeface="Arial"/>
                <a:sym typeface="Arial"/>
              </a:rPr>
              <a:t>singular values</a:t>
            </a:r>
            <a:r>
              <a:rPr lang="en-US" sz="1800" b="0" dirty="0">
                <a:solidFill>
                  <a:schemeClr val="dk1"/>
                </a:solidFill>
                <a:latin typeface="Arial"/>
                <a:ea typeface="Arial"/>
                <a:cs typeface="Arial"/>
                <a:sym typeface="Arial"/>
              </a:rPr>
              <a:t>, </a:t>
            </a:r>
            <a:r>
              <a:rPr lang="en-US" sz="1800" b="0" i="1" dirty="0">
                <a:solidFill>
                  <a:schemeClr val="dk1"/>
                </a:solidFill>
                <a:latin typeface="Arial"/>
                <a:ea typeface="Arial"/>
                <a:cs typeface="Arial"/>
                <a:sym typeface="Arial"/>
              </a:rPr>
              <a:t>delay spread</a:t>
            </a:r>
            <a:r>
              <a:rPr lang="en-US" sz="1800" b="0" dirty="0">
                <a:solidFill>
                  <a:schemeClr val="dk1"/>
                </a:solidFill>
                <a:latin typeface="Arial"/>
                <a:ea typeface="Arial"/>
                <a:cs typeface="Arial"/>
                <a:sym typeface="Arial"/>
              </a:rPr>
              <a:t>, </a:t>
            </a:r>
            <a:r>
              <a:rPr lang="en-US" sz="1800" b="0" i="1" dirty="0">
                <a:solidFill>
                  <a:schemeClr val="dk1"/>
                </a:solidFill>
                <a:latin typeface="Arial"/>
                <a:ea typeface="Arial"/>
                <a:cs typeface="Arial"/>
                <a:sym typeface="Arial"/>
              </a:rPr>
              <a:t>spread of azimuth/elevation departure/arrival </a:t>
            </a:r>
            <a:r>
              <a:rPr lang="en-US" sz="1800" b="0" i="1" dirty="0" smtClean="0">
                <a:solidFill>
                  <a:schemeClr val="dk1"/>
                </a:solidFill>
                <a:latin typeface="Arial"/>
                <a:ea typeface="Arial"/>
                <a:cs typeface="Arial"/>
                <a:sym typeface="Arial"/>
              </a:rPr>
              <a:t>angles</a:t>
            </a:r>
            <a:r>
              <a:rPr lang="en-US" sz="1800" b="0" dirty="0" smtClean="0">
                <a:solidFill>
                  <a:schemeClr val="dk1"/>
                </a:solidFill>
                <a:latin typeface="Arial"/>
                <a:ea typeface="Arial"/>
                <a:cs typeface="Arial"/>
                <a:sym typeface="Arial"/>
              </a:rPr>
              <a:t>.</a:t>
            </a:r>
          </a:p>
          <a:p>
            <a:pPr marL="412750" indent="-285750">
              <a:spcBef>
                <a:spcPts val="0"/>
              </a:spcBef>
              <a:buClr>
                <a:schemeClr val="dk1"/>
              </a:buClr>
              <a:buSzPts val="1600"/>
              <a:buFont typeface="Arial" panose="020B0604020202020204" pitchFamily="34" charset="0"/>
              <a:buChar char="•"/>
            </a:pPr>
            <a:endParaRPr lang="en-US" sz="1800" b="0" dirty="0" smtClean="0">
              <a:solidFill>
                <a:schemeClr val="dk1"/>
              </a:solidFill>
              <a:latin typeface="Arial"/>
              <a:ea typeface="Arial"/>
              <a:cs typeface="Arial"/>
              <a:sym typeface="Arial"/>
            </a:endParaRPr>
          </a:p>
          <a:p>
            <a:pPr marL="469900" indent="-342900">
              <a:spcBef>
                <a:spcPts val="0"/>
              </a:spcBef>
              <a:buClr>
                <a:schemeClr val="dk1"/>
              </a:buClr>
              <a:buSzPts val="1600"/>
              <a:buFont typeface="Arial" panose="020B0604020202020204" pitchFamily="34" charset="0"/>
              <a:buChar char="•"/>
            </a:pPr>
            <a:r>
              <a:rPr lang="en-US" sz="1800" b="0" dirty="0" smtClean="0">
                <a:solidFill>
                  <a:schemeClr val="dk1"/>
                </a:solidFill>
                <a:latin typeface="Arial"/>
                <a:ea typeface="Arial"/>
                <a:cs typeface="Arial"/>
                <a:sym typeface="Arial"/>
              </a:rPr>
              <a:t>IMT-2020 simulation data presented by multiple companies in 3GPP ([8]) was used as the calibration benchmark</a:t>
            </a:r>
            <a:r>
              <a:rPr lang="en-US" sz="1800" b="0" dirty="0">
                <a:solidFill>
                  <a:schemeClr val="dk1"/>
                </a:solidFill>
                <a:latin typeface="Arial"/>
                <a:ea typeface="Arial"/>
                <a:cs typeface="Arial"/>
                <a:sym typeface="Arial"/>
              </a:rPr>
              <a:t>. </a:t>
            </a:r>
            <a:endParaRPr lang="en-US" sz="1800" b="0" dirty="0" smtClean="0">
              <a:solidFill>
                <a:schemeClr val="dk1"/>
              </a:solidFill>
              <a:latin typeface="Arial"/>
              <a:ea typeface="Arial"/>
              <a:cs typeface="Arial"/>
              <a:sym typeface="Arial"/>
            </a:endParaRPr>
          </a:p>
          <a:p>
            <a:pPr marL="412750" indent="-285750">
              <a:spcBef>
                <a:spcPts val="0"/>
              </a:spcBef>
              <a:buClr>
                <a:schemeClr val="dk1"/>
              </a:buClr>
              <a:buSzPts val="1600"/>
              <a:buFont typeface="Arial" panose="020B0604020202020204" pitchFamily="34" charset="0"/>
              <a:buChar char="•"/>
            </a:pPr>
            <a:endParaRPr lang="en-US" sz="1800" b="0" dirty="0" smtClean="0">
              <a:solidFill>
                <a:schemeClr val="dk1"/>
              </a:solidFill>
              <a:latin typeface="Arial"/>
              <a:ea typeface="Arial"/>
              <a:cs typeface="Arial"/>
              <a:sym typeface="Arial"/>
            </a:endParaRPr>
          </a:p>
          <a:p>
            <a:pPr marL="469900" indent="-342900">
              <a:spcBef>
                <a:spcPts val="0"/>
              </a:spcBef>
              <a:buClr>
                <a:schemeClr val="dk1"/>
              </a:buClr>
              <a:buSzPts val="1600"/>
              <a:buFont typeface="Arial" panose="020B0604020202020204" pitchFamily="34" charset="0"/>
              <a:buChar char="•"/>
            </a:pPr>
            <a:r>
              <a:rPr lang="en-US" sz="1800" b="0" dirty="0" smtClean="0">
                <a:solidFill>
                  <a:schemeClr val="dk1"/>
                </a:solidFill>
                <a:latin typeface="Arial"/>
                <a:ea typeface="Arial"/>
                <a:cs typeface="Arial"/>
                <a:sym typeface="Arial"/>
              </a:rPr>
              <a:t>We </a:t>
            </a:r>
            <a:r>
              <a:rPr lang="en-US" sz="1800" b="0" dirty="0">
                <a:solidFill>
                  <a:schemeClr val="dk1"/>
                </a:solidFill>
                <a:latin typeface="Arial"/>
                <a:ea typeface="Arial"/>
                <a:cs typeface="Arial"/>
                <a:sym typeface="Arial"/>
              </a:rPr>
              <a:t>also made the following assumptions</a:t>
            </a:r>
            <a:r>
              <a:rPr lang="en-US" sz="1800" b="0" dirty="0" smtClean="0">
                <a:solidFill>
                  <a:schemeClr val="dk1"/>
                </a:solidFill>
                <a:latin typeface="Arial"/>
                <a:ea typeface="Arial"/>
                <a:cs typeface="Arial"/>
                <a:sym typeface="Arial"/>
              </a:rPr>
              <a:t>:</a:t>
            </a:r>
            <a:endParaRPr lang="en-US" sz="1800" dirty="0" smtClean="0">
              <a:solidFill>
                <a:schemeClr val="dk1"/>
              </a:solidFill>
              <a:latin typeface="Arial"/>
              <a:ea typeface="Arial"/>
              <a:cs typeface="Arial"/>
              <a:sym typeface="Arial"/>
            </a:endParaRPr>
          </a:p>
          <a:p>
            <a:pPr marL="927100" lvl="3" indent="-342900">
              <a:spcBef>
                <a:spcPts val="0"/>
              </a:spcBef>
              <a:buClr>
                <a:schemeClr val="dk1"/>
              </a:buClr>
              <a:buSzPts val="1600"/>
              <a:buFont typeface="Arial" panose="020B0604020202020204" pitchFamily="34" charset="0"/>
              <a:buChar char="•"/>
            </a:pPr>
            <a:r>
              <a:rPr lang="en-US" sz="1800" dirty="0" smtClean="0">
                <a:solidFill>
                  <a:schemeClr val="dk1"/>
                </a:solidFill>
                <a:latin typeface="Arial"/>
                <a:ea typeface="Arial"/>
                <a:cs typeface="Arial"/>
                <a:sym typeface="Arial"/>
              </a:rPr>
              <a:t>Antenna </a:t>
            </a:r>
            <a:r>
              <a:rPr lang="en-US" sz="1800" dirty="0">
                <a:solidFill>
                  <a:schemeClr val="dk1"/>
                </a:solidFill>
                <a:latin typeface="Arial"/>
                <a:ea typeface="Arial"/>
                <a:cs typeface="Arial"/>
                <a:sym typeface="Arial"/>
              </a:rPr>
              <a:t>configuration: </a:t>
            </a:r>
            <a:r>
              <a:rPr lang="en-US" sz="1800" dirty="0" smtClean="0">
                <a:solidFill>
                  <a:schemeClr val="dk1"/>
                </a:solidFill>
                <a:latin typeface="Arial"/>
                <a:ea typeface="Arial"/>
                <a:cs typeface="Arial"/>
                <a:sym typeface="Arial"/>
              </a:rPr>
              <a:t>A configuration </a:t>
            </a:r>
            <a:r>
              <a:rPr lang="en-US" sz="1800" dirty="0">
                <a:solidFill>
                  <a:schemeClr val="dk1"/>
                </a:solidFill>
                <a:latin typeface="Arial"/>
                <a:ea typeface="Arial"/>
                <a:cs typeface="Arial"/>
                <a:sym typeface="Arial"/>
              </a:rPr>
              <a:t>inferior to what is permitted by </a:t>
            </a:r>
            <a:r>
              <a:rPr lang="en-US" sz="1800" dirty="0" smtClean="0">
                <a:solidFill>
                  <a:schemeClr val="tx1"/>
                </a:solidFill>
                <a:latin typeface="Arial"/>
                <a:ea typeface="Arial"/>
                <a:cs typeface="Arial"/>
                <a:sym typeface="Arial"/>
              </a:rPr>
              <a:t>ITU (refer to slide 6)</a:t>
            </a:r>
            <a:endParaRPr lang="en-US" sz="1800" dirty="0">
              <a:solidFill>
                <a:schemeClr val="tx1"/>
              </a:solidFill>
              <a:latin typeface="Arial"/>
              <a:ea typeface="Arial"/>
              <a:cs typeface="Arial"/>
              <a:sym typeface="Arial"/>
            </a:endParaRPr>
          </a:p>
          <a:p>
            <a:pPr marL="927100" lvl="3" indent="-342900">
              <a:spcBef>
                <a:spcPts val="0"/>
              </a:spcBef>
              <a:buClr>
                <a:schemeClr val="dk1"/>
              </a:buClr>
              <a:buSzPts val="1600"/>
              <a:buFont typeface="Arial" panose="020B0604020202020204" pitchFamily="34" charset="0"/>
              <a:buChar char="•"/>
            </a:pPr>
            <a:r>
              <a:rPr lang="en-US" sz="1800" dirty="0">
                <a:solidFill>
                  <a:schemeClr val="dk1"/>
                </a:solidFill>
                <a:latin typeface="Arial"/>
                <a:ea typeface="Arial"/>
                <a:cs typeface="Arial"/>
                <a:sym typeface="Arial"/>
              </a:rPr>
              <a:t>MU-MIMO factor: </a:t>
            </a:r>
            <a:r>
              <a:rPr lang="en-US" sz="1800" dirty="0" smtClean="0">
                <a:solidFill>
                  <a:schemeClr val="dk1"/>
                </a:solidFill>
                <a:latin typeface="Arial"/>
                <a:ea typeface="Arial"/>
                <a:cs typeface="Arial"/>
                <a:sym typeface="Arial"/>
              </a:rPr>
              <a:t>Limited </a:t>
            </a:r>
            <a:r>
              <a:rPr lang="en-US" sz="1800" dirty="0">
                <a:solidFill>
                  <a:schemeClr val="dk1"/>
                </a:solidFill>
                <a:latin typeface="Arial"/>
                <a:ea typeface="Arial"/>
                <a:cs typeface="Arial"/>
                <a:sym typeface="Arial"/>
              </a:rPr>
              <a:t>to a maximum factor of </a:t>
            </a:r>
            <a:r>
              <a:rPr lang="en-US" sz="1800" dirty="0" smtClean="0">
                <a:solidFill>
                  <a:schemeClr val="dk1"/>
                </a:solidFill>
                <a:latin typeface="Arial"/>
                <a:ea typeface="Arial"/>
                <a:cs typeface="Arial"/>
                <a:sym typeface="Arial"/>
              </a:rPr>
              <a:t>4</a:t>
            </a:r>
          </a:p>
          <a:p>
            <a:pPr marL="927100" lvl="3" indent="-342900">
              <a:spcBef>
                <a:spcPts val="0"/>
              </a:spcBef>
              <a:buClr>
                <a:schemeClr val="dk1"/>
              </a:buClr>
              <a:buSzPts val="1600"/>
              <a:buFont typeface="Arial" panose="020B0604020202020204" pitchFamily="34" charset="0"/>
              <a:buChar char="•"/>
            </a:pPr>
            <a:r>
              <a:rPr lang="en-US" sz="1800" dirty="0" smtClean="0">
                <a:solidFill>
                  <a:schemeClr val="dk1"/>
                </a:solidFill>
                <a:latin typeface="Arial"/>
                <a:ea typeface="Arial"/>
                <a:cs typeface="Arial"/>
                <a:sym typeface="Arial"/>
              </a:rPr>
              <a:t>Interference</a:t>
            </a:r>
            <a:r>
              <a:rPr lang="en-US" sz="1800" dirty="0">
                <a:solidFill>
                  <a:schemeClr val="dk1"/>
                </a:solidFill>
                <a:latin typeface="Arial"/>
                <a:ea typeface="Arial"/>
                <a:cs typeface="Arial"/>
                <a:sym typeface="Arial"/>
              </a:rPr>
              <a:t>: </a:t>
            </a:r>
            <a:r>
              <a:rPr lang="en-US" sz="1800" dirty="0" smtClean="0">
                <a:solidFill>
                  <a:schemeClr val="dk1"/>
                </a:solidFill>
                <a:latin typeface="Arial"/>
                <a:ea typeface="Arial"/>
                <a:cs typeface="Arial"/>
                <a:sym typeface="Arial"/>
              </a:rPr>
              <a:t>No use of schemes </a:t>
            </a:r>
            <a:r>
              <a:rPr lang="en-US" sz="1800" dirty="0">
                <a:solidFill>
                  <a:schemeClr val="dk1"/>
                </a:solidFill>
                <a:latin typeface="Arial"/>
                <a:ea typeface="Arial"/>
                <a:cs typeface="Arial"/>
                <a:sym typeface="Arial"/>
              </a:rPr>
              <a:t>that can reduce interference such as Interference Coordination and Cancellation, Partial Frequency Reuse etc. </a:t>
            </a:r>
          </a:p>
          <a:p>
            <a:pPr marL="927100" lvl="3" indent="-342900">
              <a:spcBef>
                <a:spcPts val="0"/>
              </a:spcBef>
              <a:buClr>
                <a:schemeClr val="dk1"/>
              </a:buClr>
              <a:buSzPts val="1600"/>
              <a:buFont typeface="Arial" panose="020B0604020202020204" pitchFamily="34" charset="0"/>
              <a:buChar char="•"/>
            </a:pPr>
            <a:r>
              <a:rPr lang="en-US" sz="1800" dirty="0">
                <a:solidFill>
                  <a:schemeClr val="dk1"/>
                </a:solidFill>
                <a:latin typeface="Arial"/>
                <a:ea typeface="Arial"/>
                <a:cs typeface="Arial"/>
                <a:sym typeface="Arial"/>
              </a:rPr>
              <a:t>Scheduling: </a:t>
            </a:r>
            <a:r>
              <a:rPr lang="en-US" sz="1800" dirty="0" smtClean="0">
                <a:solidFill>
                  <a:schemeClr val="dk1"/>
                </a:solidFill>
                <a:latin typeface="Arial"/>
                <a:ea typeface="Arial"/>
                <a:cs typeface="Arial"/>
                <a:sym typeface="Arial"/>
              </a:rPr>
              <a:t>Simple </a:t>
            </a:r>
            <a:r>
              <a:rPr lang="en-US" sz="1800" dirty="0">
                <a:solidFill>
                  <a:schemeClr val="dk1"/>
                </a:solidFill>
                <a:latin typeface="Arial"/>
                <a:ea typeface="Arial"/>
                <a:cs typeface="Arial"/>
                <a:sym typeface="Arial"/>
              </a:rPr>
              <a:t>equal-time scheduler targeting a PER of 10%</a:t>
            </a: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4</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May 2019</a:t>
            </a:r>
            <a:endParaRPr lang="en-US"/>
          </a:p>
        </p:txBody>
      </p:sp>
      <p:sp>
        <p:nvSpPr>
          <p:cNvPr id="3" name="Footer Placeholder 2"/>
          <p:cNvSpPr>
            <a:spLocks noGrp="1"/>
          </p:cNvSpPr>
          <p:nvPr>
            <p:ph type="ftr" idx="11"/>
          </p:nvPr>
        </p:nvSpPr>
        <p:spPr/>
        <p:txBody>
          <a:bodyPr/>
          <a:lstStyle/>
          <a:p>
            <a:r>
              <a:rPr lang="en-US" dirty="0" smtClean="0"/>
              <a:t>Sindhu Verma, Broadcom</a:t>
            </a:r>
            <a:endParaRPr lang="en-US" dirty="0"/>
          </a:p>
        </p:txBody>
      </p:sp>
    </p:spTree>
    <p:extLst>
      <p:ext uri="{BB962C8B-B14F-4D97-AF65-F5344CB8AC3E}">
        <p14:creationId xmlns:p14="http://schemas.microsoft.com/office/powerpoint/2010/main" val="32795559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457200"/>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Network Topology</a:t>
            </a:r>
            <a:endParaRPr sz="2400" dirty="0"/>
          </a:p>
        </p:txBody>
      </p:sp>
      <p:sp>
        <p:nvSpPr>
          <p:cNvPr id="116" name="Shape 116"/>
          <p:cNvSpPr txBox="1">
            <a:spLocks noGrp="1"/>
          </p:cNvSpPr>
          <p:nvPr>
            <p:ph type="body" idx="1"/>
          </p:nvPr>
        </p:nvSpPr>
        <p:spPr>
          <a:xfrm>
            <a:off x="228601" y="1066800"/>
            <a:ext cx="7086600" cy="5333999"/>
          </a:xfrm>
          <a:prstGeom prst="rect">
            <a:avLst/>
          </a:prstGeom>
          <a:noFill/>
          <a:ln>
            <a:noFill/>
          </a:ln>
        </p:spPr>
        <p:txBody>
          <a:bodyPr spcFirstLastPara="1" wrap="square" lIns="92150" tIns="46075" rIns="92150" bIns="46075" anchor="t" anchorCtr="0">
            <a:noAutofit/>
          </a:bodyPr>
          <a:lstStyle/>
          <a:p>
            <a:pPr marL="469900" indent="-342900">
              <a:spcBef>
                <a:spcPts val="0"/>
              </a:spcBef>
              <a:buClr>
                <a:schemeClr val="dk1"/>
              </a:buClr>
              <a:buSzPts val="1600"/>
              <a:buFont typeface="+mj-lt"/>
              <a:buAutoNum type="arabicPeriod"/>
            </a:pPr>
            <a:r>
              <a:rPr lang="en-US" sz="1600" b="0" dirty="0" smtClean="0">
                <a:solidFill>
                  <a:schemeClr val="dk1"/>
                </a:solidFill>
                <a:latin typeface="Arial"/>
                <a:ea typeface="Arial"/>
                <a:cs typeface="Arial"/>
                <a:sym typeface="Arial"/>
              </a:rPr>
              <a:t>The </a:t>
            </a:r>
            <a:r>
              <a:rPr lang="en-US" sz="1600" b="0" dirty="0" err="1" smtClean="0">
                <a:solidFill>
                  <a:schemeClr val="dk1"/>
                </a:solidFill>
                <a:latin typeface="Arial"/>
                <a:ea typeface="Arial"/>
                <a:cs typeface="Arial"/>
                <a:sym typeface="Arial"/>
              </a:rPr>
              <a:t>eMBB</a:t>
            </a:r>
            <a:r>
              <a:rPr lang="en-US" sz="1600" b="0" dirty="0" smtClean="0">
                <a:solidFill>
                  <a:schemeClr val="dk1"/>
                </a:solidFill>
                <a:latin typeface="Arial"/>
                <a:ea typeface="Arial"/>
                <a:cs typeface="Arial"/>
                <a:sym typeface="Arial"/>
              </a:rPr>
              <a:t> Dense Urban network topology consists </a:t>
            </a:r>
            <a:r>
              <a:rPr lang="en-US" sz="1600" b="0" dirty="0">
                <a:solidFill>
                  <a:schemeClr val="dk1"/>
                </a:solidFill>
                <a:latin typeface="Arial"/>
                <a:ea typeface="Arial"/>
                <a:cs typeface="Arial"/>
                <a:sym typeface="Arial"/>
              </a:rPr>
              <a:t>of one or two layers, a macro layer and an optional micro layer </a:t>
            </a:r>
            <a:r>
              <a:rPr lang="en-US" sz="1600" b="0" dirty="0" smtClean="0">
                <a:solidFill>
                  <a:schemeClr val="dk1"/>
                </a:solidFill>
                <a:latin typeface="Arial"/>
                <a:ea typeface="Arial"/>
                <a:cs typeface="Arial"/>
                <a:sym typeface="Arial"/>
              </a:rPr>
              <a:t>([</a:t>
            </a:r>
            <a:r>
              <a:rPr lang="en-US" sz="1600" b="0" dirty="0">
                <a:solidFill>
                  <a:schemeClr val="dk1"/>
                </a:solidFill>
                <a:latin typeface="Arial"/>
                <a:ea typeface="Arial"/>
                <a:cs typeface="Arial"/>
                <a:sym typeface="Arial"/>
              </a:rPr>
              <a:t>6</a:t>
            </a:r>
            <a:r>
              <a:rPr lang="en-US" sz="1600" b="0" dirty="0" smtClean="0">
                <a:solidFill>
                  <a:schemeClr val="dk1"/>
                </a:solidFill>
                <a:latin typeface="Arial"/>
                <a:ea typeface="Arial"/>
                <a:cs typeface="Arial"/>
                <a:sym typeface="Arial"/>
              </a:rPr>
              <a:t>]). </a:t>
            </a:r>
            <a:r>
              <a:rPr lang="en-US" sz="1600" b="0" dirty="0">
                <a:solidFill>
                  <a:schemeClr val="dk1"/>
                </a:solidFill>
                <a:latin typeface="Arial"/>
                <a:ea typeface="Arial"/>
                <a:cs typeface="Arial"/>
                <a:sym typeface="Arial"/>
              </a:rPr>
              <a:t>The </a:t>
            </a:r>
            <a:r>
              <a:rPr lang="en-US" sz="1600" b="0" dirty="0" smtClean="0">
                <a:solidFill>
                  <a:schemeClr val="dk1"/>
                </a:solidFill>
                <a:latin typeface="Arial"/>
                <a:ea typeface="Arial"/>
                <a:cs typeface="Arial"/>
                <a:sym typeface="Arial"/>
              </a:rPr>
              <a:t>macro layer </a:t>
            </a:r>
            <a:r>
              <a:rPr lang="en-US" sz="1600" b="0" dirty="0">
                <a:solidFill>
                  <a:schemeClr val="dk1"/>
                </a:solidFill>
                <a:latin typeface="Arial"/>
                <a:ea typeface="Arial"/>
                <a:cs typeface="Arial"/>
                <a:sym typeface="Arial"/>
              </a:rPr>
              <a:t>base stations are placed in a regular grid, following hexagonal layout with </a:t>
            </a:r>
            <a:r>
              <a:rPr lang="en-US" sz="1600" b="0" dirty="0" smtClean="0">
                <a:solidFill>
                  <a:schemeClr val="dk1"/>
                </a:solidFill>
                <a:latin typeface="Arial"/>
                <a:ea typeface="Arial"/>
                <a:cs typeface="Arial"/>
                <a:sym typeface="Arial"/>
              </a:rPr>
              <a:t>3 </a:t>
            </a:r>
            <a:r>
              <a:rPr lang="en-US" sz="1600" b="0" dirty="0" err="1" smtClean="0">
                <a:solidFill>
                  <a:schemeClr val="dk1"/>
                </a:solidFill>
                <a:latin typeface="Arial"/>
                <a:ea typeface="Arial"/>
                <a:cs typeface="Arial"/>
                <a:sym typeface="Arial"/>
              </a:rPr>
              <a:t>TRxPs</a:t>
            </a:r>
            <a:r>
              <a:rPr lang="en-US" sz="1600" b="0" dirty="0" smtClean="0">
                <a:solidFill>
                  <a:schemeClr val="dk1"/>
                </a:solidFill>
                <a:latin typeface="Arial"/>
                <a:ea typeface="Arial"/>
                <a:cs typeface="Arial"/>
                <a:sym typeface="Arial"/>
              </a:rPr>
              <a:t> each. </a:t>
            </a:r>
          </a:p>
          <a:p>
            <a:pPr marL="469900" indent="-342900">
              <a:spcBef>
                <a:spcPts val="0"/>
              </a:spcBef>
              <a:buClr>
                <a:schemeClr val="dk1"/>
              </a:buClr>
              <a:buSzPts val="1600"/>
              <a:buFont typeface="+mj-lt"/>
              <a:buAutoNum type="arabicPeriod"/>
            </a:pPr>
            <a:endParaRPr lang="en-US" sz="1600" b="0" dirty="0">
              <a:solidFill>
                <a:schemeClr val="dk1"/>
              </a:solidFill>
              <a:latin typeface="Arial"/>
              <a:ea typeface="Arial"/>
              <a:cs typeface="Arial"/>
              <a:sym typeface="Arial"/>
            </a:endParaRPr>
          </a:p>
          <a:p>
            <a:pPr marL="469900" indent="-342900">
              <a:spcBef>
                <a:spcPts val="0"/>
              </a:spcBef>
              <a:buClr>
                <a:schemeClr val="dk1"/>
              </a:buClr>
              <a:buSzPts val="1600"/>
              <a:buFont typeface="+mj-lt"/>
              <a:buAutoNum type="arabicPeriod"/>
            </a:pPr>
            <a:r>
              <a:rPr lang="en-US" sz="1600" b="0" dirty="0" smtClean="0">
                <a:solidFill>
                  <a:schemeClr val="dk1"/>
                </a:solidFill>
                <a:latin typeface="Arial"/>
                <a:ea typeface="Arial"/>
                <a:cs typeface="Arial"/>
                <a:sym typeface="Arial"/>
              </a:rPr>
              <a:t>The </a:t>
            </a:r>
            <a:r>
              <a:rPr lang="en-US" sz="1600" b="0" dirty="0">
                <a:solidFill>
                  <a:schemeClr val="dk1"/>
                </a:solidFill>
                <a:latin typeface="Arial"/>
                <a:ea typeface="Arial"/>
                <a:cs typeface="Arial"/>
                <a:sym typeface="Arial"/>
              </a:rPr>
              <a:t>simulation </a:t>
            </a:r>
            <a:r>
              <a:rPr lang="en-US" sz="1600" b="0" dirty="0" smtClean="0">
                <a:solidFill>
                  <a:schemeClr val="dk1"/>
                </a:solidFill>
                <a:latin typeface="Arial"/>
                <a:ea typeface="Arial"/>
                <a:cs typeface="Arial"/>
                <a:sym typeface="Arial"/>
              </a:rPr>
              <a:t>is a </a:t>
            </a:r>
            <a:r>
              <a:rPr lang="en-US" sz="1600" b="0" dirty="0">
                <a:solidFill>
                  <a:schemeClr val="dk1"/>
                </a:solidFill>
                <a:latin typeface="Arial"/>
                <a:ea typeface="Arial"/>
                <a:cs typeface="Arial"/>
                <a:sym typeface="Arial"/>
              </a:rPr>
              <a:t>wrap-around configuration of 19 sites, each of 3 </a:t>
            </a:r>
            <a:r>
              <a:rPr lang="en-US" sz="1600" b="0" dirty="0" err="1">
                <a:solidFill>
                  <a:schemeClr val="dk1"/>
                </a:solidFill>
                <a:latin typeface="Arial"/>
                <a:ea typeface="Arial"/>
                <a:cs typeface="Arial"/>
                <a:sym typeface="Arial"/>
              </a:rPr>
              <a:t>TRxPs</a:t>
            </a:r>
            <a:r>
              <a:rPr lang="en-US" sz="1600" b="0" dirty="0">
                <a:solidFill>
                  <a:schemeClr val="dk1"/>
                </a:solidFill>
                <a:latin typeface="Arial"/>
                <a:ea typeface="Arial"/>
                <a:cs typeface="Arial"/>
                <a:sym typeface="Arial"/>
              </a:rPr>
              <a:t> </a:t>
            </a:r>
            <a:r>
              <a:rPr lang="en-US" sz="1600" b="0" dirty="0" smtClean="0">
                <a:solidFill>
                  <a:schemeClr val="dk1"/>
                </a:solidFill>
                <a:latin typeface="Arial"/>
                <a:ea typeface="Arial"/>
                <a:cs typeface="Arial"/>
                <a:sym typeface="Arial"/>
              </a:rPr>
              <a:t>(per macro cell) with a macro Inter-Site-Distance of 200m. </a:t>
            </a:r>
          </a:p>
          <a:p>
            <a:pPr indent="-330200">
              <a:spcBef>
                <a:spcPts val="0"/>
              </a:spcBef>
              <a:buClr>
                <a:schemeClr val="dk1"/>
              </a:buClr>
              <a:buSzPts val="1600"/>
              <a:buFont typeface="Arial"/>
              <a:buAutoNum type="arabicPeriod"/>
            </a:pPr>
            <a:endParaRPr lang="en-US" sz="1600" b="0" dirty="0" smtClean="0">
              <a:solidFill>
                <a:schemeClr val="dk1"/>
              </a:solidFill>
              <a:latin typeface="Arial"/>
              <a:ea typeface="Arial"/>
              <a:cs typeface="Arial"/>
              <a:sym typeface="Arial"/>
            </a:endParaRPr>
          </a:p>
          <a:p>
            <a:pPr indent="-330200">
              <a:spcBef>
                <a:spcPts val="0"/>
              </a:spcBef>
              <a:buClr>
                <a:schemeClr val="dk1"/>
              </a:buClr>
              <a:buSzPts val="1600"/>
              <a:buFont typeface="Arial"/>
              <a:buAutoNum type="arabicPeriod"/>
            </a:pPr>
            <a:r>
              <a:rPr lang="en-US" sz="1600" b="0" dirty="0" smtClean="0">
                <a:solidFill>
                  <a:schemeClr val="dk1"/>
                </a:solidFill>
                <a:latin typeface="Arial"/>
                <a:ea typeface="Arial"/>
                <a:cs typeface="Arial"/>
                <a:sym typeface="Arial"/>
              </a:rPr>
              <a:t>UEs </a:t>
            </a:r>
            <a:r>
              <a:rPr lang="en-US" sz="1600" b="0" dirty="0">
                <a:solidFill>
                  <a:schemeClr val="dk1"/>
                </a:solidFill>
                <a:latin typeface="Arial"/>
                <a:ea typeface="Arial"/>
                <a:cs typeface="Arial"/>
                <a:sym typeface="Arial"/>
              </a:rPr>
              <a:t>are distributed uniformly over the whole area</a:t>
            </a:r>
            <a:r>
              <a:rPr lang="en-US" sz="1600" b="0" dirty="0" smtClean="0">
                <a:solidFill>
                  <a:schemeClr val="dk1"/>
                </a:solidFill>
                <a:latin typeface="Arial"/>
                <a:ea typeface="Arial"/>
                <a:cs typeface="Arial"/>
                <a:sym typeface="Arial"/>
              </a:rPr>
              <a:t>.</a:t>
            </a:r>
          </a:p>
          <a:p>
            <a:pPr indent="-330200">
              <a:spcBef>
                <a:spcPts val="0"/>
              </a:spcBef>
              <a:buClr>
                <a:schemeClr val="dk1"/>
              </a:buClr>
              <a:buSzPts val="1600"/>
              <a:buFont typeface="Arial"/>
              <a:buAutoNum type="arabicPeriod"/>
            </a:pPr>
            <a:endParaRPr lang="en-US" sz="1600" b="0" dirty="0" smtClean="0">
              <a:solidFill>
                <a:schemeClr val="dk1"/>
              </a:solidFill>
              <a:latin typeface="Arial"/>
              <a:ea typeface="Arial"/>
              <a:cs typeface="Arial"/>
              <a:sym typeface="Arial"/>
            </a:endParaRPr>
          </a:p>
          <a:p>
            <a:pPr indent="-330200">
              <a:spcBef>
                <a:spcPts val="0"/>
              </a:spcBef>
              <a:buClr>
                <a:schemeClr val="dk1"/>
              </a:buClr>
              <a:buSzPts val="1600"/>
              <a:buFont typeface="Arial"/>
              <a:buAutoNum type="arabicPeriod"/>
            </a:pPr>
            <a:r>
              <a:rPr lang="en-US" sz="1600" b="0" dirty="0" smtClean="0">
                <a:solidFill>
                  <a:schemeClr val="dk1"/>
                </a:solidFill>
                <a:latin typeface="Arial"/>
                <a:ea typeface="Arial"/>
                <a:cs typeface="Arial"/>
                <a:sym typeface="Arial"/>
              </a:rPr>
              <a:t>There are 3 configurations, A (4 GHz macro), B (30 GHz macro) and C (4 GHz and 30 GHz, macro + micro). It suffices to evaluate the requirements for any one configuration. </a:t>
            </a:r>
          </a:p>
          <a:p>
            <a:pPr indent="-330200">
              <a:spcBef>
                <a:spcPts val="0"/>
              </a:spcBef>
              <a:buClr>
                <a:schemeClr val="dk1"/>
              </a:buClr>
              <a:buSzPts val="1600"/>
              <a:buFont typeface="Arial"/>
              <a:buAutoNum type="arabicPeriod"/>
            </a:pPr>
            <a:r>
              <a:rPr lang="en-US" sz="1600" b="0" dirty="0" smtClean="0">
                <a:solidFill>
                  <a:schemeClr val="dk1"/>
                </a:solidFill>
                <a:latin typeface="Arial"/>
                <a:ea typeface="Arial"/>
                <a:cs typeface="Arial"/>
                <a:sym typeface="Arial"/>
              </a:rPr>
              <a:t>For our evaluations, we have used configuration A (4 GHz macro).</a:t>
            </a: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May 2019</a:t>
            </a:r>
            <a:endParaRPr lang="en-US" dirty="0"/>
          </a:p>
        </p:txBody>
      </p:sp>
      <p:sp>
        <p:nvSpPr>
          <p:cNvPr id="3" name="Footer Placeholder 2"/>
          <p:cNvSpPr>
            <a:spLocks noGrp="1"/>
          </p:cNvSpPr>
          <p:nvPr>
            <p:ph type="ftr" idx="11"/>
          </p:nvPr>
        </p:nvSpPr>
        <p:spPr/>
        <p:txBody>
          <a:bodyPr/>
          <a:lstStyle/>
          <a:p>
            <a:r>
              <a:rPr lang="en-US" dirty="0" smtClean="0"/>
              <a:t>Sindhu Verma, Broadcom</a:t>
            </a:r>
            <a:endParaRPr lang="en-US" dirty="0"/>
          </a:p>
        </p:txBody>
      </p:sp>
      <p:pic>
        <p:nvPicPr>
          <p:cNvPr id="4" name="Picture 3"/>
          <p:cNvPicPr>
            <a:picLocks noChangeAspect="1"/>
          </p:cNvPicPr>
          <p:nvPr/>
        </p:nvPicPr>
        <p:blipFill rotWithShape="1">
          <a:blip r:embed="rId3"/>
          <a:srcRect l="46299" t="18890" r="32057" b="48816"/>
          <a:stretch/>
        </p:blipFill>
        <p:spPr>
          <a:xfrm>
            <a:off x="8001000" y="1190625"/>
            <a:ext cx="2667000" cy="2238375"/>
          </a:xfrm>
          <a:prstGeom prst="rect">
            <a:avLst/>
          </a:prstGeom>
        </p:spPr>
      </p:pic>
      <p:pic>
        <p:nvPicPr>
          <p:cNvPr id="9" name="Picture 8"/>
          <p:cNvPicPr>
            <a:picLocks noChangeAspect="1"/>
          </p:cNvPicPr>
          <p:nvPr/>
        </p:nvPicPr>
        <p:blipFill rotWithShape="1">
          <a:blip r:embed="rId3"/>
          <a:srcRect l="38996" t="55756" r="22045" b="11111"/>
          <a:stretch/>
        </p:blipFill>
        <p:spPr>
          <a:xfrm>
            <a:off x="7315200" y="3657600"/>
            <a:ext cx="4800600" cy="2296537"/>
          </a:xfrm>
          <a:prstGeom prst="rect">
            <a:avLst/>
          </a:prstGeom>
        </p:spPr>
      </p:pic>
    </p:spTree>
    <p:extLst>
      <p:ext uri="{BB962C8B-B14F-4D97-AF65-F5344CB8AC3E}">
        <p14:creationId xmlns:p14="http://schemas.microsoft.com/office/powerpoint/2010/main" val="40154190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609600"/>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Simulation configuration and parameters per Configuration A (1)</a:t>
            </a:r>
            <a:endParaRPr sz="2400" dirty="0"/>
          </a:p>
        </p:txBody>
      </p:sp>
      <p:sp>
        <p:nvSpPr>
          <p:cNvPr id="116" name="Shape 116"/>
          <p:cNvSpPr txBox="1">
            <a:spLocks noGrp="1"/>
          </p:cNvSpPr>
          <p:nvPr>
            <p:ph type="body" idx="1"/>
          </p:nvPr>
        </p:nvSpPr>
        <p:spPr>
          <a:xfrm>
            <a:off x="533400" y="1524000"/>
            <a:ext cx="11441568" cy="4951414"/>
          </a:xfrm>
          <a:prstGeom prst="rect">
            <a:avLst/>
          </a:prstGeom>
          <a:noFill/>
          <a:ln>
            <a:noFill/>
          </a:ln>
        </p:spPr>
        <p:txBody>
          <a:bodyPr spcFirstLastPara="1" wrap="square" lIns="92150" tIns="46075" rIns="92150" bIns="46075" anchor="t" anchorCtr="0">
            <a:noAutofit/>
          </a:bodyPr>
          <a:lstStyle/>
          <a:p>
            <a:pPr marL="469900" lvl="0" indent="-342900" algn="just" rtl="0">
              <a:spcBef>
                <a:spcPts val="0"/>
              </a:spcBef>
              <a:spcAft>
                <a:spcPts val="0"/>
              </a:spcAft>
              <a:buClr>
                <a:schemeClr val="dk1"/>
              </a:buClr>
              <a:buSzPts val="1600"/>
              <a:buFont typeface="Arial" panose="020B0604020202020204" pitchFamily="34" charset="0"/>
              <a:buChar char="•"/>
            </a:pPr>
            <a:r>
              <a:rPr lang="en-US" sz="1800" b="0" dirty="0" smtClean="0">
                <a:solidFill>
                  <a:schemeClr val="dk1"/>
                </a:solidFill>
                <a:latin typeface="Arial"/>
                <a:ea typeface="Arial"/>
                <a:cs typeface="Arial"/>
                <a:sym typeface="Arial"/>
              </a:rPr>
              <a:t>Carrier Frequency : 4 GHz (single layer Macro)</a:t>
            </a:r>
          </a:p>
          <a:p>
            <a:pPr marL="469900" indent="-342900" algn="just">
              <a:spcBef>
                <a:spcPts val="0"/>
              </a:spcBef>
              <a:buClr>
                <a:schemeClr val="dk1"/>
              </a:buClr>
              <a:buSzPts val="1600"/>
              <a:buFont typeface="Arial" panose="020B0604020202020204" pitchFamily="34" charset="0"/>
              <a:buChar char="•"/>
            </a:pPr>
            <a:r>
              <a:rPr lang="en-US" sz="1800" b="0" dirty="0">
                <a:solidFill>
                  <a:schemeClr val="dk1"/>
                </a:solidFill>
                <a:latin typeface="Arial"/>
                <a:ea typeface="Arial"/>
                <a:cs typeface="Arial"/>
                <a:sym typeface="Arial"/>
              </a:rPr>
              <a:t>Simulation bandwidth : 20 MHz (TDD)</a:t>
            </a:r>
          </a:p>
          <a:p>
            <a:pPr marL="469900" lvl="0" indent="-342900" algn="just">
              <a:spcBef>
                <a:spcPts val="0"/>
              </a:spcBef>
              <a:buClr>
                <a:schemeClr val="dk1"/>
              </a:buClr>
              <a:buSzPts val="1600"/>
              <a:buFont typeface="Arial" panose="020B0604020202020204" pitchFamily="34" charset="0"/>
              <a:buChar char="•"/>
            </a:pPr>
            <a:r>
              <a:rPr lang="en-US" sz="1800" b="0" dirty="0" smtClean="0">
                <a:solidFill>
                  <a:schemeClr val="dk1"/>
                </a:solidFill>
                <a:latin typeface="Arial"/>
                <a:ea typeface="Arial"/>
                <a:cs typeface="Arial"/>
                <a:sym typeface="Arial"/>
              </a:rPr>
              <a:t>BS antenna height: 25m</a:t>
            </a:r>
          </a:p>
          <a:p>
            <a:pPr marL="469900" indent="-342900" algn="just">
              <a:spcBef>
                <a:spcPts val="0"/>
              </a:spcBef>
              <a:buClr>
                <a:schemeClr val="dk1"/>
              </a:buClr>
              <a:buSzPts val="1600"/>
              <a:buFont typeface="Arial" panose="020B0604020202020204" pitchFamily="34" charset="0"/>
              <a:buChar char="•"/>
            </a:pPr>
            <a:r>
              <a:rPr lang="fr-FR" sz="1800" b="0" dirty="0">
                <a:solidFill>
                  <a:schemeClr val="dk1"/>
                </a:solidFill>
                <a:latin typeface="Arial"/>
                <a:ea typeface="Arial"/>
                <a:cs typeface="Arial"/>
              </a:rPr>
              <a:t>UE </a:t>
            </a:r>
            <a:r>
              <a:rPr lang="fr-FR" sz="1800" b="0" dirty="0" err="1">
                <a:solidFill>
                  <a:schemeClr val="dk1"/>
                </a:solidFill>
                <a:latin typeface="Arial"/>
                <a:ea typeface="Arial"/>
                <a:cs typeface="Arial"/>
              </a:rPr>
              <a:t>antenna</a:t>
            </a:r>
            <a:r>
              <a:rPr lang="fr-FR" sz="1800" b="0" dirty="0">
                <a:solidFill>
                  <a:schemeClr val="dk1"/>
                </a:solidFill>
                <a:latin typeface="Arial"/>
                <a:ea typeface="Arial"/>
                <a:cs typeface="Arial"/>
              </a:rPr>
              <a:t> </a:t>
            </a:r>
            <a:r>
              <a:rPr lang="fr-FR" sz="1800" b="0" dirty="0" err="1">
                <a:solidFill>
                  <a:schemeClr val="dk1"/>
                </a:solidFill>
                <a:latin typeface="Arial"/>
                <a:ea typeface="Arial"/>
                <a:cs typeface="Arial"/>
              </a:rPr>
              <a:t>height</a:t>
            </a:r>
            <a:r>
              <a:rPr lang="fr-FR" sz="1800" b="0" dirty="0">
                <a:solidFill>
                  <a:schemeClr val="dk1"/>
                </a:solidFill>
                <a:latin typeface="Arial"/>
                <a:ea typeface="Arial"/>
                <a:cs typeface="Arial"/>
              </a:rPr>
              <a:t>: </a:t>
            </a:r>
            <a:r>
              <a:rPr lang="en-GB" sz="1800" b="0" dirty="0">
                <a:solidFill>
                  <a:schemeClr val="dk1"/>
                </a:solidFill>
                <a:latin typeface="Arial"/>
                <a:ea typeface="Arial"/>
                <a:cs typeface="Arial"/>
              </a:rPr>
              <a:t>Outdoor UEs: 1.5 m, Indoor UTs: 3(</a:t>
            </a:r>
            <a:r>
              <a:rPr lang="en-GB" sz="1800" b="0" dirty="0" err="1">
                <a:solidFill>
                  <a:schemeClr val="dk1"/>
                </a:solidFill>
                <a:latin typeface="Arial"/>
                <a:ea typeface="Arial"/>
                <a:cs typeface="Arial"/>
              </a:rPr>
              <a:t>nfl</a:t>
            </a:r>
            <a:r>
              <a:rPr lang="en-GB" sz="1800" b="0" dirty="0">
                <a:solidFill>
                  <a:schemeClr val="dk1"/>
                </a:solidFill>
                <a:latin typeface="Arial"/>
                <a:ea typeface="Arial"/>
                <a:cs typeface="Arial"/>
              </a:rPr>
              <a:t> – 1) + 1.5; </a:t>
            </a:r>
            <a:r>
              <a:rPr lang="en-GB" sz="1800" b="0" dirty="0" err="1">
                <a:solidFill>
                  <a:schemeClr val="dk1"/>
                </a:solidFill>
                <a:latin typeface="Arial"/>
                <a:ea typeface="Arial"/>
                <a:cs typeface="Arial"/>
              </a:rPr>
              <a:t>nfl</a:t>
            </a:r>
            <a:r>
              <a:rPr lang="en-GB" sz="1800" b="0" dirty="0">
                <a:solidFill>
                  <a:schemeClr val="dk1"/>
                </a:solidFill>
                <a:latin typeface="Arial"/>
                <a:ea typeface="Arial"/>
                <a:cs typeface="Arial"/>
              </a:rPr>
              <a:t> ~ uniform(1,Nfl) where </a:t>
            </a:r>
            <a:r>
              <a:rPr lang="en-GB" sz="1800" b="0" dirty="0" err="1">
                <a:solidFill>
                  <a:schemeClr val="dk1"/>
                </a:solidFill>
                <a:latin typeface="Arial"/>
                <a:ea typeface="Arial"/>
                <a:cs typeface="Arial"/>
              </a:rPr>
              <a:t>Nfl</a:t>
            </a:r>
            <a:r>
              <a:rPr lang="en-GB" sz="1800" b="0" dirty="0">
                <a:solidFill>
                  <a:schemeClr val="dk1"/>
                </a:solidFill>
                <a:latin typeface="Arial"/>
                <a:ea typeface="Arial"/>
                <a:cs typeface="Arial"/>
              </a:rPr>
              <a:t> ~ uniform(4,8</a:t>
            </a:r>
            <a:r>
              <a:rPr lang="en-GB" sz="1800" b="0" dirty="0" smtClean="0">
                <a:solidFill>
                  <a:schemeClr val="dk1"/>
                </a:solidFill>
                <a:latin typeface="Arial"/>
                <a:ea typeface="Arial"/>
                <a:cs typeface="Arial"/>
              </a:rPr>
              <a:t>)</a:t>
            </a:r>
            <a:endParaRPr lang="en-US" sz="1800" b="0" dirty="0" smtClean="0">
              <a:solidFill>
                <a:schemeClr val="dk1"/>
              </a:solidFill>
              <a:latin typeface="Arial"/>
              <a:ea typeface="Arial"/>
              <a:cs typeface="Arial"/>
              <a:sym typeface="Arial"/>
            </a:endParaRPr>
          </a:p>
          <a:p>
            <a:pPr marL="469900" lvl="0" indent="-342900" algn="just">
              <a:spcBef>
                <a:spcPts val="0"/>
              </a:spcBef>
              <a:buClr>
                <a:schemeClr val="dk1"/>
              </a:buClr>
              <a:buSzPts val="1600"/>
              <a:buFont typeface="Arial" panose="020B0604020202020204" pitchFamily="34" charset="0"/>
              <a:buChar char="•"/>
            </a:pPr>
            <a:r>
              <a:rPr lang="en-US" sz="1800" b="0" dirty="0" smtClean="0">
                <a:solidFill>
                  <a:schemeClr val="dk1"/>
                </a:solidFill>
                <a:latin typeface="Arial"/>
                <a:ea typeface="Arial"/>
                <a:cs typeface="Arial"/>
                <a:sym typeface="Arial"/>
              </a:rPr>
              <a:t>Total transmit power per </a:t>
            </a:r>
            <a:r>
              <a:rPr lang="en-US" sz="1800" b="0" dirty="0" err="1" smtClean="0">
                <a:solidFill>
                  <a:schemeClr val="dk1"/>
                </a:solidFill>
                <a:latin typeface="Arial"/>
                <a:ea typeface="Arial"/>
                <a:cs typeface="Arial"/>
                <a:sym typeface="Arial"/>
              </a:rPr>
              <a:t>TRxP</a:t>
            </a:r>
            <a:r>
              <a:rPr lang="en-US" sz="1800" b="0" dirty="0" smtClean="0">
                <a:solidFill>
                  <a:schemeClr val="dk1"/>
                </a:solidFill>
                <a:latin typeface="Arial"/>
                <a:ea typeface="Arial"/>
                <a:cs typeface="Arial"/>
                <a:sym typeface="Arial"/>
              </a:rPr>
              <a:t>: 44 </a:t>
            </a:r>
            <a:r>
              <a:rPr lang="en-US" sz="1800" b="0" dirty="0" err="1" smtClean="0">
                <a:solidFill>
                  <a:schemeClr val="dk1"/>
                </a:solidFill>
                <a:latin typeface="Arial"/>
                <a:ea typeface="Arial"/>
                <a:cs typeface="Arial"/>
                <a:sym typeface="Arial"/>
              </a:rPr>
              <a:t>dBm</a:t>
            </a:r>
            <a:endParaRPr lang="en-US" sz="1800" b="0" dirty="0" smtClean="0">
              <a:solidFill>
                <a:schemeClr val="dk1"/>
              </a:solidFill>
              <a:latin typeface="Arial"/>
              <a:ea typeface="Arial"/>
              <a:cs typeface="Arial"/>
              <a:sym typeface="Arial"/>
            </a:endParaRPr>
          </a:p>
          <a:p>
            <a:pPr marL="469900" lvl="0" indent="-342900" algn="just">
              <a:spcBef>
                <a:spcPts val="0"/>
              </a:spcBef>
              <a:buClr>
                <a:schemeClr val="dk1"/>
              </a:buClr>
              <a:buSzPts val="1600"/>
              <a:buFont typeface="Arial" panose="020B0604020202020204" pitchFamily="34" charset="0"/>
              <a:buChar char="•"/>
            </a:pPr>
            <a:r>
              <a:rPr lang="en-US" sz="1800" b="0" dirty="0" smtClean="0">
                <a:solidFill>
                  <a:schemeClr val="dk1"/>
                </a:solidFill>
                <a:latin typeface="Arial"/>
                <a:ea typeface="Arial"/>
                <a:cs typeface="Arial"/>
                <a:sym typeface="Arial"/>
              </a:rPr>
              <a:t>UE power class: 23 </a:t>
            </a:r>
            <a:r>
              <a:rPr lang="en-US" sz="1800" b="0" dirty="0" err="1" smtClean="0">
                <a:solidFill>
                  <a:schemeClr val="dk1"/>
                </a:solidFill>
                <a:latin typeface="Arial"/>
                <a:ea typeface="Arial"/>
                <a:cs typeface="Arial"/>
                <a:sym typeface="Arial"/>
              </a:rPr>
              <a:t>dBm</a:t>
            </a:r>
            <a:endParaRPr lang="en-US" sz="1800" b="0" dirty="0" smtClean="0">
              <a:solidFill>
                <a:schemeClr val="dk1"/>
              </a:solidFill>
              <a:latin typeface="Arial"/>
              <a:ea typeface="Arial"/>
              <a:cs typeface="Arial"/>
              <a:sym typeface="Arial"/>
            </a:endParaRPr>
          </a:p>
          <a:p>
            <a:pPr lvl="0" indent="-330200" algn="just">
              <a:spcBef>
                <a:spcPts val="0"/>
              </a:spcBef>
              <a:buClr>
                <a:schemeClr val="dk1"/>
              </a:buClr>
              <a:buSzPts val="1600"/>
              <a:buFont typeface="Arial" panose="020B0604020202020204" pitchFamily="34" charset="0"/>
              <a:buChar char="•"/>
            </a:pPr>
            <a:r>
              <a:rPr lang="en-US" sz="1800" b="0" dirty="0" smtClean="0">
                <a:solidFill>
                  <a:schemeClr val="dk1"/>
                </a:solidFill>
                <a:latin typeface="Arial"/>
                <a:ea typeface="Arial"/>
                <a:cs typeface="Arial"/>
                <a:sym typeface="Arial"/>
              </a:rPr>
              <a:t>Number </a:t>
            </a:r>
            <a:r>
              <a:rPr lang="en-US" sz="1800" b="0" dirty="0">
                <a:solidFill>
                  <a:schemeClr val="dk1"/>
                </a:solidFill>
                <a:latin typeface="Arial"/>
                <a:ea typeface="Arial"/>
                <a:cs typeface="Arial"/>
                <a:sym typeface="Arial"/>
              </a:rPr>
              <a:t>of antenna elements per </a:t>
            </a:r>
            <a:r>
              <a:rPr lang="en-US" sz="1800" b="0" dirty="0" err="1" smtClean="0">
                <a:solidFill>
                  <a:schemeClr val="dk1"/>
                </a:solidFill>
                <a:latin typeface="Arial"/>
                <a:ea typeface="Arial"/>
                <a:cs typeface="Arial"/>
                <a:sym typeface="Arial"/>
              </a:rPr>
              <a:t>TRxP</a:t>
            </a:r>
            <a:r>
              <a:rPr lang="en-US" sz="1800" b="0" dirty="0">
                <a:solidFill>
                  <a:schemeClr val="dk1"/>
                </a:solidFill>
                <a:latin typeface="Arial"/>
                <a:ea typeface="Arial"/>
                <a:cs typeface="Arial"/>
                <a:sym typeface="Arial"/>
              </a:rPr>
              <a:t>: Up to 256 </a:t>
            </a:r>
            <a:r>
              <a:rPr lang="en-US" sz="1800" b="0" dirty="0" err="1">
                <a:solidFill>
                  <a:schemeClr val="dk1"/>
                </a:solidFill>
                <a:latin typeface="Arial"/>
                <a:ea typeface="Arial"/>
                <a:cs typeface="Arial"/>
                <a:sym typeface="Arial"/>
              </a:rPr>
              <a:t>Tx</a:t>
            </a:r>
            <a:r>
              <a:rPr lang="en-US" sz="1800" b="0" dirty="0">
                <a:solidFill>
                  <a:schemeClr val="dk1"/>
                </a:solidFill>
                <a:latin typeface="Arial"/>
                <a:ea typeface="Arial"/>
                <a:cs typeface="Arial"/>
                <a:sym typeface="Arial"/>
              </a:rPr>
              <a:t>/Rx</a:t>
            </a:r>
          </a:p>
          <a:p>
            <a:pPr indent="-330200" algn="just">
              <a:spcBef>
                <a:spcPts val="0"/>
              </a:spcBef>
              <a:buClr>
                <a:schemeClr val="dk1"/>
              </a:buClr>
              <a:buSzPts val="1600"/>
              <a:buFont typeface="Arial" panose="020B0604020202020204" pitchFamily="34" charset="0"/>
              <a:buChar char="•"/>
            </a:pPr>
            <a:r>
              <a:rPr lang="en-US" sz="1800" b="0" dirty="0">
                <a:solidFill>
                  <a:schemeClr val="dk1"/>
                </a:solidFill>
                <a:latin typeface="Arial"/>
                <a:ea typeface="Arial"/>
                <a:cs typeface="Arial"/>
                <a:sym typeface="Arial"/>
              </a:rPr>
              <a:t>Number of UE antenna </a:t>
            </a:r>
            <a:r>
              <a:rPr lang="en-US" sz="1800" b="0" dirty="0" smtClean="0">
                <a:solidFill>
                  <a:schemeClr val="dk1"/>
                </a:solidFill>
                <a:latin typeface="Arial"/>
                <a:ea typeface="Arial"/>
                <a:cs typeface="Arial"/>
                <a:sym typeface="Arial"/>
              </a:rPr>
              <a:t>elements: </a:t>
            </a:r>
            <a:r>
              <a:rPr lang="en-US" sz="1800" b="0" dirty="0">
                <a:solidFill>
                  <a:schemeClr val="dk1"/>
                </a:solidFill>
                <a:latin typeface="Arial"/>
                <a:ea typeface="Arial"/>
                <a:cs typeface="Arial"/>
                <a:sym typeface="Arial"/>
              </a:rPr>
              <a:t>Up to </a:t>
            </a:r>
            <a:r>
              <a:rPr lang="en-US" sz="1800" b="0" dirty="0" smtClean="0">
                <a:solidFill>
                  <a:schemeClr val="dk1"/>
                </a:solidFill>
                <a:latin typeface="Arial"/>
                <a:ea typeface="Arial"/>
                <a:cs typeface="Arial"/>
                <a:sym typeface="Arial"/>
              </a:rPr>
              <a:t>8 </a:t>
            </a:r>
            <a:r>
              <a:rPr lang="en-US" sz="1800" b="0" dirty="0" err="1">
                <a:solidFill>
                  <a:schemeClr val="dk1"/>
                </a:solidFill>
                <a:latin typeface="Arial"/>
                <a:ea typeface="Arial"/>
                <a:cs typeface="Arial"/>
                <a:sym typeface="Arial"/>
              </a:rPr>
              <a:t>Tx</a:t>
            </a:r>
            <a:r>
              <a:rPr lang="en-US" sz="1800" b="0" dirty="0">
                <a:solidFill>
                  <a:schemeClr val="dk1"/>
                </a:solidFill>
                <a:latin typeface="Arial"/>
                <a:ea typeface="Arial"/>
                <a:cs typeface="Arial"/>
                <a:sym typeface="Arial"/>
              </a:rPr>
              <a:t>/Rx</a:t>
            </a:r>
          </a:p>
          <a:p>
            <a:pPr indent="-330200" algn="just" fontAlgn="t" hangingPunct="0">
              <a:spcBef>
                <a:spcPts val="0"/>
              </a:spcBef>
              <a:buClr>
                <a:schemeClr val="dk1"/>
              </a:buClr>
              <a:buSzPts val="1600"/>
              <a:buFont typeface="Arial" panose="020B0604020202020204" pitchFamily="34" charset="0"/>
              <a:buChar char="•"/>
            </a:pPr>
            <a:r>
              <a:rPr lang="fr-FR" sz="1800" b="0" dirty="0" smtClean="0">
                <a:solidFill>
                  <a:schemeClr val="dk1"/>
                </a:solidFill>
                <a:latin typeface="Arial"/>
                <a:ea typeface="Arial"/>
                <a:cs typeface="Arial"/>
              </a:rPr>
              <a:t>BS </a:t>
            </a:r>
            <a:r>
              <a:rPr lang="fr-FR" sz="1800" b="0" dirty="0">
                <a:solidFill>
                  <a:schemeClr val="dk1"/>
                </a:solidFill>
                <a:latin typeface="Arial"/>
                <a:ea typeface="Arial"/>
                <a:cs typeface="Arial"/>
              </a:rPr>
              <a:t>noise </a:t>
            </a:r>
            <a:r>
              <a:rPr lang="fr-FR" sz="1800" b="0" dirty="0" smtClean="0">
                <a:solidFill>
                  <a:schemeClr val="dk1"/>
                </a:solidFill>
                <a:latin typeface="Arial"/>
                <a:ea typeface="Arial"/>
                <a:cs typeface="Arial"/>
              </a:rPr>
              <a:t>figure: 5 </a:t>
            </a:r>
            <a:r>
              <a:rPr lang="fr-FR" sz="1800" b="0" dirty="0">
                <a:solidFill>
                  <a:schemeClr val="dk1"/>
                </a:solidFill>
                <a:latin typeface="Arial"/>
                <a:ea typeface="Arial"/>
                <a:cs typeface="Arial"/>
              </a:rPr>
              <a:t>dB</a:t>
            </a:r>
            <a:endParaRPr lang="en-US" sz="1800" b="0" dirty="0">
              <a:solidFill>
                <a:schemeClr val="dk1"/>
              </a:solidFill>
              <a:latin typeface="Arial"/>
              <a:ea typeface="Arial"/>
              <a:cs typeface="Arial"/>
            </a:endParaRPr>
          </a:p>
          <a:p>
            <a:pPr indent="-330200" algn="just" fontAlgn="t" hangingPunct="0">
              <a:spcBef>
                <a:spcPts val="0"/>
              </a:spcBef>
              <a:buClr>
                <a:schemeClr val="dk1"/>
              </a:buClr>
              <a:buSzPts val="1600"/>
              <a:buFont typeface="Arial" panose="020B0604020202020204" pitchFamily="34" charset="0"/>
              <a:buChar char="•"/>
            </a:pPr>
            <a:r>
              <a:rPr lang="fr-FR" sz="1800" b="0" dirty="0">
                <a:solidFill>
                  <a:schemeClr val="dk1"/>
                </a:solidFill>
                <a:latin typeface="Arial"/>
                <a:ea typeface="Arial"/>
                <a:cs typeface="Arial"/>
              </a:rPr>
              <a:t>UE noise </a:t>
            </a:r>
            <a:r>
              <a:rPr lang="fr-FR" sz="1800" b="0" dirty="0" smtClean="0">
                <a:solidFill>
                  <a:schemeClr val="dk1"/>
                </a:solidFill>
                <a:latin typeface="Arial"/>
                <a:ea typeface="Arial"/>
                <a:cs typeface="Arial"/>
              </a:rPr>
              <a:t>figure: 7 </a:t>
            </a:r>
            <a:r>
              <a:rPr lang="fr-FR" sz="1800" b="0" dirty="0">
                <a:solidFill>
                  <a:schemeClr val="dk1"/>
                </a:solidFill>
                <a:latin typeface="Arial"/>
                <a:ea typeface="Arial"/>
                <a:cs typeface="Arial"/>
              </a:rPr>
              <a:t>dB</a:t>
            </a:r>
            <a:endParaRPr lang="en-US" sz="1800" b="0" dirty="0">
              <a:solidFill>
                <a:schemeClr val="dk1"/>
              </a:solidFill>
              <a:latin typeface="Arial"/>
              <a:ea typeface="Arial"/>
              <a:cs typeface="Arial"/>
            </a:endParaRPr>
          </a:p>
          <a:p>
            <a:pPr indent="-330200" algn="just" fontAlgn="t" hangingPunct="0">
              <a:spcBef>
                <a:spcPts val="0"/>
              </a:spcBef>
              <a:buClr>
                <a:schemeClr val="dk1"/>
              </a:buClr>
              <a:buSzPts val="1600"/>
              <a:buFont typeface="Arial" panose="020B0604020202020204" pitchFamily="34" charset="0"/>
              <a:buChar char="•"/>
            </a:pPr>
            <a:r>
              <a:rPr lang="fr-FR" sz="1800" b="0" dirty="0">
                <a:solidFill>
                  <a:schemeClr val="dk1"/>
                </a:solidFill>
                <a:latin typeface="Arial"/>
                <a:ea typeface="Arial"/>
                <a:cs typeface="Arial"/>
              </a:rPr>
              <a:t>BS </a:t>
            </a:r>
            <a:r>
              <a:rPr lang="fr-FR" sz="1800" b="0" dirty="0" err="1">
                <a:solidFill>
                  <a:schemeClr val="dk1"/>
                </a:solidFill>
                <a:latin typeface="Arial"/>
                <a:ea typeface="Arial"/>
                <a:cs typeface="Arial"/>
              </a:rPr>
              <a:t>antenna</a:t>
            </a:r>
            <a:r>
              <a:rPr lang="fr-FR" sz="1800" b="0" dirty="0">
                <a:solidFill>
                  <a:schemeClr val="dk1"/>
                </a:solidFill>
                <a:latin typeface="Arial"/>
                <a:ea typeface="Arial"/>
                <a:cs typeface="Arial"/>
              </a:rPr>
              <a:t> </a:t>
            </a:r>
            <a:r>
              <a:rPr lang="fr-FR" sz="1800" b="0" dirty="0" err="1">
                <a:solidFill>
                  <a:schemeClr val="dk1"/>
                </a:solidFill>
                <a:latin typeface="Arial"/>
                <a:ea typeface="Arial"/>
                <a:cs typeface="Arial"/>
              </a:rPr>
              <a:t>element</a:t>
            </a:r>
            <a:r>
              <a:rPr lang="fr-FR" sz="1800" b="0" dirty="0">
                <a:solidFill>
                  <a:schemeClr val="dk1"/>
                </a:solidFill>
                <a:latin typeface="Arial"/>
                <a:ea typeface="Arial"/>
                <a:cs typeface="Arial"/>
              </a:rPr>
              <a:t> </a:t>
            </a:r>
            <a:r>
              <a:rPr lang="fr-FR" sz="1800" b="0" dirty="0" smtClean="0">
                <a:solidFill>
                  <a:schemeClr val="dk1"/>
                </a:solidFill>
                <a:latin typeface="Arial"/>
                <a:ea typeface="Arial"/>
                <a:cs typeface="Arial"/>
              </a:rPr>
              <a:t>gain: 8 </a:t>
            </a:r>
            <a:r>
              <a:rPr lang="fr-FR" sz="1800" b="0" dirty="0" err="1">
                <a:solidFill>
                  <a:schemeClr val="dk1"/>
                </a:solidFill>
                <a:latin typeface="Arial"/>
                <a:ea typeface="Arial"/>
                <a:cs typeface="Arial"/>
              </a:rPr>
              <a:t>dBi</a:t>
            </a:r>
            <a:endParaRPr lang="en-US" sz="1800" b="0" dirty="0">
              <a:solidFill>
                <a:schemeClr val="dk1"/>
              </a:solidFill>
              <a:latin typeface="Arial"/>
              <a:ea typeface="Arial"/>
              <a:cs typeface="Arial"/>
            </a:endParaRPr>
          </a:p>
          <a:p>
            <a:pPr indent="-330200" algn="just" fontAlgn="t" hangingPunct="0">
              <a:spcBef>
                <a:spcPts val="0"/>
              </a:spcBef>
              <a:buClr>
                <a:schemeClr val="dk1"/>
              </a:buClr>
              <a:buSzPts val="1600"/>
              <a:buFont typeface="Arial" panose="020B0604020202020204" pitchFamily="34" charset="0"/>
              <a:buChar char="•"/>
            </a:pPr>
            <a:r>
              <a:rPr lang="fr-FR" sz="1800" b="0" dirty="0">
                <a:solidFill>
                  <a:schemeClr val="dk1"/>
                </a:solidFill>
                <a:latin typeface="Arial"/>
                <a:ea typeface="Arial"/>
                <a:cs typeface="Arial"/>
              </a:rPr>
              <a:t>UE </a:t>
            </a:r>
            <a:r>
              <a:rPr lang="fr-FR" sz="1800" b="0" dirty="0" err="1">
                <a:solidFill>
                  <a:schemeClr val="dk1"/>
                </a:solidFill>
                <a:latin typeface="Arial"/>
                <a:ea typeface="Arial"/>
                <a:cs typeface="Arial"/>
              </a:rPr>
              <a:t>antenna</a:t>
            </a:r>
            <a:r>
              <a:rPr lang="fr-FR" sz="1800" b="0" dirty="0">
                <a:solidFill>
                  <a:schemeClr val="dk1"/>
                </a:solidFill>
                <a:latin typeface="Arial"/>
                <a:ea typeface="Arial"/>
                <a:cs typeface="Arial"/>
              </a:rPr>
              <a:t> </a:t>
            </a:r>
            <a:r>
              <a:rPr lang="fr-FR" sz="1800" b="0" dirty="0" err="1">
                <a:solidFill>
                  <a:schemeClr val="dk1"/>
                </a:solidFill>
                <a:latin typeface="Arial"/>
                <a:ea typeface="Arial"/>
                <a:cs typeface="Arial"/>
              </a:rPr>
              <a:t>element</a:t>
            </a:r>
            <a:r>
              <a:rPr lang="fr-FR" sz="1800" b="0" dirty="0">
                <a:solidFill>
                  <a:schemeClr val="dk1"/>
                </a:solidFill>
                <a:latin typeface="Arial"/>
                <a:ea typeface="Arial"/>
                <a:cs typeface="Arial"/>
              </a:rPr>
              <a:t> </a:t>
            </a:r>
            <a:r>
              <a:rPr lang="fr-FR" sz="1800" b="0" dirty="0" smtClean="0">
                <a:solidFill>
                  <a:schemeClr val="dk1"/>
                </a:solidFill>
                <a:latin typeface="Arial"/>
                <a:ea typeface="Arial"/>
                <a:cs typeface="Arial"/>
              </a:rPr>
              <a:t>gain: 0 </a:t>
            </a:r>
            <a:r>
              <a:rPr lang="fr-FR" sz="1800" b="0" dirty="0" err="1">
                <a:solidFill>
                  <a:schemeClr val="dk1"/>
                </a:solidFill>
                <a:latin typeface="Arial"/>
                <a:ea typeface="Arial"/>
                <a:cs typeface="Arial"/>
              </a:rPr>
              <a:t>dBi</a:t>
            </a:r>
            <a:endParaRPr lang="en-US" sz="1800" b="0" dirty="0">
              <a:solidFill>
                <a:schemeClr val="dk1"/>
              </a:solidFill>
              <a:latin typeface="Arial"/>
              <a:ea typeface="Arial"/>
              <a:cs typeface="Arial"/>
            </a:endParaRPr>
          </a:p>
          <a:p>
            <a:pPr indent="-330200" algn="just" fontAlgn="t" hangingPunct="0">
              <a:spcBef>
                <a:spcPts val="0"/>
              </a:spcBef>
              <a:buClr>
                <a:schemeClr val="dk1"/>
              </a:buClr>
              <a:buSzPts val="1600"/>
              <a:buFont typeface="Arial" panose="020B0604020202020204" pitchFamily="34" charset="0"/>
              <a:buChar char="•"/>
            </a:pPr>
            <a:r>
              <a:rPr lang="fr-FR" sz="1800" b="0" dirty="0">
                <a:solidFill>
                  <a:schemeClr val="dk1"/>
                </a:solidFill>
                <a:latin typeface="Arial"/>
                <a:ea typeface="Arial"/>
                <a:cs typeface="Arial"/>
              </a:rPr>
              <a:t>Thermal noise </a:t>
            </a:r>
            <a:r>
              <a:rPr lang="fr-FR" sz="1800" b="0" dirty="0" err="1" smtClean="0">
                <a:solidFill>
                  <a:schemeClr val="dk1"/>
                </a:solidFill>
                <a:latin typeface="Arial"/>
                <a:ea typeface="Arial"/>
                <a:cs typeface="Arial"/>
              </a:rPr>
              <a:t>level</a:t>
            </a:r>
            <a:r>
              <a:rPr lang="fr-FR" sz="1800" b="0" dirty="0" smtClean="0">
                <a:solidFill>
                  <a:schemeClr val="dk1"/>
                </a:solidFill>
                <a:latin typeface="Arial"/>
                <a:ea typeface="Arial"/>
                <a:cs typeface="Arial"/>
              </a:rPr>
              <a:t>: ‒</a:t>
            </a:r>
            <a:r>
              <a:rPr lang="fr-FR" sz="1800" b="0" dirty="0">
                <a:solidFill>
                  <a:schemeClr val="dk1"/>
                </a:solidFill>
                <a:latin typeface="Arial"/>
                <a:ea typeface="Arial"/>
                <a:cs typeface="Arial"/>
              </a:rPr>
              <a:t>174 dBm/Hz</a:t>
            </a:r>
            <a:endParaRPr lang="en-US" sz="1800" b="0" dirty="0">
              <a:solidFill>
                <a:schemeClr val="dk1"/>
              </a:solidFill>
              <a:latin typeface="Arial"/>
              <a:ea typeface="Arial"/>
              <a:cs typeface="Arial"/>
            </a:endParaRPr>
          </a:p>
          <a:p>
            <a:pPr marL="127000" lvl="0" indent="0" algn="just">
              <a:spcBef>
                <a:spcPts val="0"/>
              </a:spcBef>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6</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May 2019</a:t>
            </a:r>
            <a:endParaRPr lang="en-US"/>
          </a:p>
        </p:txBody>
      </p:sp>
      <p:sp>
        <p:nvSpPr>
          <p:cNvPr id="3" name="Footer Placeholder 2"/>
          <p:cNvSpPr>
            <a:spLocks noGrp="1"/>
          </p:cNvSpPr>
          <p:nvPr>
            <p:ph type="ftr" idx="11"/>
          </p:nvPr>
        </p:nvSpPr>
        <p:spPr/>
        <p:txBody>
          <a:bodyPr/>
          <a:lstStyle/>
          <a:p>
            <a:r>
              <a:rPr lang="en-US" dirty="0" smtClean="0"/>
              <a:t>Sindhu Verma, Broadcom</a:t>
            </a:r>
            <a:endParaRPr lang="en-US" dirty="0"/>
          </a:p>
        </p:txBody>
      </p:sp>
    </p:spTree>
    <p:extLst>
      <p:ext uri="{BB962C8B-B14F-4D97-AF65-F5344CB8AC3E}">
        <p14:creationId xmlns:p14="http://schemas.microsoft.com/office/powerpoint/2010/main" val="40821569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609600"/>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Simulation configuration and parameters per Configuration A (2)</a:t>
            </a:r>
            <a:endParaRPr sz="2400" dirty="0"/>
          </a:p>
        </p:txBody>
      </p:sp>
      <p:sp>
        <p:nvSpPr>
          <p:cNvPr id="116" name="Shape 116"/>
          <p:cNvSpPr txBox="1">
            <a:spLocks noGrp="1"/>
          </p:cNvSpPr>
          <p:nvPr>
            <p:ph type="body" idx="1"/>
          </p:nvPr>
        </p:nvSpPr>
        <p:spPr>
          <a:xfrm>
            <a:off x="533400" y="1447800"/>
            <a:ext cx="11353800" cy="5065715"/>
          </a:xfrm>
          <a:prstGeom prst="rect">
            <a:avLst/>
          </a:prstGeom>
          <a:noFill/>
          <a:ln>
            <a:noFill/>
          </a:ln>
        </p:spPr>
        <p:txBody>
          <a:bodyPr spcFirstLastPara="1" wrap="square" lIns="92150" tIns="46075" rIns="92150" bIns="46075" anchor="t" anchorCtr="0">
            <a:noAutofit/>
          </a:bodyPr>
          <a:lstStyle/>
          <a:p>
            <a:pPr marL="469900" lvl="0" indent="-342900" algn="just">
              <a:spcBef>
                <a:spcPts val="0"/>
              </a:spcBef>
              <a:buClr>
                <a:schemeClr val="dk1"/>
              </a:buClr>
              <a:buSzPts val="1600"/>
              <a:buFont typeface="Arial" panose="020B0604020202020204" pitchFamily="34" charset="0"/>
              <a:buChar char="•"/>
            </a:pPr>
            <a:r>
              <a:rPr lang="en-US" sz="1800" b="0" dirty="0" smtClean="0">
                <a:solidFill>
                  <a:schemeClr val="dk1"/>
                </a:solidFill>
                <a:latin typeface="Arial"/>
                <a:ea typeface="Arial"/>
                <a:cs typeface="Arial"/>
                <a:sym typeface="Arial"/>
              </a:rPr>
              <a:t>Percentage of high loss and low loss building type : 20% high loss, 80% low loss</a:t>
            </a:r>
          </a:p>
          <a:p>
            <a:pPr indent="-330200" algn="just" fontAlgn="t" hangingPunct="0">
              <a:spcBef>
                <a:spcPts val="0"/>
              </a:spcBef>
              <a:buClr>
                <a:schemeClr val="dk1"/>
              </a:buClr>
              <a:buSzPts val="1600"/>
              <a:buFont typeface="Arial" panose="020B0604020202020204" pitchFamily="34" charset="0"/>
              <a:buChar char="•"/>
            </a:pPr>
            <a:r>
              <a:rPr lang="en-US" sz="1800" b="0" dirty="0" smtClean="0">
                <a:solidFill>
                  <a:schemeClr val="dk1"/>
                </a:solidFill>
                <a:latin typeface="Arial"/>
                <a:ea typeface="Arial"/>
                <a:cs typeface="Arial"/>
              </a:rPr>
              <a:t>Traffic model: Full buffer</a:t>
            </a:r>
          </a:p>
          <a:p>
            <a:pPr indent="-330200" algn="just" fontAlgn="t" hangingPunct="0">
              <a:spcBef>
                <a:spcPts val="0"/>
              </a:spcBef>
              <a:buClr>
                <a:schemeClr val="dk1"/>
              </a:buClr>
              <a:buSzPts val="1600"/>
              <a:buFont typeface="Arial" panose="020B0604020202020204" pitchFamily="34" charset="0"/>
              <a:buChar char="•"/>
            </a:pPr>
            <a:r>
              <a:rPr lang="en-US" sz="1800" b="0" dirty="0">
                <a:solidFill>
                  <a:schemeClr val="dk1"/>
                </a:solidFill>
                <a:latin typeface="Arial"/>
                <a:ea typeface="Arial"/>
                <a:cs typeface="Arial"/>
              </a:rPr>
              <a:t>UE density: 10 UEs per </a:t>
            </a:r>
            <a:r>
              <a:rPr lang="en-US" sz="1800" b="0" dirty="0" err="1">
                <a:solidFill>
                  <a:schemeClr val="dk1"/>
                </a:solidFill>
                <a:latin typeface="Arial"/>
                <a:ea typeface="Arial"/>
                <a:cs typeface="Arial"/>
              </a:rPr>
              <a:t>TRxP</a:t>
            </a:r>
            <a:endParaRPr lang="en-US" sz="1800" b="0" dirty="0">
              <a:solidFill>
                <a:schemeClr val="dk1"/>
              </a:solidFill>
              <a:latin typeface="Arial"/>
              <a:ea typeface="Arial"/>
              <a:cs typeface="Arial"/>
            </a:endParaRPr>
          </a:p>
          <a:p>
            <a:pPr indent="-330200" algn="just" fontAlgn="t" hangingPunct="0">
              <a:spcBef>
                <a:spcPts val="0"/>
              </a:spcBef>
              <a:buClr>
                <a:schemeClr val="dk1"/>
              </a:buClr>
              <a:buSzPts val="1600"/>
              <a:buFont typeface="Arial" panose="020B0604020202020204" pitchFamily="34" charset="0"/>
              <a:buChar char="•"/>
            </a:pPr>
            <a:r>
              <a:rPr lang="en-US" sz="1800" b="0" dirty="0">
                <a:solidFill>
                  <a:schemeClr val="dk1"/>
                </a:solidFill>
                <a:latin typeface="Arial"/>
                <a:ea typeface="Arial"/>
                <a:cs typeface="Arial"/>
              </a:rPr>
              <a:t>UE speeds of interest: Indoor users: 3 km/h, Outdoor users (in-car): 30 </a:t>
            </a:r>
            <a:r>
              <a:rPr lang="en-US" sz="1800" b="0" dirty="0" smtClean="0">
                <a:solidFill>
                  <a:schemeClr val="dk1"/>
                </a:solidFill>
                <a:latin typeface="Arial"/>
                <a:ea typeface="Arial"/>
                <a:cs typeface="Arial"/>
              </a:rPr>
              <a:t>km/h</a:t>
            </a:r>
          </a:p>
          <a:p>
            <a:pPr indent="-330200" algn="just" fontAlgn="t" hangingPunct="0">
              <a:spcBef>
                <a:spcPts val="0"/>
              </a:spcBef>
              <a:buClr>
                <a:schemeClr val="dk1"/>
              </a:buClr>
              <a:buSzPts val="1600"/>
              <a:buFont typeface="Arial" panose="020B0604020202020204" pitchFamily="34" charset="0"/>
              <a:buChar char="•"/>
            </a:pPr>
            <a:r>
              <a:rPr lang="en-US" sz="1800" b="0" dirty="0" smtClean="0">
                <a:solidFill>
                  <a:schemeClr val="dk1"/>
                </a:solidFill>
                <a:latin typeface="Arial"/>
                <a:ea typeface="Arial"/>
                <a:cs typeface="Arial"/>
              </a:rPr>
              <a:t>Device (UE) deployment: 80% indoor, 20% outdoor (in‑car) randomly and uniformly distributed over the area under Macro layer</a:t>
            </a:r>
          </a:p>
          <a:p>
            <a:pPr indent="-330200" algn="just" fontAlgn="t" hangingPunct="0">
              <a:spcBef>
                <a:spcPts val="0"/>
              </a:spcBef>
              <a:buClr>
                <a:schemeClr val="dk1"/>
              </a:buClr>
              <a:buSzPts val="1600"/>
              <a:buFont typeface="Arial" panose="020B0604020202020204" pitchFamily="34" charset="0"/>
              <a:buChar char="•"/>
            </a:pPr>
            <a:r>
              <a:rPr lang="en-US" sz="1800" b="0" dirty="0" smtClean="0">
                <a:solidFill>
                  <a:schemeClr val="dk1"/>
                </a:solidFill>
                <a:latin typeface="Arial"/>
                <a:ea typeface="Arial"/>
                <a:cs typeface="Arial"/>
              </a:rPr>
              <a:t>UE mobility model: Fixed and identical speed of all UEs of the same mobility class, randomly and uniformly distributed direction.</a:t>
            </a:r>
          </a:p>
          <a:p>
            <a:pPr indent="-330200" fontAlgn="t" hangingPunct="0">
              <a:spcBef>
                <a:spcPts val="0"/>
              </a:spcBef>
              <a:buClr>
                <a:schemeClr val="dk1"/>
              </a:buClr>
              <a:buSzPts val="1600"/>
              <a:buFont typeface="Arial" panose="020B0604020202020204" pitchFamily="34" charset="0"/>
              <a:buChar char="•"/>
            </a:pPr>
            <a:r>
              <a:rPr lang="en-US" sz="1800" b="0" dirty="0" smtClean="0">
                <a:solidFill>
                  <a:schemeClr val="dk1"/>
                </a:solidFill>
                <a:latin typeface="Arial"/>
                <a:ea typeface="Arial"/>
                <a:cs typeface="Arial"/>
              </a:rPr>
              <a:t>Channel model: </a:t>
            </a:r>
            <a:r>
              <a:rPr lang="en-US" sz="1800" b="0" dirty="0" err="1" smtClean="0">
                <a:solidFill>
                  <a:schemeClr val="dk1"/>
                </a:solidFill>
                <a:latin typeface="Arial"/>
                <a:ea typeface="Arial"/>
                <a:cs typeface="Arial"/>
              </a:rPr>
              <a:t>UMa</a:t>
            </a:r>
            <a:r>
              <a:rPr lang="en-US" sz="1800" b="0" dirty="0" smtClean="0">
                <a:solidFill>
                  <a:schemeClr val="dk1"/>
                </a:solidFill>
                <a:latin typeface="Arial"/>
                <a:ea typeface="Arial"/>
                <a:cs typeface="Arial"/>
              </a:rPr>
              <a:t> </a:t>
            </a:r>
            <a:endParaRPr lang="en-US" sz="1800" b="0" dirty="0" smtClean="0">
              <a:solidFill>
                <a:schemeClr val="dk1"/>
              </a:solidFill>
              <a:latin typeface="Arial"/>
              <a:ea typeface="Arial"/>
              <a:cs typeface="Arial"/>
            </a:endParaRPr>
          </a:p>
          <a:p>
            <a:pPr lvl="0" indent="-330200">
              <a:spcBef>
                <a:spcPts val="0"/>
              </a:spcBef>
              <a:buClr>
                <a:schemeClr val="dk1"/>
              </a:buClr>
              <a:buSzPts val="1600"/>
              <a:buFont typeface="Arial" panose="020B0604020202020204" pitchFamily="34" charset="0"/>
              <a:buChar char="•"/>
            </a:pPr>
            <a:r>
              <a:rPr lang="en-US" sz="1800" b="0" dirty="0" smtClean="0">
                <a:solidFill>
                  <a:schemeClr val="dk1"/>
                </a:solidFill>
                <a:latin typeface="Arial"/>
                <a:ea typeface="Arial"/>
                <a:cs typeface="Arial"/>
                <a:sym typeface="Arial"/>
              </a:rPr>
              <a:t>The complete configuration is specified in the ITU-R guidelines ([6] and [7]).</a:t>
            </a:r>
          </a:p>
          <a:p>
            <a:pPr marL="127000" lvl="0" indent="0" algn="just">
              <a:spcBef>
                <a:spcPts val="0"/>
              </a:spcBef>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7</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May 2019</a:t>
            </a:r>
            <a:endParaRPr lang="en-US"/>
          </a:p>
        </p:txBody>
      </p:sp>
      <p:sp>
        <p:nvSpPr>
          <p:cNvPr id="3" name="Footer Placeholder 2"/>
          <p:cNvSpPr>
            <a:spLocks noGrp="1"/>
          </p:cNvSpPr>
          <p:nvPr>
            <p:ph type="ftr" idx="11"/>
          </p:nvPr>
        </p:nvSpPr>
        <p:spPr/>
        <p:txBody>
          <a:bodyPr/>
          <a:lstStyle/>
          <a:p>
            <a:r>
              <a:rPr lang="en-US" dirty="0" smtClean="0"/>
              <a:t>Sindhu Verma, Broadcom</a:t>
            </a:r>
            <a:endParaRPr lang="en-US" dirty="0"/>
          </a:p>
        </p:txBody>
      </p:sp>
    </p:spTree>
    <p:extLst>
      <p:ext uri="{BB962C8B-B14F-4D97-AF65-F5344CB8AC3E}">
        <p14:creationId xmlns:p14="http://schemas.microsoft.com/office/powerpoint/2010/main" val="7559611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0" y="633413"/>
            <a:ext cx="10361100" cy="439847"/>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Metrics evaluated</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548640" lvl="0" indent="-285750" algn="just">
              <a:spcBef>
                <a:spcPts val="0"/>
              </a:spcBef>
              <a:buSzPts val="1600"/>
              <a:buFont typeface="Arial" panose="020B0604020202020204" pitchFamily="34" charset="0"/>
              <a:buChar char="•"/>
            </a:pPr>
            <a:endParaRPr lang="en-US" sz="1200" b="0" dirty="0">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8</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May 2019</a:t>
            </a:r>
            <a:endParaRPr lang="en-US"/>
          </a:p>
        </p:txBody>
      </p:sp>
      <p:sp>
        <p:nvSpPr>
          <p:cNvPr id="8" name="Rectangle 7"/>
          <p:cNvSpPr/>
          <p:nvPr/>
        </p:nvSpPr>
        <p:spPr>
          <a:xfrm>
            <a:off x="938742" y="1365361"/>
            <a:ext cx="10591800" cy="4001095"/>
          </a:xfrm>
          <a:prstGeom prst="rect">
            <a:avLst/>
          </a:prstGeom>
        </p:spPr>
        <p:txBody>
          <a:bodyPr wrap="square">
            <a:spAutoFit/>
          </a:bodyPr>
          <a:lstStyle/>
          <a:p>
            <a:pPr marL="127000" lvl="1" algn="just">
              <a:buClr>
                <a:schemeClr val="dk1"/>
              </a:buClr>
              <a:buSzPts val="1600"/>
            </a:pPr>
            <a:r>
              <a:rPr lang="en-US" sz="2000" dirty="0" smtClean="0">
                <a:solidFill>
                  <a:schemeClr val="dk1"/>
                </a:solidFill>
                <a:sym typeface="Times New Roman"/>
              </a:rPr>
              <a:t>The following metrics for </a:t>
            </a:r>
            <a:r>
              <a:rPr lang="en-US" sz="2000" dirty="0" err="1">
                <a:solidFill>
                  <a:schemeClr val="dk1"/>
                </a:solidFill>
                <a:sym typeface="Times New Roman"/>
              </a:rPr>
              <a:t>e</a:t>
            </a:r>
            <a:r>
              <a:rPr lang="en-US" sz="2000" dirty="0" err="1" smtClean="0">
                <a:solidFill>
                  <a:schemeClr val="dk1"/>
                </a:solidFill>
                <a:sym typeface="Times New Roman"/>
              </a:rPr>
              <a:t>MBB</a:t>
            </a:r>
            <a:r>
              <a:rPr lang="en-US" sz="2000" dirty="0" smtClean="0">
                <a:solidFill>
                  <a:schemeClr val="dk1"/>
                </a:solidFill>
                <a:sym typeface="Times New Roman"/>
              </a:rPr>
              <a:t> Dense Urban have to be evaluated via </a:t>
            </a:r>
            <a:r>
              <a:rPr lang="en-US" sz="2000" u="sng" dirty="0" smtClean="0">
                <a:solidFill>
                  <a:schemeClr val="dk1"/>
                </a:solidFill>
                <a:sym typeface="Times New Roman"/>
              </a:rPr>
              <a:t>simulations</a:t>
            </a:r>
            <a:r>
              <a:rPr lang="en-US" sz="2000" dirty="0" smtClean="0">
                <a:solidFill>
                  <a:schemeClr val="dk1"/>
                </a:solidFill>
                <a:sym typeface="Times New Roman"/>
              </a:rPr>
              <a:t>:</a:t>
            </a:r>
          </a:p>
          <a:p>
            <a:pPr marL="685800" lvl="2" indent="-342900" algn="just">
              <a:buClr>
                <a:schemeClr val="dk1"/>
              </a:buClr>
              <a:buSzPts val="1600"/>
              <a:buFont typeface="+mj-lt"/>
              <a:buAutoNum type="arabicPeriod"/>
            </a:pPr>
            <a:r>
              <a:rPr lang="en-US" sz="1800" dirty="0">
                <a:solidFill>
                  <a:schemeClr val="dk1"/>
                </a:solidFill>
                <a:sym typeface="Times New Roman"/>
              </a:rPr>
              <a:t>5%ile DL User Spectral Efficiency</a:t>
            </a:r>
          </a:p>
          <a:p>
            <a:pPr marL="685800" lvl="2" indent="-342900" algn="just">
              <a:buClr>
                <a:schemeClr val="dk1"/>
              </a:buClr>
              <a:buSzPts val="1600"/>
              <a:buFont typeface="+mj-lt"/>
              <a:buAutoNum type="arabicPeriod"/>
            </a:pPr>
            <a:r>
              <a:rPr lang="en-US" sz="1800" dirty="0">
                <a:solidFill>
                  <a:schemeClr val="dk1"/>
                </a:solidFill>
                <a:sym typeface="Times New Roman"/>
              </a:rPr>
              <a:t>5%ile UL User Spectral Efficiency</a:t>
            </a:r>
          </a:p>
          <a:p>
            <a:pPr marL="685800" lvl="2" indent="-342900" algn="just">
              <a:buClr>
                <a:schemeClr val="dk1"/>
              </a:buClr>
              <a:buSzPts val="1600"/>
              <a:buFont typeface="+mj-lt"/>
              <a:buAutoNum type="arabicPeriod"/>
            </a:pPr>
            <a:r>
              <a:rPr lang="en-US" sz="1800" dirty="0">
                <a:solidFill>
                  <a:schemeClr val="dk1"/>
                </a:solidFill>
                <a:sym typeface="Times New Roman"/>
              </a:rPr>
              <a:t>DL User </a:t>
            </a:r>
            <a:r>
              <a:rPr lang="en-US" sz="1800" dirty="0" smtClean="0">
                <a:solidFill>
                  <a:schemeClr val="dk1"/>
                </a:solidFill>
                <a:sym typeface="Times New Roman"/>
              </a:rPr>
              <a:t>Experienced Data Rate</a:t>
            </a:r>
            <a:endParaRPr lang="en-US" sz="1800" dirty="0">
              <a:solidFill>
                <a:schemeClr val="dk1"/>
              </a:solidFill>
              <a:sym typeface="Times New Roman"/>
            </a:endParaRPr>
          </a:p>
          <a:p>
            <a:pPr marL="685800" lvl="2" indent="-342900" algn="just">
              <a:buClr>
                <a:schemeClr val="dk1"/>
              </a:buClr>
              <a:buSzPts val="1600"/>
              <a:buFont typeface="+mj-lt"/>
              <a:buAutoNum type="arabicPeriod"/>
            </a:pPr>
            <a:r>
              <a:rPr lang="en-US" sz="1800" dirty="0">
                <a:solidFill>
                  <a:schemeClr val="dk1"/>
                </a:solidFill>
                <a:sym typeface="Times New Roman"/>
              </a:rPr>
              <a:t>UL User </a:t>
            </a:r>
            <a:r>
              <a:rPr lang="en-US" sz="1800" dirty="0" smtClean="0">
                <a:solidFill>
                  <a:schemeClr val="dk1"/>
                </a:solidFill>
                <a:sym typeface="Times New Roman"/>
              </a:rPr>
              <a:t>Experienced </a:t>
            </a:r>
            <a:r>
              <a:rPr lang="en-US" sz="1800" dirty="0">
                <a:solidFill>
                  <a:schemeClr val="dk1"/>
                </a:solidFill>
                <a:sym typeface="Times New Roman"/>
              </a:rPr>
              <a:t>D</a:t>
            </a:r>
            <a:r>
              <a:rPr lang="en-US" sz="1800" dirty="0" smtClean="0">
                <a:solidFill>
                  <a:schemeClr val="dk1"/>
                </a:solidFill>
                <a:sym typeface="Times New Roman"/>
              </a:rPr>
              <a:t>ata </a:t>
            </a:r>
            <a:r>
              <a:rPr lang="en-US" sz="1800" dirty="0">
                <a:solidFill>
                  <a:schemeClr val="dk1"/>
                </a:solidFill>
                <a:sym typeface="Times New Roman"/>
              </a:rPr>
              <a:t>R</a:t>
            </a:r>
            <a:r>
              <a:rPr lang="en-US" sz="1800" dirty="0" smtClean="0">
                <a:solidFill>
                  <a:schemeClr val="dk1"/>
                </a:solidFill>
                <a:sym typeface="Times New Roman"/>
              </a:rPr>
              <a:t>ate</a:t>
            </a:r>
            <a:endParaRPr lang="en-US" sz="1800" dirty="0">
              <a:solidFill>
                <a:schemeClr val="dk1"/>
              </a:solidFill>
              <a:sym typeface="Times New Roman"/>
            </a:endParaRPr>
          </a:p>
          <a:p>
            <a:pPr marL="685800" lvl="2" indent="-342900" algn="just">
              <a:buClr>
                <a:schemeClr val="dk1"/>
              </a:buClr>
              <a:buSzPts val="1600"/>
              <a:buFont typeface="+mj-lt"/>
              <a:buAutoNum type="arabicPeriod"/>
            </a:pPr>
            <a:r>
              <a:rPr lang="en-US" sz="1800" dirty="0">
                <a:solidFill>
                  <a:schemeClr val="dk1"/>
                </a:solidFill>
                <a:sym typeface="Times New Roman"/>
              </a:rPr>
              <a:t>DL Average Spectral Efficiency</a:t>
            </a:r>
          </a:p>
          <a:p>
            <a:pPr marL="685800" lvl="2" indent="-342900" algn="just">
              <a:buClr>
                <a:schemeClr val="dk1"/>
              </a:buClr>
              <a:buSzPts val="1600"/>
              <a:buFont typeface="+mj-lt"/>
              <a:buAutoNum type="arabicPeriod"/>
            </a:pPr>
            <a:r>
              <a:rPr lang="en-US" sz="1800" dirty="0">
                <a:solidFill>
                  <a:schemeClr val="dk1"/>
                </a:solidFill>
                <a:sym typeface="Times New Roman"/>
              </a:rPr>
              <a:t>UL Average Spectral Efficiency</a:t>
            </a:r>
          </a:p>
          <a:p>
            <a:pPr marL="342900" lvl="2" algn="just">
              <a:buClr>
                <a:schemeClr val="dk1"/>
              </a:buClr>
              <a:buSzPts val="1600"/>
            </a:pPr>
            <a:endParaRPr lang="en-US" sz="1800" dirty="0">
              <a:solidFill>
                <a:schemeClr val="dk1"/>
              </a:solidFill>
              <a:sym typeface="Times New Roman"/>
            </a:endParaRPr>
          </a:p>
          <a:p>
            <a:pPr marL="127000" lvl="1" algn="just">
              <a:buClr>
                <a:schemeClr val="dk1"/>
              </a:buClr>
              <a:buSzPts val="1600"/>
            </a:pPr>
            <a:r>
              <a:rPr lang="en-US" sz="2000" dirty="0">
                <a:solidFill>
                  <a:schemeClr val="dk1"/>
                </a:solidFill>
                <a:sym typeface="Times New Roman"/>
              </a:rPr>
              <a:t>Note:</a:t>
            </a:r>
          </a:p>
          <a:p>
            <a:pPr marL="685800" lvl="2" indent="-342900" algn="just">
              <a:buClr>
                <a:schemeClr val="dk1"/>
              </a:buClr>
              <a:buSzPts val="1600"/>
              <a:buFont typeface="+mj-lt"/>
              <a:buAutoNum type="arabicPeriod"/>
            </a:pPr>
            <a:r>
              <a:rPr lang="en-US" sz="1800" dirty="0" err="1">
                <a:solidFill>
                  <a:schemeClr val="dk1"/>
                </a:solidFill>
                <a:sym typeface="Times New Roman"/>
              </a:rPr>
              <a:t>eMBB</a:t>
            </a:r>
            <a:r>
              <a:rPr lang="en-US" sz="1800" dirty="0">
                <a:solidFill>
                  <a:schemeClr val="dk1"/>
                </a:solidFill>
                <a:sym typeface="Times New Roman"/>
              </a:rPr>
              <a:t> Dense Urban also requires </a:t>
            </a:r>
            <a:r>
              <a:rPr lang="en-US" sz="1800" u="sng" dirty="0" smtClean="0">
                <a:solidFill>
                  <a:schemeClr val="dk1"/>
                </a:solidFill>
                <a:sym typeface="Times New Roman"/>
              </a:rPr>
              <a:t>analytical</a:t>
            </a:r>
            <a:r>
              <a:rPr lang="en-US" sz="1800" dirty="0" smtClean="0">
                <a:solidFill>
                  <a:schemeClr val="dk1"/>
                </a:solidFill>
                <a:sym typeface="Times New Roman"/>
              </a:rPr>
              <a:t> </a:t>
            </a:r>
            <a:r>
              <a:rPr lang="en-US" sz="1800" dirty="0">
                <a:solidFill>
                  <a:schemeClr val="dk1"/>
                </a:solidFill>
                <a:sym typeface="Times New Roman"/>
              </a:rPr>
              <a:t>evaluation of Peak Spectral Efficiency and Peak Data Rate and these have already been provided in [4].</a:t>
            </a:r>
          </a:p>
          <a:p>
            <a:pPr marL="685800" lvl="2" indent="-342900" algn="just">
              <a:buClr>
                <a:schemeClr val="dk1"/>
              </a:buClr>
              <a:buSzPts val="1600"/>
              <a:buFont typeface="+mj-lt"/>
              <a:buAutoNum type="arabicPeriod"/>
            </a:pPr>
            <a:r>
              <a:rPr lang="en-US" sz="1800" dirty="0">
                <a:solidFill>
                  <a:schemeClr val="dk1"/>
                </a:solidFill>
                <a:sym typeface="Times New Roman"/>
              </a:rPr>
              <a:t>Mobility [7] requires separate simulations and has not yet been evaluated. We plan to provide them later. </a:t>
            </a:r>
          </a:p>
          <a:p>
            <a:pPr marL="342900" lvl="2" algn="just">
              <a:buClr>
                <a:schemeClr val="dk1"/>
              </a:buClr>
              <a:buSzPts val="1600"/>
            </a:pPr>
            <a:endParaRPr lang="en-US" sz="1800" dirty="0" smtClean="0">
              <a:solidFill>
                <a:schemeClr val="dk1"/>
              </a:solidFill>
              <a:sym typeface="Times New Roman"/>
            </a:endParaRPr>
          </a:p>
        </p:txBody>
      </p:sp>
      <p:sp>
        <p:nvSpPr>
          <p:cNvPr id="3" name="Footer Placeholder 2"/>
          <p:cNvSpPr>
            <a:spLocks noGrp="1"/>
          </p:cNvSpPr>
          <p:nvPr>
            <p:ph type="ftr" idx="11"/>
          </p:nvPr>
        </p:nvSpPr>
        <p:spPr/>
        <p:txBody>
          <a:bodyPr/>
          <a:lstStyle/>
          <a:p>
            <a:r>
              <a:rPr lang="en-US" smtClean="0"/>
              <a:t>Sindhu Verma, Broadcom</a:t>
            </a:r>
            <a:endParaRPr lang="en-US"/>
          </a:p>
        </p:txBody>
      </p:sp>
    </p:spTree>
    <p:extLst>
      <p:ext uri="{BB962C8B-B14F-4D97-AF65-F5344CB8AC3E}">
        <p14:creationId xmlns:p14="http://schemas.microsoft.com/office/powerpoint/2010/main" val="8997542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439847"/>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a:t>M</a:t>
            </a:r>
            <a:r>
              <a:rPr lang="en-US" sz="2400" dirty="0" smtClean="0"/>
              <a:t>etrics : 5%ile DL and UL spectral efficiencies</a:t>
            </a:r>
            <a:endParaRPr sz="2400" dirty="0"/>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9</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May 2019</a:t>
            </a:r>
            <a:endParaRPr lang="en-US"/>
          </a:p>
        </p:txBody>
      </p:sp>
      <p:sp>
        <p:nvSpPr>
          <p:cNvPr id="7" name="Rectangle 6"/>
          <p:cNvSpPr/>
          <p:nvPr/>
        </p:nvSpPr>
        <p:spPr>
          <a:xfrm>
            <a:off x="457200" y="1066800"/>
            <a:ext cx="11506200" cy="1734962"/>
          </a:xfrm>
          <a:prstGeom prst="rect">
            <a:avLst/>
          </a:prstGeom>
        </p:spPr>
        <p:txBody>
          <a:bodyPr wrap="square">
            <a:spAutoFit/>
          </a:bodyPr>
          <a:lstStyle/>
          <a:p>
            <a:pPr lvl="0">
              <a:lnSpc>
                <a:spcPct val="115000"/>
              </a:lnSpc>
              <a:spcBef>
                <a:spcPts val="600"/>
              </a:spcBef>
              <a:buSzPts val="1100"/>
            </a:pPr>
            <a:r>
              <a:rPr lang="en-US" sz="1800" dirty="0">
                <a:solidFill>
                  <a:schemeClr val="dk1"/>
                </a:solidFill>
              </a:rPr>
              <a:t>Definition: </a:t>
            </a:r>
            <a:r>
              <a:rPr lang="en-US" sz="1800" dirty="0">
                <a:solidFill>
                  <a:srgbClr val="0000FF"/>
                </a:solidFill>
              </a:rPr>
              <a:t>5th percentile user spectral efficiency is the 5th percentile point of the cumulative distribution function (CDF) of the normalized user throughput, estimated from all possible user locations.</a:t>
            </a:r>
          </a:p>
          <a:p>
            <a:pPr lvl="0">
              <a:lnSpc>
                <a:spcPct val="115000"/>
              </a:lnSpc>
              <a:spcBef>
                <a:spcPts val="600"/>
              </a:spcBef>
              <a:buSzPts val="1100"/>
            </a:pPr>
            <a:r>
              <a:rPr lang="en-US" sz="1800" dirty="0">
                <a:solidFill>
                  <a:schemeClr val="dk1"/>
                </a:solidFill>
              </a:rPr>
              <a:t>The requirement </a:t>
            </a:r>
            <a:r>
              <a:rPr lang="en-US" sz="1800" dirty="0" smtClean="0">
                <a:solidFill>
                  <a:schemeClr val="dk1"/>
                </a:solidFill>
              </a:rPr>
              <a:t>for </a:t>
            </a:r>
            <a:r>
              <a:rPr lang="en-US" sz="1800" dirty="0" err="1" smtClean="0">
                <a:solidFill>
                  <a:schemeClr val="dk1"/>
                </a:solidFill>
              </a:rPr>
              <a:t>eMBB</a:t>
            </a:r>
            <a:r>
              <a:rPr lang="en-US" sz="1800" dirty="0" smtClean="0">
                <a:solidFill>
                  <a:schemeClr val="dk1"/>
                </a:solidFill>
              </a:rPr>
              <a:t> Dense Urban is [7]:</a:t>
            </a:r>
            <a:endParaRPr lang="en-US" sz="1800" dirty="0">
              <a:solidFill>
                <a:schemeClr val="dk1"/>
              </a:solidFill>
            </a:endParaRPr>
          </a:p>
          <a:p>
            <a:pPr marL="457200" indent="-330200">
              <a:lnSpc>
                <a:spcPct val="115000"/>
              </a:lnSpc>
              <a:buClr>
                <a:schemeClr val="dk1"/>
              </a:buClr>
              <a:buSzPts val="1600"/>
              <a:buFont typeface="Arial" panose="020B0604020202020204" pitchFamily="34" charset="0"/>
              <a:buChar char="•"/>
            </a:pPr>
            <a:r>
              <a:rPr lang="en-US" sz="1800" dirty="0" smtClean="0">
                <a:solidFill>
                  <a:schemeClr val="dk1"/>
                </a:solidFill>
              </a:rPr>
              <a:t>DL: 0.225 bits/s/Hz</a:t>
            </a:r>
          </a:p>
          <a:p>
            <a:pPr marL="457200" lvl="0" indent="-330200">
              <a:lnSpc>
                <a:spcPct val="115000"/>
              </a:lnSpc>
              <a:buClr>
                <a:schemeClr val="dk1"/>
              </a:buClr>
              <a:buSzPts val="1600"/>
              <a:buFont typeface="Arial" panose="020B0604020202020204" pitchFamily="34" charset="0"/>
              <a:buChar char="•"/>
            </a:pPr>
            <a:r>
              <a:rPr lang="en-US" sz="1800" dirty="0" smtClean="0">
                <a:solidFill>
                  <a:schemeClr val="dk1"/>
                </a:solidFill>
              </a:rPr>
              <a:t>UL: 0.15 bits/s/Hz</a:t>
            </a:r>
            <a:endParaRPr lang="en-US" sz="1800" dirty="0">
              <a:solidFill>
                <a:schemeClr val="dk1"/>
              </a:solidFill>
            </a:endParaRPr>
          </a:p>
        </p:txBody>
      </p:sp>
      <p:sp>
        <p:nvSpPr>
          <p:cNvPr id="3" name="Footer Placeholder 2"/>
          <p:cNvSpPr>
            <a:spLocks noGrp="1"/>
          </p:cNvSpPr>
          <p:nvPr>
            <p:ph type="ftr" idx="11"/>
          </p:nvPr>
        </p:nvSpPr>
        <p:spPr/>
        <p:txBody>
          <a:bodyPr/>
          <a:lstStyle/>
          <a:p>
            <a:r>
              <a:rPr lang="en-US" smtClean="0"/>
              <a:t>Sindhu Verma, Broadcom</a:t>
            </a:r>
            <a:endParaRPr lang="en-US"/>
          </a:p>
        </p:txBody>
      </p:sp>
    </p:spTree>
    <p:extLst>
      <p:ext uri="{BB962C8B-B14F-4D97-AF65-F5344CB8AC3E}">
        <p14:creationId xmlns:p14="http://schemas.microsoft.com/office/powerpoint/2010/main" val="3409678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27204</TotalTime>
  <Words>1972</Words>
  <Application>Microsoft Office PowerPoint</Application>
  <PresentationFormat>Widescreen</PresentationFormat>
  <Paragraphs>259</Paragraphs>
  <Slides>14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Batang</vt:lpstr>
      <vt:lpstr>Times</vt:lpstr>
      <vt:lpstr>Times New Roman</vt:lpstr>
      <vt:lpstr>Office Theme</vt:lpstr>
      <vt:lpstr>Document</vt:lpstr>
      <vt:lpstr>802.11ax for IMT-2020 eMBB Dense Urban</vt:lpstr>
      <vt:lpstr>Abstract</vt:lpstr>
      <vt:lpstr>Background</vt:lpstr>
      <vt:lpstr>Simulation setup</vt:lpstr>
      <vt:lpstr>Network Topology</vt:lpstr>
      <vt:lpstr>Simulation configuration and parameters per Configuration A (1)</vt:lpstr>
      <vt:lpstr>Simulation configuration and parameters per Configuration A (2)</vt:lpstr>
      <vt:lpstr>Metrics evaluated</vt:lpstr>
      <vt:lpstr>Metrics : 5%ile DL and UL spectral efficiencies</vt:lpstr>
      <vt:lpstr>Metrics : DL and UL User Experience Data Rate</vt:lpstr>
      <vt:lpstr>Metrics : Average DL and UL spectral efficiencies</vt:lpstr>
      <vt:lpstr>Metric : Mobility</vt:lpstr>
      <vt:lpstr>Summary of evaluations for EMBB Dense Urban</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802.11ax for IMT-2020 EMBB Indoor Hotspot and Dense Urban</dc:title>
  <dc:creator>Shubhodeep Adhikari</dc:creator>
  <cp:lastModifiedBy>Sindhu Verma</cp:lastModifiedBy>
  <cp:revision>436</cp:revision>
  <dcterms:modified xsi:type="dcterms:W3CDTF">2019-05-14T11:52:28Z</dcterms:modified>
</cp:coreProperties>
</file>