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65" r:id="rId2"/>
    <p:sldId id="412" r:id="rId3"/>
    <p:sldId id="321" r:id="rId4"/>
    <p:sldId id="366" r:id="rId5"/>
    <p:sldId id="410" r:id="rId6"/>
    <p:sldId id="363" r:id="rId7"/>
    <p:sldId id="322" r:id="rId8"/>
    <p:sldId id="356" r:id="rId9"/>
    <p:sldId id="357" r:id="rId10"/>
    <p:sldId id="358" r:id="rId11"/>
    <p:sldId id="359" r:id="rId12"/>
    <p:sldId id="364" r:id="rId13"/>
    <p:sldId id="411" r:id="rId14"/>
    <p:sldId id="413" r:id="rId15"/>
    <p:sldId id="414" r:id="rId16"/>
    <p:sldId id="415" r:id="rId17"/>
    <p:sldId id="320" r:id="rId18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952" autoAdjust="0"/>
  </p:normalViewPr>
  <p:slideViewPr>
    <p:cSldViewPr>
      <p:cViewPr varScale="1">
        <p:scale>
          <a:sx n="83" d="100"/>
          <a:sy n="83" d="100"/>
        </p:scale>
        <p:origin x="84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Santosh Pandey, Cisco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doc.: IEEE 802.11-yy/xxxxr0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Month Year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smtClean="0"/>
              <a:t>Santosh Pandey, Cisco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0584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6225" y="95250"/>
            <a:ext cx="2195513" cy="215900"/>
          </a:xfrm>
        </p:spPr>
        <p:txBody>
          <a:bodyPr/>
          <a:lstStyle/>
          <a:p>
            <a:pPr>
              <a:defRPr/>
            </a:pPr>
            <a:r>
              <a:rPr lang="en-CA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250"/>
            <a:ext cx="915988" cy="215900"/>
          </a:xfrm>
        </p:spPr>
        <p:txBody>
          <a:bodyPr/>
          <a:lstStyle/>
          <a:p>
            <a:pPr>
              <a:defRPr/>
            </a:pPr>
            <a:r>
              <a:rPr lang="en-CA" dirty="0"/>
              <a:t>Month Year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19463" y="898525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CA" altLang="en-US" dirty="0"/>
              <a:t>Page </a:t>
            </a:r>
            <a:fld id="{F0002FBF-7B77-438C-BFBD-145265B49852}" type="slidenum">
              <a:rPr lang="en-CA" altLang="en-US"/>
              <a:pPr>
                <a:spcBef>
                  <a:spcPct val="0"/>
                </a:spcBef>
              </a:pPr>
              <a:t>6</a:t>
            </a:fld>
            <a:endParaRPr lang="en-CA" altLang="en-US" dirty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44" rIns="95244"/>
          <a:lstStyle/>
          <a:p>
            <a:endParaRPr lang="fr-FR" altLang="en-US" dirty="0"/>
          </a:p>
        </p:txBody>
      </p:sp>
    </p:spTree>
    <p:extLst>
      <p:ext uri="{BB962C8B-B14F-4D97-AF65-F5344CB8AC3E}">
        <p14:creationId xmlns:p14="http://schemas.microsoft.com/office/powerpoint/2010/main" val="15851656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3406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July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119463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802.11-19-1342/r1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2" y="6475413"/>
            <a:ext cx="88165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11bd TG Use Cases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2019-07-18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13858"/>
              </p:ext>
            </p:extLst>
          </p:nvPr>
        </p:nvGraphicFramePr>
        <p:xfrm>
          <a:off x="1077913" y="3022600"/>
          <a:ext cx="7620000" cy="213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52" name="Document" r:id="rId4" imgW="8330883" imgH="1546539" progId="Word.Document.8">
                  <p:embed/>
                </p:oleObj>
              </mc:Choice>
              <mc:Fallback>
                <p:oleObj name="Document" r:id="rId4" imgW="8330883" imgH="1546539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7913" y="3022600"/>
                        <a:ext cx="7620000" cy="2132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Infrastructure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Transmission of safety and non-safety data from infrastructure to </a:t>
            </a:r>
            <a:r>
              <a:rPr lang="en-US" b="0" dirty="0" smtClean="0"/>
              <a:t>vehicles </a:t>
            </a:r>
            <a:r>
              <a:rPr lang="en-US" altLang="ja-JP" b="0" dirty="0"/>
              <a:t>and from vehicles to </a:t>
            </a:r>
            <a:r>
              <a:rPr lang="en-US" altLang="ja-JP" b="0" dirty="0" smtClean="0"/>
              <a:t>infrastructure</a:t>
            </a:r>
            <a:endParaRPr lang="en-US" b="0" dirty="0"/>
          </a:p>
          <a:p>
            <a:pPr lvl="1"/>
            <a:r>
              <a:rPr lang="en-US" dirty="0"/>
              <a:t>High amount of data can be received in a short time, for example, CRL database or potentially HD </a:t>
            </a:r>
            <a:r>
              <a:rPr lang="en-US" dirty="0" smtClean="0"/>
              <a:t>map</a:t>
            </a:r>
          </a:p>
          <a:p>
            <a:pPr lvl="1"/>
            <a:r>
              <a:rPr lang="en-US" altLang="ja-JP" dirty="0"/>
              <a:t>High amount of data can be transmitted in a short time, for example, pictures of obstacles, animals or hazards, or potentially sensor data such as camera, radar or LiDAR data to construct/update dynamic </a:t>
            </a:r>
            <a:r>
              <a:rPr lang="en-US" altLang="ja-JP" dirty="0" smtClean="0"/>
              <a:t>maps</a:t>
            </a:r>
            <a:endParaRPr lang="en-US" b="0" dirty="0"/>
          </a:p>
          <a:p>
            <a:r>
              <a:rPr lang="en-US" dirty="0"/>
              <a:t>Deployment timeline: </a:t>
            </a:r>
            <a:r>
              <a:rPr lang="en-US" b="0" dirty="0"/>
              <a:t>Now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dirty="0"/>
              <a:t>High throughput (Packet NGV should carry higher number (&gt;50%) of transmitted bytes than IEEE802.11p packet under same conditions)</a:t>
            </a:r>
            <a:endParaRPr lang="en-US" b="0" dirty="0"/>
          </a:p>
          <a:p>
            <a:r>
              <a:rPr lang="en-US" dirty="0"/>
              <a:t>Limitations:</a:t>
            </a:r>
          </a:p>
          <a:p>
            <a:pPr lvl="1"/>
            <a:r>
              <a:rPr lang="en-US" dirty="0"/>
              <a:t>Infrastructure should select usage of IEEE802.11p or NGV packet based on application and capabilities of vehicles in proximity</a:t>
            </a:r>
          </a:p>
          <a:p>
            <a:pPr lvl="1"/>
            <a:r>
              <a:rPr lang="en-US" dirty="0"/>
              <a:t>Higher layer (e.g. IEEE1609) protocol should be defined for version negotiation (out of NGV scope)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10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611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Vehicular Positioning &amp; 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2210" y="1556792"/>
            <a:ext cx="8481790" cy="4824536"/>
          </a:xfrm>
        </p:spPr>
        <p:txBody>
          <a:bodyPr/>
          <a:lstStyle/>
          <a:p>
            <a:r>
              <a:rPr lang="en-US" sz="2000" dirty="0"/>
              <a:t>Overview:</a:t>
            </a:r>
          </a:p>
          <a:p>
            <a:pPr lvl="1"/>
            <a:r>
              <a:rPr lang="en-US" sz="1800" dirty="0"/>
              <a:t>Positioning of the vehicle </a:t>
            </a:r>
            <a:r>
              <a:rPr lang="en-US" sz="1800" dirty="0" err="1"/>
              <a:t>wrt</a:t>
            </a:r>
            <a:r>
              <a:rPr lang="en-US" sz="1800" dirty="0"/>
              <a:t> other road-users:</a:t>
            </a:r>
          </a:p>
          <a:p>
            <a:pPr lvl="2"/>
            <a:r>
              <a:rPr lang="en-US" sz="1600" dirty="0"/>
              <a:t>Radar technology is not always accurate, especially in case of pedestrians/bikes. </a:t>
            </a:r>
            <a:r>
              <a:rPr lang="en-US" sz="1600" b="0" dirty="0"/>
              <a:t>Measure accurate distance to other road-users based on known antenna position</a:t>
            </a:r>
            <a:r>
              <a:rPr lang="en-US" sz="1600" dirty="0"/>
              <a:t>.</a:t>
            </a:r>
          </a:p>
          <a:p>
            <a:pPr lvl="1"/>
            <a:r>
              <a:rPr lang="en-US" sz="1800" b="0" dirty="0"/>
              <a:t>Locating and navigating the car in locations with no GPS coverage, i.e., parking lots or urban canyon.</a:t>
            </a:r>
          </a:p>
          <a:p>
            <a:r>
              <a:rPr lang="en-US" sz="2000" dirty="0"/>
              <a:t>Requirements: </a:t>
            </a:r>
          </a:p>
          <a:p>
            <a:pPr lvl="1"/>
            <a:r>
              <a:rPr lang="en-US" sz="1800" dirty="0"/>
              <a:t>Positioning:</a:t>
            </a:r>
          </a:p>
          <a:p>
            <a:pPr lvl="2"/>
            <a:r>
              <a:rPr lang="en-US" sz="1600" dirty="0"/>
              <a:t>0.3m LoS accuracy, 10Hz typical refresh rate, with or without orientation. </a:t>
            </a:r>
          </a:p>
          <a:p>
            <a:pPr lvl="2"/>
            <a:r>
              <a:rPr lang="en-US" sz="1600" dirty="0"/>
              <a:t>V2V, V2I and V2P operation, with variable refresh rate.</a:t>
            </a:r>
          </a:p>
          <a:p>
            <a:pPr lvl="1"/>
            <a:r>
              <a:rPr lang="en-US" sz="1800" dirty="0"/>
              <a:t>Location: 1-2m </a:t>
            </a:r>
            <a:r>
              <a:rPr lang="en-US" sz="1800" dirty="0" err="1"/>
              <a:t>NLoS</a:t>
            </a:r>
            <a:r>
              <a:rPr lang="en-US" sz="1800" dirty="0"/>
              <a:t> positioning accuracy, 10hz refresh rate.</a:t>
            </a:r>
          </a:p>
          <a:p>
            <a:r>
              <a:rPr lang="en-US" sz="2000" dirty="0"/>
              <a:t>Limitations:</a:t>
            </a:r>
          </a:p>
          <a:p>
            <a:pPr lvl="1"/>
            <a:r>
              <a:rPr lang="en-US" sz="1800" dirty="0"/>
              <a:t>Higher accuracy is normally achieved via larger bandwidth which allow higher channel resolutions. 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11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60792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Automated Driving Assistance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/>
          </a:bodyPr>
          <a:lstStyle/>
          <a:p>
            <a:r>
              <a:rPr lang="en-US" dirty="0"/>
              <a:t>Overview: </a:t>
            </a:r>
            <a:r>
              <a:rPr lang="en-US" b="0" dirty="0"/>
              <a:t>Coordinated vehicle maneuvers </a:t>
            </a:r>
          </a:p>
          <a:p>
            <a:pPr lvl="1"/>
            <a:r>
              <a:rPr lang="en-US" sz="2100" dirty="0"/>
              <a:t>Vehicle shares their future path and potentially adjusts it according to paths of vehicles in proximity</a:t>
            </a:r>
          </a:p>
          <a:p>
            <a:r>
              <a:rPr lang="en-US" dirty="0"/>
              <a:t>Deployment timeline: </a:t>
            </a:r>
            <a:r>
              <a:rPr lang="en-US" b="0" dirty="0"/>
              <a:t>&gt;2025 (expected)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Multi-channel operation, maximizing availability of safety and Automated Driving channels</a:t>
            </a:r>
          </a:p>
          <a:p>
            <a:pPr lvl="1"/>
            <a:r>
              <a:rPr lang="en-US" b="0" dirty="0"/>
              <a:t>Packet NGV should carry higher number (&gt;50%) </a:t>
            </a:r>
            <a:r>
              <a:rPr lang="en-US" dirty="0"/>
              <a:t>of transmitted bytes than </a:t>
            </a:r>
            <a:r>
              <a:rPr lang="en-US" b="0" dirty="0"/>
              <a:t>IEEE802.11p packet under same conditions (packet duration, PER, range, wireless channel)</a:t>
            </a:r>
          </a:p>
          <a:p>
            <a:r>
              <a:rPr lang="en-US" dirty="0"/>
              <a:t>Limitations: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9880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7. Aerial Vehicle ITS Application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ko-KR" sz="2000" dirty="0"/>
              <a:t>Overview:</a:t>
            </a:r>
          </a:p>
          <a:p>
            <a:pPr lvl="1"/>
            <a:r>
              <a:rPr lang="en-US" altLang="ko-KR" sz="1800" dirty="0"/>
              <a:t>Aerial Vehicles provide road safety and traffic violation monitoring functions with </a:t>
            </a:r>
            <a:r>
              <a:rPr lang="en-US" altLang="ko-KR" sz="1800" dirty="0" err="1"/>
              <a:t>LoS</a:t>
            </a:r>
            <a:r>
              <a:rPr lang="en-US" altLang="ko-KR" sz="1800" dirty="0"/>
              <a:t> connectivity</a:t>
            </a:r>
          </a:p>
          <a:p>
            <a:pPr lvl="1"/>
            <a:r>
              <a:rPr lang="en-US" altLang="ko-KR" sz="1800" dirty="0"/>
              <a:t>Aerial Vehicles can be deployed flexibly and dynamically to control heavy traffic congestion</a:t>
            </a:r>
          </a:p>
          <a:p>
            <a:r>
              <a:rPr lang="en-US" altLang="ko-KR" sz="2000" dirty="0"/>
              <a:t>Requirements: </a:t>
            </a:r>
          </a:p>
          <a:p>
            <a:pPr lvl="1"/>
            <a:r>
              <a:rPr lang="en-US" altLang="ko-KR" sz="1800" dirty="0"/>
              <a:t>Vehicle to X communication includes Aerial Vehicle to X </a:t>
            </a:r>
          </a:p>
          <a:p>
            <a:pPr lvl="1"/>
            <a:r>
              <a:rPr lang="en-US" altLang="ko-KR" sz="1800" dirty="0"/>
              <a:t>High Throughput to provide traffic video information from Aerial Vehicles to Authorities (police officers) </a:t>
            </a:r>
          </a:p>
          <a:p>
            <a:pPr lvl="1"/>
            <a:r>
              <a:rPr lang="en-US" altLang="ko-KR" sz="1800" dirty="0"/>
              <a:t>Multi-Channel operation</a:t>
            </a:r>
          </a:p>
          <a:p>
            <a:pPr lvl="1"/>
            <a:r>
              <a:rPr lang="en-US" altLang="ko-KR" sz="1800" dirty="0"/>
              <a:t>Short packet transmission latency</a:t>
            </a:r>
            <a:endParaRPr lang="en-US" altLang="ko-KR" sz="1600" dirty="0"/>
          </a:p>
          <a:p>
            <a:r>
              <a:rPr lang="en-US" altLang="ko-KR" sz="2000" dirty="0"/>
              <a:t>Limitations:</a:t>
            </a:r>
          </a:p>
          <a:p>
            <a:pPr lvl="1"/>
            <a:r>
              <a:rPr lang="en-US" altLang="ko-KR" sz="1800" dirty="0"/>
              <a:t>Maintaining channel load</a:t>
            </a:r>
          </a:p>
          <a:p>
            <a:pPr lvl="1"/>
            <a:r>
              <a:rPr lang="en-US" altLang="ko-KR" sz="1800" dirty="0"/>
              <a:t>Priority control</a:t>
            </a:r>
          </a:p>
          <a:p>
            <a:endParaRPr lang="zh-CN" alt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9502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8. Train-to-Train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Safety critical and for efficient operation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Autonomous train </a:t>
            </a:r>
            <a:r>
              <a:rPr lang="en-US" dirty="0" smtClean="0"/>
              <a:t>protection &amp; operation (ATP/ATO): </a:t>
            </a:r>
            <a:r>
              <a:rPr lang="en-US" dirty="0"/>
              <a:t>collision avoidance, r</a:t>
            </a:r>
            <a:r>
              <a:rPr lang="en-US" dirty="0">
                <a:solidFill>
                  <a:schemeClr val="tx1"/>
                </a:solidFill>
                <a:cs typeface="Arial" pitchFamily="34" charset="0"/>
              </a:rPr>
              <a:t>emote control, automatic coupling and train integrity; virtual coupling (platooning)</a:t>
            </a:r>
            <a:r>
              <a:rPr lang="en-US" dirty="0" smtClean="0"/>
              <a:t>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Deployment time line &gt;</a:t>
            </a:r>
            <a:r>
              <a:rPr lang="en-US" dirty="0" smtClean="0"/>
              <a:t>2030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For </a:t>
            </a:r>
            <a:r>
              <a:rPr lang="en-US" dirty="0"/>
              <a:t>a </a:t>
            </a:r>
            <a:r>
              <a:rPr lang="en-US" dirty="0" smtClean="0"/>
              <a:t>relative </a:t>
            </a:r>
            <a:r>
              <a:rPr lang="en-US" dirty="0"/>
              <a:t>speed of 500 km/h (with directional antennas 800 km/h</a:t>
            </a:r>
            <a:r>
              <a:rPr lang="en-US" dirty="0" smtClean="0"/>
              <a:t>) and </a:t>
            </a:r>
            <a:r>
              <a:rPr lang="en-US" dirty="0"/>
              <a:t>distance of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2000 m</a:t>
            </a:r>
            <a:r>
              <a:rPr lang="en-US" dirty="0"/>
              <a:t>,</a:t>
            </a:r>
            <a:r>
              <a:rPr lang="en-US" dirty="0" smtClean="0"/>
              <a:t> NGV provides at least a data rate of </a:t>
            </a:r>
            <a:r>
              <a:rPr lang="en-US" dirty="0"/>
              <a:t>1 </a:t>
            </a:r>
            <a:r>
              <a:rPr lang="en-US" dirty="0" smtClean="0"/>
              <a:t>Mbps, a ranging </a:t>
            </a:r>
            <a:r>
              <a:rPr lang="en-US" dirty="0"/>
              <a:t>accuracy of 1% of </a:t>
            </a:r>
            <a:r>
              <a:rPr lang="en-US" dirty="0" smtClean="0"/>
              <a:t>distance, and latency of 10 ms as well as supports reliability </a:t>
            </a:r>
            <a:r>
              <a:rPr lang="en-US" dirty="0"/>
              <a:t>(</a:t>
            </a:r>
            <a:r>
              <a:rPr lang="en-US" dirty="0" smtClean="0"/>
              <a:t>SIL2)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206466" y="6453336"/>
            <a:ext cx="731067" cy="272653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8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716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9. Vehicle-to-Train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Overview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Safety critical and for efficient operation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Shared </a:t>
            </a:r>
            <a:r>
              <a:rPr lang="en-US" dirty="0" smtClean="0"/>
              <a:t>space at level crossings, shared spectrum for 5.9 GHz ITS band between V2X and urban rail communications 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Deployment </a:t>
            </a:r>
            <a:r>
              <a:rPr lang="en-US" dirty="0"/>
              <a:t>time line &gt;</a:t>
            </a:r>
            <a:r>
              <a:rPr lang="en-US" dirty="0" smtClean="0"/>
              <a:t>2020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Requirements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</a:t>
            </a:r>
            <a:r>
              <a:rPr lang="en-US" dirty="0" smtClean="0"/>
              <a:t>a relative </a:t>
            </a:r>
            <a:r>
              <a:rPr lang="en-US" dirty="0"/>
              <a:t>speed of 500 </a:t>
            </a:r>
            <a:r>
              <a:rPr lang="en-US" dirty="0" smtClean="0"/>
              <a:t>km/h and a </a:t>
            </a:r>
            <a:r>
              <a:rPr lang="en-US" dirty="0"/>
              <a:t>distance of </a:t>
            </a:r>
            <a:r>
              <a:rPr lang="en-US" dirty="0" smtClean="0"/>
              <a:t>2000 m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NGV </a:t>
            </a:r>
            <a:r>
              <a:rPr lang="en-US" dirty="0" smtClean="0"/>
              <a:t>provides </a:t>
            </a:r>
            <a:r>
              <a:rPr lang="en-US" dirty="0"/>
              <a:t>at </a:t>
            </a:r>
            <a:r>
              <a:rPr lang="en-US" dirty="0" smtClean="0"/>
              <a:t>least a data rate of 1 </a:t>
            </a:r>
            <a:r>
              <a:rPr lang="en-US" dirty="0"/>
              <a:t>Mbps</a:t>
            </a:r>
            <a:r>
              <a:rPr lang="en-US" dirty="0" smtClean="0"/>
              <a:t>, a </a:t>
            </a:r>
            <a:r>
              <a:rPr lang="en-US" dirty="0"/>
              <a:t>ranging accuracy </a:t>
            </a:r>
            <a:r>
              <a:rPr lang="en-US" dirty="0" smtClean="0"/>
              <a:t>between </a:t>
            </a:r>
            <a:r>
              <a:rPr lang="en-US" dirty="0"/>
              <a:t>5% </a:t>
            </a:r>
            <a:r>
              <a:rPr lang="en-US" dirty="0" smtClean="0"/>
              <a:t>and </a:t>
            </a:r>
            <a:r>
              <a:rPr lang="en-US" dirty="0"/>
              <a:t>10% of </a:t>
            </a:r>
            <a:r>
              <a:rPr lang="en-US" dirty="0" smtClean="0"/>
              <a:t>distance, and a latency of 100 </a:t>
            </a:r>
            <a:r>
              <a:rPr lang="en-US" dirty="0"/>
              <a:t>ms</a:t>
            </a:r>
            <a:r>
              <a:rPr lang="en-US" dirty="0" smtClean="0"/>
              <a:t>, </a:t>
            </a:r>
            <a:br>
              <a:rPr lang="en-US" dirty="0" smtClean="0"/>
            </a:br>
            <a:r>
              <a:rPr lang="en-US" dirty="0" smtClean="0"/>
              <a:t>as well as supports reliability </a:t>
            </a:r>
            <a:r>
              <a:rPr lang="en-US" dirty="0"/>
              <a:t>(</a:t>
            </a:r>
            <a:r>
              <a:rPr lang="en-US" dirty="0" smtClean="0"/>
              <a:t>SIL2)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Limitations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Interference between V2X and T2X limited while enabling safe cooperation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4294967295"/>
          </p:nvPr>
        </p:nvSpPr>
        <p:spPr>
          <a:xfrm>
            <a:off x="4206466" y="6453336"/>
            <a:ext cx="731067" cy="272653"/>
          </a:xfrm>
          <a:prstGeom prst="rect">
            <a:avLst/>
          </a:prstGeom>
        </p:spPr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页脚占位符 3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641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10. </a:t>
            </a:r>
            <a:r>
              <a:rPr lang="en-US" dirty="0">
                <a:solidFill>
                  <a:schemeClr val="tx1"/>
                </a:solidFill>
              </a:rPr>
              <a:t>V2V see-through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Overview:</a:t>
            </a:r>
            <a:r>
              <a:rPr lang="en-US" b="0" dirty="0"/>
              <a:t> Vehicles share their own views to each other to construct see-through view</a:t>
            </a:r>
            <a:endParaRPr lang="en-US" b="0" strike="sngStrike" dirty="0">
              <a:solidFill>
                <a:srgbClr val="FF0000"/>
              </a:solidFill>
            </a:endParaRPr>
          </a:p>
          <a:p>
            <a:pPr lvl="1"/>
            <a:r>
              <a:rPr lang="en-US" dirty="0"/>
              <a:t>the views are used for safety and driver/passengers usage</a:t>
            </a:r>
          </a:p>
          <a:p>
            <a:pPr lvl="1"/>
            <a:r>
              <a:rPr lang="en-US" dirty="0"/>
              <a:t>example scenario: (1)platooning, (2)urban traffic</a:t>
            </a:r>
          </a:p>
          <a:p>
            <a:r>
              <a:rPr lang="en-US" altLang="ja-JP" dirty="0"/>
              <a:t>Target performance</a:t>
            </a:r>
            <a:r>
              <a:rPr lang="en-US" dirty="0"/>
              <a:t>: </a:t>
            </a:r>
          </a:p>
          <a:p>
            <a:pPr lvl="1"/>
            <a:r>
              <a:rPr lang="en-US" altLang="ja-JP" dirty="0"/>
              <a:t>20 Mbps data rate for single video stream, 400 Mbps data rate for multiple video streams</a:t>
            </a:r>
          </a:p>
          <a:p>
            <a:pPr lvl="1"/>
            <a:r>
              <a:rPr lang="en-US" altLang="ja-JP" dirty="0"/>
              <a:t>10 </a:t>
            </a:r>
            <a:r>
              <a:rPr lang="en-US" altLang="ja-JP" dirty="0" err="1"/>
              <a:t>ms</a:t>
            </a:r>
            <a:r>
              <a:rPr lang="en-US" altLang="ja-JP" dirty="0"/>
              <a:t> end-to-end latency at the application layer</a:t>
            </a:r>
            <a:br>
              <a:rPr lang="en-US" altLang="ja-JP" dirty="0"/>
            </a:br>
            <a:r>
              <a:rPr lang="en-US" altLang="ja-JP" dirty="0"/>
              <a:t>per single wireless link </a:t>
            </a:r>
          </a:p>
          <a:p>
            <a:pPr lvl="1"/>
            <a:r>
              <a:rPr lang="en-US" altLang="ja-JP" dirty="0"/>
              <a:t>~120 km/h relative speed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01907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56672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 smtClean="0"/>
              <a:t>[1]  11-18/1323r2 NGV SG Use </a:t>
            </a:r>
            <a:r>
              <a:rPr lang="en-US" altLang="zh-CN" dirty="0" smtClean="0"/>
              <a:t>Cases</a:t>
            </a:r>
          </a:p>
          <a:p>
            <a:pPr marL="0" indent="0">
              <a:buNone/>
            </a:pPr>
            <a:r>
              <a:rPr lang="en-US" dirty="0" smtClean="0"/>
              <a:t>[2]  11-19/0985r5 IEEE 802.11 </a:t>
            </a:r>
            <a:r>
              <a:rPr lang="en-US" dirty="0" err="1" smtClean="0"/>
              <a:t>TGbd</a:t>
            </a:r>
            <a:r>
              <a:rPr lang="en-US" dirty="0" smtClean="0"/>
              <a:t> Jul 2019 Agenda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17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0724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Revision History</a:t>
            </a:r>
            <a:endParaRPr lang="zh-CN" altLang="en-US" dirty="0"/>
          </a:p>
        </p:txBody>
      </p:sp>
      <p:graphicFrame>
        <p:nvGraphicFramePr>
          <p:cNvPr id="6" name="内容占位符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1778591"/>
              </p:ext>
            </p:extLst>
          </p:nvPr>
        </p:nvGraphicFramePr>
        <p:xfrm>
          <a:off x="685800" y="1981200"/>
          <a:ext cx="7772400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920"/>
                <a:gridCol w="1584176"/>
                <a:gridCol w="482230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dirty="0" err="1" smtClean="0"/>
                        <a:t>Revison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Time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Note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r0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Jul</a:t>
                      </a:r>
                      <a:r>
                        <a:rPr lang="en-US" altLang="zh-CN" baseline="0" dirty="0" smtClean="0"/>
                        <a:t>, 2019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First baseline revision based on</a:t>
                      </a:r>
                      <a:r>
                        <a:rPr lang="en-US" altLang="zh-CN" baseline="0" dirty="0" smtClean="0"/>
                        <a:t> [1]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r1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Jul, 2019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Updated use case</a:t>
                      </a:r>
                      <a:r>
                        <a:rPr lang="en-US" altLang="zh-CN" baseline="0" dirty="0" smtClean="0"/>
                        <a:t> 4 and added use case 10 based on the motion on Slide 23 of [2]</a:t>
                      </a:r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页脚占位符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425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This document contains </a:t>
            </a:r>
            <a:r>
              <a:rPr lang="en-GB" altLang="en-US" dirty="0"/>
              <a:t>the use cases </a:t>
            </a:r>
            <a:r>
              <a:rPr lang="en-GB" altLang="en-US" dirty="0" smtClean="0"/>
              <a:t>for 11bd TG.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7440"/>
            <a:ext cx="7772400" cy="4203848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800" b="1" dirty="0"/>
              <a:t>Interoperability – </a:t>
            </a:r>
            <a:r>
              <a:rPr lang="en-US" altLang="en-US" sz="1800" dirty="0"/>
              <a:t>IEEE802.</a:t>
            </a:r>
            <a:r>
              <a:rPr lang="en-US" sz="1800" dirty="0"/>
              <a:t>11p devices to be able to decode at least one mode transmission of NGV device, and NGV devices to be able to decode IEEE802.11p transmissions</a:t>
            </a:r>
            <a:endParaRPr lang="en-US" altLang="en-US" sz="1800" b="1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Co-existence</a:t>
            </a:r>
            <a:r>
              <a:rPr lang="en-US" altLang="en-US" sz="1800" dirty="0"/>
              <a:t> – IEEE802.</a:t>
            </a:r>
            <a:r>
              <a:rPr lang="en-US" sz="1800" dirty="0"/>
              <a:t>11p devices to be able to detect NGV transmissions (and hence defer from transmissions during NGV transmissions causing collisions) and vice versa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/>
              <a:t>Backward compatibility</a:t>
            </a:r>
            <a:r>
              <a:rPr lang="en-US" sz="1800" dirty="0"/>
              <a:t> – Ability of NGV devices to operate in a mode in which they can interoperate with IEEE802.11p devices</a:t>
            </a:r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Fairness</a:t>
            </a:r>
            <a:r>
              <a:rPr lang="en-US" altLang="en-US" sz="1800" dirty="0"/>
              <a:t> – Ability of IEEE802.</a:t>
            </a:r>
            <a:r>
              <a:rPr lang="en-US" sz="1800" dirty="0"/>
              <a:t>11p devices to have the same opportunities as NGV devices to access the channel </a:t>
            </a:r>
            <a:endParaRPr lang="en-US" altLang="en-US" sz="1800" dirty="0"/>
          </a:p>
          <a:p>
            <a:pPr marL="342900" lvl="1" indent="-342900">
              <a:buFontTx/>
              <a:buChar char="•"/>
            </a:pPr>
            <a:endParaRPr lang="en-US" altLang="en-US" sz="1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609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NGV Device Modes</a:t>
            </a:r>
          </a:p>
        </p:txBody>
      </p:sp>
      <p:sp>
        <p:nvSpPr>
          <p:cNvPr id="7" name="Oval 6">
            <a:extLst>
              <a:ext uri="{FF2B5EF4-FFF2-40B4-BE49-F238E27FC236}">
                <a16:creationId xmlns="" xmlns:a16="http://schemas.microsoft.com/office/drawing/2014/main" id="{3D583980-FCA6-4EDD-8473-53E36AAA8DD9}"/>
              </a:ext>
            </a:extLst>
          </p:cNvPr>
          <p:cNvSpPr/>
          <p:nvPr/>
        </p:nvSpPr>
        <p:spPr bwMode="auto">
          <a:xfrm>
            <a:off x="152400" y="2987040"/>
            <a:ext cx="2651760" cy="26517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New 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22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11p device </a:t>
            </a:r>
            <a:r>
              <a:rPr lang="en-US" sz="2000" dirty="0">
                <a:solidFill>
                  <a:schemeClr val="tx1"/>
                </a:solidFill>
              </a:rPr>
              <a:t>is aware of messages but can’t decode </a:t>
            </a:r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coexistence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="" xmlns:a16="http://schemas.microsoft.com/office/drawing/2014/main" id="{7F4BA81E-6806-4F6D-B77B-0B2AB0DD3AC3}"/>
              </a:ext>
            </a:extLst>
          </p:cNvPr>
          <p:cNvSpPr/>
          <p:nvPr/>
        </p:nvSpPr>
        <p:spPr bwMode="auto">
          <a:xfrm>
            <a:off x="35204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11p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11p device decodes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b="1" dirty="0">
                <a:solidFill>
                  <a:schemeClr val="tx1"/>
                </a:solidFill>
              </a:rPr>
              <a:t>interoperate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Connector: Curved 11">
            <a:extLst>
              <a:ext uri="{FF2B5EF4-FFF2-40B4-BE49-F238E27FC236}">
                <a16:creationId xmlns="" xmlns:a16="http://schemas.microsoft.com/office/drawing/2014/main" id="{DD7498DF-6FD3-43BC-9CBE-8849BF390D48}"/>
              </a:ext>
            </a:extLst>
          </p:cNvPr>
          <p:cNvCxnSpPr>
            <a:cxnSpLocks/>
            <a:stCxn id="7" idx="7"/>
            <a:endCxn id="8" idx="1"/>
          </p:cNvCxnSpPr>
          <p:nvPr/>
        </p:nvCxnSpPr>
        <p:spPr bwMode="auto">
          <a:xfrm rot="5400000" flipH="1" flipV="1">
            <a:off x="3162300" y="2628900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4" name="Connector: Curved 13">
            <a:extLst>
              <a:ext uri="{FF2B5EF4-FFF2-40B4-BE49-F238E27FC236}">
                <a16:creationId xmlns="" xmlns:a16="http://schemas.microsoft.com/office/drawing/2014/main" id="{FF11B481-81E6-4C15-84E0-5F3C13872DCA}"/>
              </a:ext>
            </a:extLst>
          </p:cNvPr>
          <p:cNvCxnSpPr>
            <a:cxnSpLocks/>
            <a:stCxn id="8" idx="3"/>
            <a:endCxn id="7" idx="5"/>
          </p:cNvCxnSpPr>
          <p:nvPr/>
        </p:nvCxnSpPr>
        <p:spPr bwMode="auto">
          <a:xfrm rot="5400000">
            <a:off x="3162300" y="4503978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E483B142-0DA4-42CC-A218-919104B9E493}"/>
              </a:ext>
            </a:extLst>
          </p:cNvPr>
          <p:cNvSpPr txBox="1"/>
          <p:nvPr/>
        </p:nvSpPr>
        <p:spPr>
          <a:xfrm>
            <a:off x="1634323" y="2032065"/>
            <a:ext cx="3252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Mode transition </a:t>
            </a:r>
          </a:p>
          <a:p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backward compatibility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="" xmlns:a16="http://schemas.microsoft.com/office/drawing/2014/main" id="{081E4F3A-3599-46C2-98FC-F09034E21CD8}"/>
              </a:ext>
            </a:extLst>
          </p:cNvPr>
          <p:cNvSpPr/>
          <p:nvPr/>
        </p:nvSpPr>
        <p:spPr bwMode="auto">
          <a:xfrm>
            <a:off x="64160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200" dirty="0">
                <a:solidFill>
                  <a:schemeClr val="tx1"/>
                </a:solidFill>
              </a:rPr>
              <a:t>R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X: Both NGV and 11p messages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="" xmlns:a16="http://schemas.microsoft.com/office/drawing/2014/main" id="{D4070935-BDE9-488F-B0ED-8AD76ACE08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0" dirty="0"/>
              <a:t>Slide </a:t>
            </a:r>
            <a:fld id="{204B0C12-B107-43C4-811B-14AB4006B0C0}" type="slidenum">
              <a:rPr lang="en-CA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CA" altLang="en-US" sz="1200" b="0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031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2852738"/>
            <a:ext cx="7772400" cy="1066800"/>
          </a:xfrm>
        </p:spPr>
        <p:txBody>
          <a:bodyPr/>
          <a:lstStyle/>
          <a:p>
            <a:r>
              <a:rPr lang="en-CA" altLang="en-US" dirty="0"/>
              <a:t>Use Cases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0" dirty="0"/>
              <a:t>Slide </a:t>
            </a:r>
            <a:fld id="{204B0C12-B107-43C4-811B-14AB4006B0C0}" type="slidenum">
              <a:rPr lang="en-CA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CA" altLang="en-US" sz="1200" b="0" dirty="0"/>
          </a:p>
        </p:txBody>
      </p:sp>
      <p:sp>
        <p:nvSpPr>
          <p:cNvPr id="5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7077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Basic Safety Messages (BSM)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All</a:t>
            </a:r>
            <a:r>
              <a:rPr lang="en-US" dirty="0"/>
              <a:t> </a:t>
            </a:r>
            <a:r>
              <a:rPr lang="en-US" b="0" dirty="0"/>
              <a:t>vehicles periodically (typ. 10HZ) broadcast a message containing their basic information. Based on received messages, driver is alerted of an upcoming safety risk</a:t>
            </a:r>
          </a:p>
          <a:p>
            <a:pPr lvl="1"/>
            <a:r>
              <a:rPr lang="en-US" dirty="0"/>
              <a:t>BSM are broadcasted on Channel 172 in US and Channel 180 in EU</a:t>
            </a:r>
          </a:p>
          <a:p>
            <a:r>
              <a:rPr lang="en-US" dirty="0"/>
              <a:t>Deployment timeline: </a:t>
            </a:r>
            <a:r>
              <a:rPr lang="en-US" b="0" dirty="0"/>
              <a:t>IEEE802.11p solutions are deployed now. De-facto solution is applied to transmit diversity</a:t>
            </a:r>
            <a:endParaRPr lang="en-US" sz="1500" b="0" dirty="0">
              <a:solidFill>
                <a:srgbClr val="0000FF"/>
              </a:solidFill>
            </a:endParaRP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Antenna diversity (transmit and receive)</a:t>
            </a:r>
          </a:p>
          <a:p>
            <a:pPr marL="342900" lvl="1" indent="-342900">
              <a:buChar char="•"/>
            </a:pPr>
            <a:r>
              <a:rPr lang="en-US" sz="2400" b="1" dirty="0">
                <a:ea typeface="+mn-ea"/>
                <a:cs typeface="+mn-cs"/>
              </a:rPr>
              <a:t>Nice to have:</a:t>
            </a:r>
          </a:p>
          <a:p>
            <a:pPr lvl="1"/>
            <a:r>
              <a:rPr lang="en-US" b="0" dirty="0"/>
              <a:t>Increasing IEEE802.11p range</a:t>
            </a:r>
            <a:r>
              <a:rPr lang="en-US" dirty="0"/>
              <a:t>. Target would be 25% range increase over IEEE802.11p for urban intersection</a:t>
            </a:r>
            <a:endParaRPr lang="en-US" sz="1700" b="0" dirty="0">
              <a:solidFill>
                <a:srgbClr val="0000FF"/>
              </a:solidFill>
            </a:endParaRPr>
          </a:p>
          <a:p>
            <a:r>
              <a:rPr lang="en-US" dirty="0"/>
              <a:t>Limitations: </a:t>
            </a:r>
          </a:p>
          <a:p>
            <a:pPr lvl="1"/>
            <a:r>
              <a:rPr lang="en-US" b="0" dirty="0"/>
              <a:t>Full backward </a:t>
            </a:r>
            <a:r>
              <a:rPr lang="en-US" dirty="0"/>
              <a:t>compatibility, able to transmit, decode and understand 11p messages</a:t>
            </a:r>
          </a:p>
          <a:p>
            <a:pPr lvl="1"/>
            <a:r>
              <a:rPr lang="en-US" dirty="0"/>
              <a:t>Maintaining channel load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/>
              <a:t>Maintaining fairness</a:t>
            </a:r>
          </a:p>
          <a:p>
            <a:pPr lvl="1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542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Sensor Sharing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Overview: </a:t>
            </a:r>
            <a:r>
              <a:rPr lang="en-US" b="0" dirty="0"/>
              <a:t>Vehicles periodically broadcast all detected objects from all sensors, and receive objects from all other vehicles</a:t>
            </a:r>
          </a:p>
          <a:p>
            <a:pPr lvl="1"/>
            <a:r>
              <a:rPr lang="en-US" sz="2100" dirty="0"/>
              <a:t>Sensor sharing message is under definition. Actual packet length is expected to be longer than BSM because many objects can be detected by many sensors</a:t>
            </a:r>
          </a:p>
          <a:p>
            <a:pPr lvl="1"/>
            <a:r>
              <a:rPr lang="en-US" b="0" dirty="0"/>
              <a:t>The channel is yet to be determined</a:t>
            </a:r>
          </a:p>
          <a:p>
            <a:r>
              <a:rPr lang="en-US" dirty="0"/>
              <a:t>Deployment timeline: </a:t>
            </a:r>
            <a:r>
              <a:rPr lang="en-US" b="0" dirty="0"/>
              <a:t>&gt;2023 (expected)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Packet NGV should carry higher number (&gt;50%) </a:t>
            </a:r>
            <a:r>
              <a:rPr lang="en-US" dirty="0"/>
              <a:t>of transmitted bytes than </a:t>
            </a:r>
            <a:r>
              <a:rPr lang="en-US" b="0" dirty="0"/>
              <a:t>IEEE802.11p packet under same conditions (packet duration, PER, range, wireless channel)</a:t>
            </a:r>
          </a:p>
          <a:p>
            <a:r>
              <a:rPr lang="en-US" dirty="0"/>
              <a:t>Limitations: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29303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Multi-Channel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918648" cy="4824536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Overview: </a:t>
            </a:r>
            <a:r>
              <a:rPr lang="en-US" b="0" dirty="0"/>
              <a:t>Concurrent multi-channel operation</a:t>
            </a:r>
          </a:p>
          <a:p>
            <a:pPr lvl="1"/>
            <a:r>
              <a:rPr lang="en-US" b="0" dirty="0"/>
              <a:t>One channel is safety channel, and the second is non-safety. </a:t>
            </a:r>
            <a:r>
              <a:rPr lang="en-US" dirty="0"/>
              <a:t>Non-safety channel may impact driving decisions (for example, truck platooning)</a:t>
            </a:r>
          </a:p>
          <a:p>
            <a:pPr lvl="1"/>
            <a:r>
              <a:rPr lang="en-US" dirty="0"/>
              <a:t>Non-safety channel may be receive only (V2I) or transmit / receive (truck platooning or coordinated maneuvering, for example)</a:t>
            </a:r>
          </a:p>
          <a:p>
            <a:r>
              <a:rPr lang="en-US" dirty="0"/>
              <a:t>Deployment timeline: </a:t>
            </a:r>
          </a:p>
          <a:p>
            <a:pPr lvl="1"/>
            <a:r>
              <a:rPr lang="en-US" b="0" dirty="0"/>
              <a:t>Now (V2V + V2I in most pilot deployments)</a:t>
            </a:r>
          </a:p>
          <a:p>
            <a:pPr lvl="1"/>
            <a:r>
              <a:rPr lang="en-US" b="0" dirty="0"/>
              <a:t>&gt;2019 (V2V + Truck platooning)</a:t>
            </a:r>
          </a:p>
          <a:p>
            <a:pPr lvl="1"/>
            <a:r>
              <a:rPr lang="en-US" b="0" dirty="0"/>
              <a:t>&gt;2023 (V2V + V2I in OEMs installations; expected)</a:t>
            </a:r>
          </a:p>
          <a:p>
            <a:pPr lvl="1"/>
            <a:r>
              <a:rPr lang="en-US" b="0" dirty="0"/>
              <a:t>&gt; 2025 (V2V + V2V; expected)</a:t>
            </a:r>
          </a:p>
          <a:p>
            <a:r>
              <a:rPr lang="en-US" dirty="0"/>
              <a:t>Requirements: </a:t>
            </a:r>
          </a:p>
          <a:p>
            <a:pPr lvl="1"/>
            <a:r>
              <a:rPr lang="en-US" b="0" dirty="0"/>
              <a:t>High availability of safety channel</a:t>
            </a:r>
          </a:p>
          <a:p>
            <a:pPr lvl="2"/>
            <a:r>
              <a:rPr lang="en-US" dirty="0"/>
              <a:t>M</a:t>
            </a:r>
            <a:r>
              <a:rPr lang="en-US" b="0" dirty="0"/>
              <a:t>inimal same-vehicle cross-interference – blinding self-vehicle safety channel by non-safety channel transmissions</a:t>
            </a:r>
          </a:p>
          <a:p>
            <a:pPr lvl="2"/>
            <a:r>
              <a:rPr lang="en-US" dirty="0"/>
              <a:t>Minimal cross-vehicles interference – blinding near-vehicle from receiving a safety message coming from a far vehicle</a:t>
            </a:r>
            <a:endParaRPr lang="en-US" b="0" dirty="0"/>
          </a:p>
          <a:p>
            <a:pPr lvl="1"/>
            <a:r>
              <a:rPr lang="en-US" dirty="0"/>
              <a:t>High utilization of all channels</a:t>
            </a:r>
            <a:endParaRPr lang="en-US" b="0" dirty="0"/>
          </a:p>
          <a:p>
            <a:r>
              <a:rPr lang="en-US" dirty="0"/>
              <a:t>Limitations: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375901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40923</TotalTime>
  <Words>1369</Words>
  <Application>Microsoft Office PowerPoint</Application>
  <PresentationFormat>On-screen Show (4:3)</PresentationFormat>
  <Paragraphs>189</Paragraphs>
  <Slides>17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MS Gothic</vt:lpstr>
      <vt:lpstr>MS PGothic</vt:lpstr>
      <vt:lpstr>Arial</vt:lpstr>
      <vt:lpstr>Times New Roman</vt:lpstr>
      <vt:lpstr>ACcord-Submission</vt:lpstr>
      <vt:lpstr>Document</vt:lpstr>
      <vt:lpstr>11bd TG Use Cases</vt:lpstr>
      <vt:lpstr>Revision History</vt:lpstr>
      <vt:lpstr>Abstract</vt:lpstr>
      <vt:lpstr>Terminology</vt:lpstr>
      <vt:lpstr>NGV Device Modes</vt:lpstr>
      <vt:lpstr>Use Cases</vt:lpstr>
      <vt:lpstr>1. Basic Safety Messages (BSM)</vt:lpstr>
      <vt:lpstr>2. Sensor Sharing</vt:lpstr>
      <vt:lpstr>3. Multi-Channel Operation</vt:lpstr>
      <vt:lpstr>4. Infrastructure Applications</vt:lpstr>
      <vt:lpstr>5. Vehicular Positioning &amp; Location</vt:lpstr>
      <vt:lpstr>6. Automated Driving Assistance</vt:lpstr>
      <vt:lpstr>7. Aerial Vehicle ITS Application</vt:lpstr>
      <vt:lpstr>8. Train-to-Train</vt:lpstr>
      <vt:lpstr>9. Vehicle-to-Train</vt:lpstr>
      <vt:lpstr>10. V2V see-through</vt:lpstr>
      <vt:lpstr>References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UC</dc:title>
  <dc:creator>Onn Haran</dc:creator>
  <cp:keywords>CTPClassification=CTP_PUBLIC:VisualMarkings=, CTPClassification=CTP_NT</cp:keywords>
  <cp:lastModifiedBy>Sadeghi, Bahareh</cp:lastModifiedBy>
  <cp:revision>656</cp:revision>
  <cp:lastPrinted>2013-07-10T22:27:23Z</cp:lastPrinted>
  <dcterms:created xsi:type="dcterms:W3CDTF">2009-11-13T19:11:16Z</dcterms:created>
  <dcterms:modified xsi:type="dcterms:W3CDTF">2019-07-22T22:21:56Z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4186763c-b5bd-4c17-80af-c9e68a4b4641</vt:lpwstr>
  </property>
  <property fmtid="{D5CDD505-2E9C-101B-9397-08002B2CF9AE}" pid="4" name="CTP_TimeStamp">
    <vt:lpwstr>2019-07-18 12:46:39Z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