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19" r:id="rId9"/>
    <p:sldId id="268" r:id="rId10"/>
    <p:sldId id="280" r:id="rId11"/>
    <p:sldId id="355" r:id="rId12"/>
    <p:sldId id="270" r:id="rId13"/>
    <p:sldId id="334" r:id="rId14"/>
    <p:sldId id="332" r:id="rId15"/>
    <p:sldId id="357" r:id="rId16"/>
    <p:sldId id="275" r:id="rId17"/>
    <p:sldId id="358" r:id="rId18"/>
    <p:sldId id="321" r:id="rId19"/>
    <p:sldId id="360" r:id="rId20"/>
    <p:sldId id="352" r:id="rId21"/>
    <p:sldId id="354" r:id="rId22"/>
    <p:sldId id="274" r:id="rId23"/>
    <p:sldId id="324"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p:cViewPr varScale="1">
        <p:scale>
          <a:sx n="61" d="100"/>
          <a:sy n="61" d="100"/>
        </p:scale>
        <p:origin x="96" y="3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nokiameetings.webex.com/nokiameetings/globalcallin.php?MTID=m9dfbacc05f427995edc8bbba945102e2" TargetMode="External"/><Relationship Id="rId3" Type="http://schemas.openxmlformats.org/officeDocument/2006/relationships/hyperlink" Target="https://www.timeanddate.com/worldclock/fixedtime.html?msg=Nendica+in+Edinburgh&amp;iso=20190919T10&amp;p1=304&amp;ah=2" TargetMode="External"/><Relationship Id="rId7" Type="http://schemas.openxmlformats.org/officeDocument/2006/relationships/hyperlink" Target="https://nokiameetings.webex.com/nokiameetings/j.php?MTID=m858103d7fa1d467dc9eb5cdcc4a70179" TargetMode="External"/><Relationship Id="rId2" Type="http://schemas.openxmlformats.org/officeDocument/2006/relationships/hyperlink" Target="https://www.timeanddate.com/worldclock/fixedtime.html?msg=Nendica+in+Edinburgh&amp;iso=20190916T18&amp;p1=304&amp;ah=3&amp;am=30" TargetMode="External"/><Relationship Id="rId1" Type="http://schemas.openxmlformats.org/officeDocument/2006/relationships/slideLayout" Target="../slideLayouts/slideLayout2.xml"/><Relationship Id="rId6" Type="http://schemas.openxmlformats.org/officeDocument/2006/relationships/hyperlink" Target="https://1.ieee802.org/802-nendica/" TargetMode="External"/><Relationship Id="rId5" Type="http://schemas.openxmlformats.org/officeDocument/2006/relationships/hyperlink" Target="https://mentor.ieee.org/802.1/documents" TargetMode="External"/><Relationship Id="rId4" Type="http://schemas.openxmlformats.org/officeDocument/2006/relationships/hyperlink" Target="https://1.ieee802.org/802-nendica/agenda-ieee-802-nendica-meeting/"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628-00-AANI-itu-imt-2020-status-update.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files/public/docs2019/liaison-3gppsa2-1908630-5g-integration-with-tsn-0719.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1628-00-AANI-itu-imt-2020-status-updat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338-00-AANI-aani-jul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041976"/>
            <a:ext cx="10849982" cy="2691824"/>
          </a:xfrm>
        </p:spPr>
        <p:txBody>
          <a:bodyPr/>
          <a:lstStyle/>
          <a:p>
            <a:pPr>
              <a:buFont typeface="Arial" panose="020B0604020202020204" pitchFamily="34" charset="0"/>
              <a:buChar char="•"/>
            </a:pPr>
            <a:r>
              <a:rPr lang="en-US" b="0" dirty="0"/>
              <a:t>IEEE 802.1 is meeting in Edinburgh 16-20 September (this week)</a:t>
            </a:r>
          </a:p>
          <a:p>
            <a:pPr marL="800100" lvl="1" indent="-342900">
              <a:buFont typeface="Arial" panose="020B0604020202020204" pitchFamily="34" charset="0"/>
              <a:buChar char="•"/>
            </a:pPr>
            <a:r>
              <a:rPr lang="en-US" dirty="0">
                <a:hlinkClick r:id="rId2"/>
              </a:rPr>
              <a:t>Mon 2019-09-16, 18:00-21:30</a:t>
            </a:r>
            <a:r>
              <a:rPr lang="en-US" dirty="0"/>
              <a:t>  in Edinburgh</a:t>
            </a:r>
          </a:p>
          <a:p>
            <a:pPr marL="800100" lvl="1" indent="-342900">
              <a:buFont typeface="Arial" panose="020B0604020202020204" pitchFamily="34" charset="0"/>
              <a:buChar char="•"/>
            </a:pPr>
            <a:r>
              <a:rPr lang="en-US" dirty="0">
                <a:hlinkClick r:id="rId3"/>
              </a:rPr>
              <a:t>Thu 2019-09-19, 10:00-12:00</a:t>
            </a:r>
            <a:r>
              <a:rPr lang="en-US" dirty="0"/>
              <a:t> in Edinburgh – see below for WebEx information</a:t>
            </a:r>
            <a:br>
              <a:rPr lang="en-US" dirty="0"/>
            </a:br>
            <a:r>
              <a:rPr lang="en-US" dirty="0"/>
              <a:t>(with connection to IEEE 802 Wireless Interim in Hanoi, Song Lo Room [Studio 5], Thu PM2)</a:t>
            </a:r>
          </a:p>
          <a:p>
            <a:pPr marL="800100" lvl="1" indent="-342900">
              <a:buFont typeface="Arial" panose="020B0604020202020204" pitchFamily="34" charset="0"/>
              <a:buChar char="•"/>
            </a:pPr>
            <a:r>
              <a:rPr lang="en-US" dirty="0"/>
              <a:t>draft </a:t>
            </a:r>
            <a:r>
              <a:rPr lang="en-US" dirty="0">
                <a:hlinkClick r:id="rId4"/>
              </a:rPr>
              <a:t>Agenda</a:t>
            </a:r>
            <a:r>
              <a:rPr lang="en-US" dirty="0"/>
              <a:t> for the Nedica September meeting</a:t>
            </a:r>
          </a:p>
          <a:p>
            <a:pPr>
              <a:buFont typeface="Arial" panose="020B0604020202020204" pitchFamily="34" charset="0"/>
              <a:buChar char="•"/>
            </a:pPr>
            <a:r>
              <a:rPr lang="en-US" b="0" dirty="0"/>
              <a:t>All Nendica documents available at: </a:t>
            </a:r>
            <a:r>
              <a:rPr lang="en-US" b="0" dirty="0">
                <a:hlinkClick r:id="rId5"/>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6"/>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2" name="Rectangle 3">
            <a:extLst>
              <a:ext uri="{FF2B5EF4-FFF2-40B4-BE49-F238E27FC236}">
                <a16:creationId xmlns:a16="http://schemas.microsoft.com/office/drawing/2014/main" id="{65FC518E-9207-4651-B615-77FB4C44B4B3}"/>
              </a:ext>
            </a:extLst>
          </p:cNvPr>
          <p:cNvSpPr>
            <a:spLocks noChangeArrowheads="1"/>
          </p:cNvSpPr>
          <p:nvPr/>
        </p:nvSpPr>
        <p:spPr bwMode="auto">
          <a:xfrm>
            <a:off x="2209800" y="3887688"/>
            <a:ext cx="8001000"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a:buClrTx/>
              <a:buSzTx/>
            </a:pP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Dial in information from </a:t>
            </a:r>
            <a:r>
              <a:rPr lang="de-DE" altLang="en-US" sz="1400" dirty="0">
                <a:solidFill>
                  <a:srgbClr val="666666"/>
                </a:solidFill>
                <a:latin typeface="Arial" panose="020B0604020202020204" pitchFamily="34" charset="0"/>
                <a:ea typeface="Times New Roman" panose="02020603050405020304" pitchFamily="18" charset="0"/>
                <a:cs typeface="Arial" panose="020B0604020202020204" pitchFamily="34" charset="0"/>
              </a:rPr>
              <a:t>Maximilian Riegel &lt;maximilian.riegel@nokia.com</a:t>
            </a:r>
          </a:p>
          <a:p>
            <a:pPr lvl="0" defTabSz="914400">
              <a:buClrTx/>
              <a:buSzTx/>
            </a:pP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Topic: </a:t>
            </a:r>
            <a:r>
              <a:rPr kumimoji="0" lang="en-US" altLang="en-US" sz="1400" b="1"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IEEE 802.1 Nendica</a:t>
            </a:r>
            <a: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Date: </a:t>
            </a:r>
            <a:r>
              <a:rPr kumimoji="0" lang="en-US" altLang="en-US" sz="1400" b="1"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Thursday, September 19, 2019</a:t>
            </a:r>
            <a: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Time:</a:t>
            </a:r>
            <a:r>
              <a:rPr kumimoji="0" lang="en-US" altLang="en-US" sz="1400" b="1"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11:00 am</a:t>
            </a: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  Europe Summer Time (Berlin, GMT+02:00)  |  2 hrs</a:t>
            </a:r>
            <a: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2000" b="0" i="0" u="none" strike="noStrike" cap="none" normalizeH="0" baseline="0" dirty="0">
                <a:ln>
                  <a:noFill/>
                </a:ln>
                <a:solidFill>
                  <a:srgbClr val="00AFF9"/>
                </a:solidFill>
                <a:effectLst/>
                <a:latin typeface="Arial" panose="020B0604020202020204" pitchFamily="34" charset="0"/>
                <a:ea typeface="Times New Roman" panose="02020603050405020304" pitchFamily="18" charset="0"/>
                <a:cs typeface="Arial" panose="020B0604020202020204" pitchFamily="34" charset="0"/>
                <a:hlinkClick r:id="rId7"/>
              </a:rPr>
              <a:t>Join WebEx meeting</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Meeting number: </a:t>
            </a:r>
            <a:r>
              <a:rPr kumimoji="0" lang="en-US" altLang="en-US" sz="1400" b="1"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950 596 510 </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20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Join by phone</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Access code: 950 596 510</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rgbClr val="049FD9"/>
                </a:solidFill>
                <a:effectLst/>
                <a:latin typeface="Arial" panose="020B0604020202020204" pitchFamily="34" charset="0"/>
                <a:ea typeface="Times New Roman" panose="02020603050405020304" pitchFamily="18" charset="0"/>
                <a:cs typeface="Arial" panose="020B0604020202020204" pitchFamily="34" charset="0"/>
                <a:hlinkClick r:id="rId8"/>
              </a:rPr>
              <a:t>Global call-in numbers</a:t>
            </a: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400" b="0" i="0" u="none" strike="noStrike" cap="none" normalizeH="0" baseline="0" dirty="0">
                <a:ln>
                  <a:noFill/>
                </a:ln>
                <a:solidFill>
                  <a:srgbClr val="666666"/>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60389" y="1323880"/>
            <a:ext cx="11069107" cy="515153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rPr>
              <a:t>Continue discussion on </a:t>
            </a: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971550" lvl="1" indent="-457200">
              <a:buFont typeface="+mj-lt"/>
              <a:buAutoNum type="alphaLcPeriod"/>
            </a:pPr>
            <a:r>
              <a:rPr lang="en-US" altLang="en-US" sz="2400" dirty="0">
                <a:solidFill>
                  <a:schemeClr val="tx1"/>
                </a:solidFill>
                <a:hlinkClick r:id="rId3"/>
              </a:rPr>
              <a:t>11-19/1529r1</a:t>
            </a:r>
            <a:r>
              <a:rPr lang="en-US" altLang="en-US" sz="2400" dirty="0">
                <a:solidFill>
                  <a:schemeClr val="tx1"/>
                </a:solidFill>
              </a:rPr>
              <a:t>, “</a:t>
            </a:r>
            <a:r>
              <a:rPr lang="en-US" sz="2400" dirty="0"/>
              <a:t>Objective and scope of technical report on interworking between 5G core network and WLAN”, Hyun Seo Oh (ETRI)</a:t>
            </a:r>
            <a:endParaRPr lang="en-US" altLang="en-US" sz="2400" dirty="0">
              <a:solidFill>
                <a:schemeClr val="tx1"/>
              </a:solidFill>
            </a:endParaRPr>
          </a:p>
          <a:p>
            <a:pPr marL="971550" lvl="1" indent="-457200">
              <a:buFont typeface="+mj-lt"/>
              <a:buAutoNum type="alphaLcPeriod"/>
            </a:pPr>
            <a:r>
              <a:rPr lang="en-US" altLang="en-US" sz="2400" dirty="0">
                <a:solidFill>
                  <a:schemeClr val="tx1"/>
                </a:solidFill>
              </a:rPr>
              <a:t>Discussion </a:t>
            </a:r>
          </a:p>
          <a:p>
            <a:pPr marL="571500" indent="-457200">
              <a:buFont typeface="+mj-lt"/>
              <a:buAutoNum type="arabicPeriod"/>
            </a:pPr>
            <a:r>
              <a:rPr lang="en-US" b="0" dirty="0">
                <a:solidFill>
                  <a:schemeClr val="tx1"/>
                </a:solidFill>
                <a:hlinkClick r:id="rId4"/>
              </a:rPr>
              <a:t>11-19/1628r0</a:t>
            </a:r>
            <a:r>
              <a:rPr lang="en-US" b="0" dirty="0">
                <a:solidFill>
                  <a:schemeClr val="tx1"/>
                </a:solidFill>
              </a:rPr>
              <a:t> “</a:t>
            </a:r>
            <a:r>
              <a:rPr lang="en-US" b="0" dirty="0"/>
              <a:t>ITU IMT-2020 Status – Update”, Joseph Levy (InterDigital)</a:t>
            </a:r>
            <a:endParaRPr lang="en-US" b="0" dirty="0">
              <a:solidFill>
                <a:schemeClr val="tx1"/>
              </a:solidFill>
            </a:endParaRPr>
          </a:p>
          <a:p>
            <a:pPr marL="571500" indent="-457200">
              <a:buFont typeface="+mj-lt"/>
              <a:buAutoNum type="arabicPeriod"/>
            </a:pPr>
            <a:r>
              <a:rPr lang="en-US" dirty="0">
                <a:solidFill>
                  <a:schemeClr val="tx1"/>
                </a:solidFill>
              </a:rPr>
              <a:t>???</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a:buFont typeface="Arial" panose="020B0604020202020204" pitchFamily="34" charset="0"/>
              <a:buChar char="•"/>
            </a:pPr>
            <a:r>
              <a:rPr lang="en-GB" dirty="0"/>
              <a:t>The SMEs have provided initial input to IEEE staff</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17</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10-15 November 2019 </a:t>
            </a:r>
            <a:r>
              <a:rPr lang="en-GB" dirty="0"/>
              <a:t>Hilton Waikoloa Village, Kona, HI, USA  :</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2019</a:t>
            </a:r>
          </a:p>
          <a:p>
            <a:pPr algn="ctr"/>
            <a:r>
              <a:rPr lang="en-GB" dirty="0"/>
              <a:t> Marriott Hanoi, Hanoi, Vietnam</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US" dirty="0">
                <a:hlinkClick r:id="rId3"/>
              </a:rPr>
              <a:t>http://www.ieee802.org/1/files/public/docs2019/liaison-3gppsa2-1908630-5g-integration-with-tsn-0719.pdf</a:t>
            </a:r>
            <a:r>
              <a:rPr lang="en-US" dirty="0"/>
              <a:t> - “</a:t>
            </a:r>
            <a:r>
              <a:rPr lang="en-US" b="0" dirty="0"/>
              <a:t>LS on 3GPP 5G System support for integration with IEEE TSN networks” 3GPP # S2-1908630, from SA WG2 Meeting #134, 24-28 June 2019, Sapporo, Japan. </a:t>
            </a: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422402"/>
            <a:ext cx="10978036" cy="5053011"/>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11-19/1529 “Objective and scope of technical report on interworking between 5G core network and WLAN”</a:t>
            </a:r>
          </a:p>
          <a:p>
            <a:pPr marL="857250" lvl="1" indent="-457200">
              <a:spcBef>
                <a:spcPts val="200"/>
              </a:spcBef>
              <a:buFont typeface="+mj-lt"/>
              <a:buAutoNum type="alphaLcParenR"/>
              <a:defRPr/>
            </a:pPr>
            <a:r>
              <a:rPr lang="en-US" sz="1600" dirty="0"/>
              <a:t>Discussion on Interworking between IEEE 802.11 WLAN and 3GPP 5G Core Network Report</a:t>
            </a:r>
          </a:p>
          <a:p>
            <a:pPr marL="857250" lvl="1" indent="-457200">
              <a:spcBef>
                <a:spcPts val="200"/>
              </a:spcBef>
              <a:buFont typeface="+mj-lt"/>
              <a:buAutoNum type="alphaLcParenR"/>
              <a:defRPr/>
            </a:pPr>
            <a:r>
              <a:rPr lang="en-US" sz="1600" dirty="0">
                <a:solidFill>
                  <a:schemeClr val="tx1"/>
                </a:solidFill>
                <a:hlinkClick r:id="rId3"/>
              </a:rPr>
              <a:t>11-19/1628r0</a:t>
            </a:r>
            <a:r>
              <a:rPr lang="en-US" sz="1600" dirty="0">
                <a:solidFill>
                  <a:schemeClr val="tx1"/>
                </a:solidFill>
              </a:rPr>
              <a:t> “</a:t>
            </a:r>
            <a:r>
              <a:rPr lang="en-US" sz="1600" dirty="0"/>
              <a:t>ITU IMT-2020 Status – Update”, Joseph Levy (InterDigital)</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altLang="en-US" sz="1600" dirty="0"/>
              <a:t>11-19/1522 “</a:t>
            </a:r>
            <a:r>
              <a:rPr lang="en-US" sz="1600" dirty="0"/>
              <a:t>Simulation Evaluation of 802.11ax for IMT-2020 eMBB Dense Urban Scenario”</a:t>
            </a:r>
          </a:p>
          <a:p>
            <a:pPr marL="800100" lvl="1" indent="-342900">
              <a:spcBef>
                <a:spcPts val="200"/>
              </a:spcBef>
              <a:buFont typeface="+mj-lt"/>
              <a:buAutoNum type="alphaLcParenR"/>
              <a:defRPr/>
            </a:pPr>
            <a:r>
              <a:rPr lang="en-US" sz="1600" dirty="0"/>
              <a:t>???</a:t>
            </a:r>
          </a:p>
          <a:p>
            <a:pPr marL="40005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July 2019 Meeting in Vienna, Austria</a:t>
            </a:r>
            <a:r>
              <a:rPr lang="en-US" altLang="en-US" dirty="0"/>
              <a:t>:</a:t>
            </a:r>
            <a:br>
              <a:rPr lang="en-US" altLang="en-US" dirty="0"/>
            </a:br>
            <a:r>
              <a:rPr lang="en-US" altLang="en-US" dirty="0">
                <a:hlinkClick r:id="rId2"/>
              </a:rPr>
              <a:t>11-19/1338r0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30227</TotalTime>
  <Words>2000</Words>
  <Application>Microsoft Office PowerPoint</Application>
  <PresentationFormat>Widescreen</PresentationFormat>
  <Paragraphs>278</Paragraphs>
  <Slides>21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Update on “Press Release” </vt:lpstr>
      <vt:lpstr>Thursday AM1</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379</cp:revision>
  <cp:lastPrinted>1601-01-01T00:00:00Z</cp:lastPrinted>
  <dcterms:created xsi:type="dcterms:W3CDTF">2017-06-02T20:57:23Z</dcterms:created>
  <dcterms:modified xsi:type="dcterms:W3CDTF">2019-09-16T04:37:45Z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