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1"/>
  </p:notesMasterIdLst>
  <p:handoutMasterIdLst>
    <p:handoutMasterId r:id="rId122"/>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408" r:id="rId17"/>
    <p:sldId id="407" r:id="rId18"/>
    <p:sldId id="280" r:id="rId19"/>
    <p:sldId id="409" r:id="rId20"/>
    <p:sldId id="316" r:id="rId21"/>
    <p:sldId id="345" r:id="rId22"/>
    <p:sldId id="446" r:id="rId23"/>
    <p:sldId id="346" r:id="rId24"/>
    <p:sldId id="347" r:id="rId25"/>
    <p:sldId id="440" r:id="rId26"/>
    <p:sldId id="442" r:id="rId27"/>
    <p:sldId id="348" r:id="rId28"/>
    <p:sldId id="349" r:id="rId29"/>
    <p:sldId id="350" r:id="rId30"/>
    <p:sldId id="351" r:id="rId31"/>
    <p:sldId id="435" r:id="rId32"/>
    <p:sldId id="436" r:id="rId33"/>
    <p:sldId id="410" r:id="rId34"/>
    <p:sldId id="411" r:id="rId35"/>
    <p:sldId id="412" r:id="rId36"/>
    <p:sldId id="413" r:id="rId37"/>
    <p:sldId id="414" r:id="rId38"/>
    <p:sldId id="417" r:id="rId39"/>
    <p:sldId id="418" r:id="rId40"/>
    <p:sldId id="419" r:id="rId41"/>
    <p:sldId id="420" r:id="rId42"/>
    <p:sldId id="421" r:id="rId43"/>
    <p:sldId id="422" r:id="rId44"/>
    <p:sldId id="423" r:id="rId45"/>
    <p:sldId id="424" r:id="rId46"/>
    <p:sldId id="425" r:id="rId47"/>
    <p:sldId id="426" r:id="rId48"/>
    <p:sldId id="427" r:id="rId49"/>
    <p:sldId id="437" r:id="rId50"/>
    <p:sldId id="430" r:id="rId51"/>
    <p:sldId id="431" r:id="rId52"/>
    <p:sldId id="432" r:id="rId53"/>
    <p:sldId id="438" r:id="rId54"/>
    <p:sldId id="439" r:id="rId55"/>
    <p:sldId id="441" r:id="rId56"/>
    <p:sldId id="443" r:id="rId57"/>
    <p:sldId id="444" r:id="rId58"/>
    <p:sldId id="445" r:id="rId59"/>
    <p:sldId id="352" r:id="rId60"/>
    <p:sldId id="353" r:id="rId61"/>
    <p:sldId id="373" r:id="rId62"/>
    <p:sldId id="354" r:id="rId63"/>
    <p:sldId id="376" r:id="rId64"/>
    <p:sldId id="449" r:id="rId65"/>
    <p:sldId id="450" r:id="rId66"/>
    <p:sldId id="451" r:id="rId67"/>
    <p:sldId id="452" r:id="rId68"/>
    <p:sldId id="448" r:id="rId69"/>
    <p:sldId id="361" r:id="rId70"/>
    <p:sldId id="362" r:id="rId71"/>
    <p:sldId id="355" r:id="rId72"/>
    <p:sldId id="377" r:id="rId73"/>
    <p:sldId id="453" r:id="rId74"/>
    <p:sldId id="454" r:id="rId75"/>
    <p:sldId id="363" r:id="rId76"/>
    <p:sldId id="364" r:id="rId77"/>
    <p:sldId id="386" r:id="rId78"/>
    <p:sldId id="356" r:id="rId79"/>
    <p:sldId id="455" r:id="rId80"/>
    <p:sldId id="456" r:id="rId81"/>
    <p:sldId id="457" r:id="rId82"/>
    <p:sldId id="458" r:id="rId83"/>
    <p:sldId id="459" r:id="rId84"/>
    <p:sldId id="365" r:id="rId85"/>
    <p:sldId id="366" r:id="rId86"/>
    <p:sldId id="387" r:id="rId87"/>
    <p:sldId id="389" r:id="rId88"/>
    <p:sldId id="461" r:id="rId89"/>
    <p:sldId id="462" r:id="rId90"/>
    <p:sldId id="463" r:id="rId91"/>
    <p:sldId id="367" r:id="rId92"/>
    <p:sldId id="368" r:id="rId93"/>
    <p:sldId id="390" r:id="rId94"/>
    <p:sldId id="358" r:id="rId95"/>
    <p:sldId id="474" r:id="rId96"/>
    <p:sldId id="460" r:id="rId97"/>
    <p:sldId id="464" r:id="rId98"/>
    <p:sldId id="465" r:id="rId99"/>
    <p:sldId id="466" r:id="rId100"/>
    <p:sldId id="468" r:id="rId101"/>
    <p:sldId id="472" r:id="rId102"/>
    <p:sldId id="473" r:id="rId103"/>
    <p:sldId id="471" r:id="rId104"/>
    <p:sldId id="475" r:id="rId105"/>
    <p:sldId id="470" r:id="rId106"/>
    <p:sldId id="476" r:id="rId107"/>
    <p:sldId id="369" r:id="rId108"/>
    <p:sldId id="370" r:id="rId109"/>
    <p:sldId id="392" r:id="rId110"/>
    <p:sldId id="359" r:id="rId111"/>
    <p:sldId id="371" r:id="rId112"/>
    <p:sldId id="372" r:id="rId113"/>
    <p:sldId id="312" r:id="rId114"/>
    <p:sldId id="259" r:id="rId115"/>
    <p:sldId id="260" r:id="rId116"/>
    <p:sldId id="261" r:id="rId117"/>
    <p:sldId id="262" r:id="rId118"/>
    <p:sldId id="263" r:id="rId119"/>
    <p:sldId id="264" r:id="rId1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408"/>
            <p14:sldId id="407"/>
            <p14:sldId id="280"/>
            <p14:sldId id="409"/>
            <p14:sldId id="316"/>
            <p14:sldId id="345"/>
            <p14:sldId id="446"/>
          </p14:sldIdLst>
        </p14:section>
        <p14:section name="Slot#1 (ad hoc)" id="{D034DA8E-AAAC-4FE4-96D8-FD4E97D1BB71}">
          <p14:sldIdLst>
            <p14:sldId id="346"/>
            <p14:sldId id="347"/>
            <p14:sldId id="440"/>
            <p14:sldId id="442"/>
            <p14:sldId id="348"/>
            <p14:sldId id="349"/>
          </p14:sldIdLst>
        </p14:section>
        <p14:section name="Slot#2" id="{0E687B7E-720E-4035-8603-903AAF037B31}">
          <p14:sldIdLst>
            <p14:sldId id="350"/>
            <p14:sldId id="351"/>
            <p14:sldId id="435"/>
            <p14:sldId id="436"/>
            <p14:sldId id="410"/>
            <p14:sldId id="411"/>
            <p14:sldId id="412"/>
            <p14:sldId id="413"/>
            <p14:sldId id="414"/>
            <p14:sldId id="417"/>
            <p14:sldId id="418"/>
            <p14:sldId id="419"/>
            <p14:sldId id="420"/>
            <p14:sldId id="421"/>
            <p14:sldId id="422"/>
            <p14:sldId id="423"/>
            <p14:sldId id="424"/>
            <p14:sldId id="425"/>
            <p14:sldId id="426"/>
            <p14:sldId id="427"/>
            <p14:sldId id="437"/>
            <p14:sldId id="430"/>
            <p14:sldId id="431"/>
            <p14:sldId id="432"/>
            <p14:sldId id="438"/>
            <p14:sldId id="439"/>
            <p14:sldId id="441"/>
            <p14:sldId id="443"/>
            <p14:sldId id="444"/>
            <p14:sldId id="445"/>
            <p14:sldId id="352"/>
            <p14:sldId id="353"/>
          </p14:sldIdLst>
        </p14:section>
        <p14:section name="Slot#3" id="{5D49AB48-9724-48C6-97B3-577374A1C2CA}">
          <p14:sldIdLst>
            <p14:sldId id="373"/>
            <p14:sldId id="354"/>
            <p14:sldId id="376"/>
            <p14:sldId id="449"/>
            <p14:sldId id="450"/>
            <p14:sldId id="451"/>
            <p14:sldId id="452"/>
            <p14:sldId id="448"/>
            <p14:sldId id="361"/>
            <p14:sldId id="362"/>
          </p14:sldIdLst>
        </p14:section>
        <p14:section name="Slot#4" id="{6193A2DF-E32F-40FC-A604-C1274D537662}">
          <p14:sldIdLst>
            <p14:sldId id="355"/>
            <p14:sldId id="377"/>
            <p14:sldId id="453"/>
            <p14:sldId id="454"/>
            <p14:sldId id="363"/>
            <p14:sldId id="364"/>
          </p14:sldIdLst>
        </p14:section>
        <p14:section name="Slot#5" id="{D51E15C0-1BE5-4B71-8375-F6B1D2A3FFBF}">
          <p14:sldIdLst>
            <p14:sldId id="386"/>
            <p14:sldId id="356"/>
            <p14:sldId id="455"/>
            <p14:sldId id="456"/>
            <p14:sldId id="457"/>
            <p14:sldId id="458"/>
            <p14:sldId id="459"/>
            <p14:sldId id="365"/>
            <p14:sldId id="366"/>
          </p14:sldIdLst>
        </p14:section>
        <p14:section name="Slot #6" id="{C6C71488-E606-43ED-9503-8F91C556A2EE}">
          <p14:sldIdLst>
            <p14:sldId id="387"/>
            <p14:sldId id="389"/>
            <p14:sldId id="461"/>
            <p14:sldId id="462"/>
            <p14:sldId id="463"/>
            <p14:sldId id="367"/>
            <p14:sldId id="368"/>
          </p14:sldIdLst>
        </p14:section>
        <p14:section name="Slot#7" id="{D59D5964-9646-4C25-959D-E55F97EAE577}">
          <p14:sldIdLst>
            <p14:sldId id="390"/>
            <p14:sldId id="358"/>
            <p14:sldId id="474"/>
            <p14:sldId id="460"/>
            <p14:sldId id="464"/>
            <p14:sldId id="465"/>
            <p14:sldId id="466"/>
            <p14:sldId id="468"/>
            <p14:sldId id="472"/>
            <p14:sldId id="473"/>
            <p14:sldId id="471"/>
            <p14:sldId id="475"/>
            <p14:sldId id="470"/>
            <p14:sldId id="476"/>
            <p14:sldId id="369"/>
            <p14:sldId id="370"/>
          </p14:sldIdLst>
        </p14:section>
        <p14:section name="Slot#8" id="{8E96248C-F68A-4072-9233-7995FAD6763C}">
          <p14:sldIdLst>
            <p14:sldId id="392"/>
            <p14:sldId id="359"/>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98" autoAdjust="0"/>
    <p:restoredTop sz="94660"/>
  </p:normalViewPr>
  <p:slideViewPr>
    <p:cSldViewPr>
      <p:cViewPr>
        <p:scale>
          <a:sx n="75" d="100"/>
          <a:sy n="75" d="100"/>
        </p:scale>
        <p:origin x="312" y="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commentAuthors" Target="commentAuthor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78</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94</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725560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101</a:t>
            </a:fld>
            <a:endParaRPr lang="en-US"/>
          </a:p>
        </p:txBody>
      </p:sp>
    </p:spTree>
    <p:extLst>
      <p:ext uri="{BB962C8B-B14F-4D97-AF65-F5344CB8AC3E}">
        <p14:creationId xmlns:p14="http://schemas.microsoft.com/office/powerpoint/2010/main" val="37811974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109</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110</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153781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802.11-19/1713r11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42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351772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Tree>
    <p:extLst>
      <p:ext uri="{BB962C8B-B14F-4D97-AF65-F5344CB8AC3E}">
        <p14:creationId xmlns:p14="http://schemas.microsoft.com/office/powerpoint/2010/main" val="36888263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Timelines</a:t>
            </a:r>
          </a:p>
        </p:txBody>
      </p:sp>
      <p:sp>
        <p:nvSpPr>
          <p:cNvPr id="3" name="Content Placeholder 2"/>
          <p:cNvSpPr>
            <a:spLocks noGrp="1"/>
          </p:cNvSpPr>
          <p:nvPr>
            <p:ph idx="1"/>
          </p:nvPr>
        </p:nvSpPr>
        <p:spPr/>
        <p:txBody>
          <a:bodyPr/>
          <a:lstStyle/>
          <a:p>
            <a:r>
              <a:rPr lang="en-US" dirty="0"/>
              <a:t>Motion 201911-44</a:t>
            </a:r>
          </a:p>
          <a:p>
            <a:pPr marL="0" indent="0"/>
            <a:r>
              <a:rPr lang="en-US" b="0" dirty="0"/>
              <a:t>We commit to the </a:t>
            </a:r>
            <a:r>
              <a:rPr lang="en-US" b="0" dirty="0" err="1"/>
              <a:t>TGaz</a:t>
            </a:r>
            <a:r>
              <a:rPr lang="en-US" b="0" dirty="0"/>
              <a:t> timelines are depicted in slide 101 of submission 11-19-1713r10.</a:t>
            </a:r>
          </a:p>
          <a:p>
            <a:pPr marL="0" indent="0"/>
            <a:endParaRPr lang="en-US" b="0" dirty="0"/>
          </a:p>
          <a:p>
            <a:pPr marL="0" indent="0"/>
            <a:r>
              <a:rPr lang="en-US" b="0" dirty="0"/>
              <a:t>Moved: Qinghua Li </a:t>
            </a:r>
          </a:p>
          <a:p>
            <a:pPr marL="0" indent="0"/>
            <a:r>
              <a:rPr lang="en-US" b="0" dirty="0"/>
              <a:t>Second: Rethna </a:t>
            </a:r>
            <a:r>
              <a:rPr lang="en-US" b="0" dirty="0" err="1"/>
              <a:t>Palikkoonattu</a:t>
            </a:r>
            <a:endParaRPr lang="en-US" b="0" dirty="0"/>
          </a:p>
          <a:p>
            <a:pPr marL="0" indent="0"/>
            <a:r>
              <a:rPr lang="en-US" b="0" dirty="0"/>
              <a:t>Results (Y/N/A): 11/0/0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9634594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Nov. 20</a:t>
            </a:r>
            <a:r>
              <a:rPr lang="en-US" altLang="en-US" b="0" baseline="30000" dirty="0"/>
              <a:t>th</a:t>
            </a:r>
            <a:r>
              <a:rPr lang="en-US" altLang="en-US" b="0" dirty="0"/>
              <a:t> 	(Wednesday), 13:00 ET – 14:30 ET – cancelled.</a:t>
            </a:r>
          </a:p>
          <a:p>
            <a:pPr>
              <a:buFont typeface="Arial" panose="020B0604020202020204" pitchFamily="34" charset="0"/>
              <a:buChar char="•"/>
            </a:pPr>
            <a:r>
              <a:rPr lang="en-US" altLang="en-US" b="0" dirty="0"/>
              <a:t>Jan. 8</a:t>
            </a:r>
            <a:r>
              <a:rPr lang="en-US" altLang="en-US" b="0" baseline="30000" dirty="0"/>
              <a:t>th</a:t>
            </a:r>
            <a:r>
              <a:rPr lang="en-US" altLang="en-US" b="0" dirty="0"/>
              <a:t>  	(Wednesday), 13:00 ET – 15:00 ET (2hr) </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2140075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11-19-2081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201911-40:</a:t>
            </a:r>
            <a:endParaRPr lang="en-US" sz="2000" dirty="0"/>
          </a:p>
          <a:p>
            <a:pPr marL="0" indent="0"/>
            <a:r>
              <a:rPr lang="en-US" sz="2000" b="0" dirty="0"/>
              <a:t>Move to adopt the resolutions depicted by document 11-19-2081r1 for CIDs 1012, 1157, 1525, 1573, 1978 and 2315,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Roy Want</a:t>
            </a:r>
          </a:p>
          <a:p>
            <a:pPr marL="0" indent="0"/>
            <a:r>
              <a:rPr lang="en-US" sz="2000" b="0" dirty="0"/>
              <a:t>Results (Y/N/A): 10/0/0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9737263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8921441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D603-DF33-49F1-92C1-D0B52ED95D8B}"/>
              </a:ext>
            </a:extLst>
          </p:cNvPr>
          <p:cNvSpPr>
            <a:spLocks noGrp="1"/>
          </p:cNvSpPr>
          <p:nvPr>
            <p:ph type="title"/>
          </p:nvPr>
        </p:nvSpPr>
        <p:spPr/>
        <p:txBody>
          <a:bodyPr/>
          <a:lstStyle/>
          <a:p>
            <a:r>
              <a:rPr lang="en-US" dirty="0"/>
              <a:t>Submission 11-19-1572</a:t>
            </a:r>
          </a:p>
        </p:txBody>
      </p:sp>
      <p:sp>
        <p:nvSpPr>
          <p:cNvPr id="3" name="Content Placeholder 2">
            <a:extLst>
              <a:ext uri="{FF2B5EF4-FFF2-40B4-BE49-F238E27FC236}">
                <a16:creationId xmlns:a16="http://schemas.microsoft.com/office/drawing/2014/main" id="{889CE837-2C96-40F1-A669-7E70487D4DCF}"/>
              </a:ext>
            </a:extLst>
          </p:cNvPr>
          <p:cNvSpPr>
            <a:spLocks noGrp="1"/>
          </p:cNvSpPr>
          <p:nvPr>
            <p:ph idx="1"/>
          </p:nvPr>
        </p:nvSpPr>
        <p:spPr/>
        <p:txBody>
          <a:bodyPr/>
          <a:lstStyle/>
          <a:p>
            <a:r>
              <a:rPr lang="en-US" dirty="0" err="1"/>
              <a:t>Strawpoll</a:t>
            </a:r>
            <a:endParaRPr lang="en-US" dirty="0"/>
          </a:p>
          <a:p>
            <a:r>
              <a:rPr lang="en-US" b="0" dirty="0"/>
              <a:t>Do you agree that the present 802.11az secure ranging LTF design, leads to unintended beamforming problem, which needs to be addressed?</a:t>
            </a:r>
          </a:p>
          <a:p>
            <a:r>
              <a:rPr lang="en-US" b="0" dirty="0"/>
              <a:t>Results (Y/N/A): 7/6/2</a:t>
            </a:r>
          </a:p>
        </p:txBody>
      </p:sp>
      <p:sp>
        <p:nvSpPr>
          <p:cNvPr id="4" name="Slide Number Placeholder 3">
            <a:extLst>
              <a:ext uri="{FF2B5EF4-FFF2-40B4-BE49-F238E27FC236}">
                <a16:creationId xmlns:a16="http://schemas.microsoft.com/office/drawing/2014/main" id="{E0B1A6E2-6B4D-4F79-B2B1-A38339EA8802}"/>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01965061-425E-4399-9A1E-35D082DBF3C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A098112-31B9-467C-BD64-C523CA431203}"/>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3933380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12009732"/>
              </p:ext>
            </p:extLst>
          </p:nvPr>
        </p:nvGraphicFramePr>
        <p:xfrm>
          <a:off x="929215" y="1484786"/>
          <a:ext cx="10460568" cy="16432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r>
                        <a:rPr lang="en-US" sz="1400" dirty="0"/>
                        <a:t>11-19-1051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NDP power control and EVM</a:t>
                      </a:r>
                    </a:p>
                  </a:txBody>
                  <a:tcPr marT="45712" marB="45712"/>
                </a:tc>
                <a:tc>
                  <a:txBody>
                    <a:bodyPr/>
                    <a:lstStyle/>
                    <a:p>
                      <a:r>
                        <a:rPr lang="en-US" sz="1400" dirty="0"/>
                        <a:t>Technical</a:t>
                      </a:r>
                    </a:p>
                  </a:txBody>
                  <a:tcPr marT="45712" marB="45712"/>
                </a:tc>
                <a:tc>
                  <a:txBody>
                    <a:bodyPr/>
                    <a:lstStyle/>
                    <a:p>
                      <a:r>
                        <a:rPr lang="en-US" sz="1600" dirty="0"/>
                        <a:t>40min</a:t>
                      </a:r>
                    </a:p>
                  </a:txBody>
                  <a:tcPr marT="45712" marB="45712"/>
                </a:tc>
                <a:extLst>
                  <a:ext uri="{0D108BD9-81ED-4DB2-BD59-A6C34878D82A}">
                    <a16:rowId xmlns:a16="http://schemas.microsoft.com/office/drawing/2014/main" val="10001"/>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2"/>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041712180"/>
              </p:ext>
            </p:extLst>
          </p:nvPr>
        </p:nvGraphicFramePr>
        <p:xfrm>
          <a:off x="3071664" y="2204864"/>
          <a:ext cx="5904655" cy="2929659"/>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1800" dirty="0"/>
                    </a:p>
                  </a:txBody>
                  <a:tcPr marT="45746" marB="45746" anchor="ctr"/>
                </a:tc>
                <a:tc>
                  <a:txBody>
                    <a:bodyPr/>
                    <a:lstStyle/>
                    <a:p>
                      <a:pPr algn="ctr"/>
                      <a:r>
                        <a:rPr lang="en-US" sz="1800" dirty="0"/>
                        <a:t>MON</a:t>
                      </a:r>
                    </a:p>
                  </a:txBody>
                  <a:tcPr marT="45746" marB="45746" anchor="ctr"/>
                </a:tc>
                <a:tc>
                  <a:txBody>
                    <a:bodyPr/>
                    <a:lstStyle/>
                    <a:p>
                      <a:pPr algn="ctr"/>
                      <a:r>
                        <a:rPr lang="en-US" sz="1800" dirty="0"/>
                        <a:t>TUE</a:t>
                      </a:r>
                    </a:p>
                  </a:txBody>
                  <a:tcPr marT="45746" marB="45746" anchor="ctr"/>
                </a:tc>
                <a:tc>
                  <a:txBody>
                    <a:bodyPr/>
                    <a:lstStyle/>
                    <a:p>
                      <a:pPr algn="ctr"/>
                      <a:r>
                        <a:rPr lang="en-US" sz="1800" dirty="0"/>
                        <a:t>WED</a:t>
                      </a:r>
                    </a:p>
                  </a:txBody>
                  <a:tcPr marT="45746" marB="45746" anchor="ctr"/>
                </a:tc>
                <a:tc>
                  <a:txBody>
                    <a:bodyPr/>
                    <a:lstStyle/>
                    <a:p>
                      <a:pPr algn="ctr"/>
                      <a:r>
                        <a:rPr lang="en-US" sz="1800" dirty="0"/>
                        <a:t>THU</a:t>
                      </a:r>
                    </a:p>
                  </a:txBody>
                  <a:tcPr marT="45746" marB="45746" anchor="ctr"/>
                </a:tc>
                <a:tc>
                  <a:txBody>
                    <a:bodyPr/>
                    <a:lstStyle/>
                    <a:p>
                      <a:pPr algn="ctr"/>
                      <a:r>
                        <a:rPr lang="en-US" sz="1800" dirty="0"/>
                        <a:t>FRI</a:t>
                      </a:r>
                    </a:p>
                  </a:txBody>
                  <a:tcPr marT="45746" marB="45746" anchor="ctr"/>
                </a:tc>
                <a:extLst>
                  <a:ext uri="{0D108BD9-81ED-4DB2-BD59-A6C34878D82A}">
                    <a16:rowId xmlns:a16="http://schemas.microsoft.com/office/drawing/2014/main" val="10000"/>
                  </a:ext>
                </a:extLst>
              </a:tr>
              <a:tr h="457823">
                <a:tc>
                  <a:txBody>
                    <a:bodyPr/>
                    <a:lstStyle/>
                    <a:p>
                      <a:r>
                        <a:rPr lang="en-US" sz="1800" dirty="0"/>
                        <a:t>AM1</a:t>
                      </a:r>
                    </a:p>
                  </a:txBody>
                  <a:tcPr marT="45746" marB="45746" anchor="ctr"/>
                </a:tc>
                <a:tc>
                  <a:txBody>
                    <a:bodyPr/>
                    <a:lstStyle/>
                    <a:p>
                      <a:pPr algn="ctr"/>
                      <a:r>
                        <a:rPr lang="en-US" sz="1800" dirty="0"/>
                        <a:t>AZ</a:t>
                      </a:r>
                    </a:p>
                    <a:p>
                      <a:pPr algn="ctr"/>
                      <a:r>
                        <a:rPr lang="en-US" sz="1400" dirty="0"/>
                        <a:t>ad hoc</a:t>
                      </a:r>
                      <a:endParaRPr lang="en-US" sz="1800" dirty="0"/>
                    </a:p>
                  </a:txBody>
                  <a:tcPr marT="45746" marB="45746" anchor="ctr">
                    <a:solidFill>
                      <a:srgbClr val="92D050"/>
                    </a:solidFill>
                  </a:tcP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a:t>AZ</a:t>
                      </a:r>
                      <a:endParaRPr lang="en-US" sz="18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1"/>
                  </a:ext>
                </a:extLst>
              </a:tr>
              <a:tr h="457823">
                <a:tc>
                  <a:txBody>
                    <a:bodyPr/>
                    <a:lstStyle/>
                    <a:p>
                      <a:r>
                        <a:rPr lang="en-US" sz="1800" dirty="0"/>
                        <a:t>AM2</a:t>
                      </a:r>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2"/>
                  </a:ext>
                </a:extLst>
              </a:tr>
              <a:tr h="519195">
                <a:tc>
                  <a:txBody>
                    <a:bodyPr/>
                    <a:lstStyle/>
                    <a:p>
                      <a:r>
                        <a:rPr lang="en-US" sz="1800" dirty="0"/>
                        <a:t>PM1</a:t>
                      </a:r>
                    </a:p>
                  </a:txBody>
                  <a:tcPr marT="45746" marB="45746" anchor="ctr"/>
                </a:tc>
                <a:tc>
                  <a:txBody>
                    <a:bodyPr/>
                    <a:lstStyle/>
                    <a:p>
                      <a:pPr algn="ctr"/>
                      <a:endParaRPr lang="en-US" sz="1800"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a:t>AZ</a:t>
                      </a:r>
                    </a:p>
                  </a:txBody>
                  <a:tcPr marT="45746" marB="45746" anchor="ctr">
                    <a:solidFill>
                      <a:srgbClr val="92D050"/>
                    </a:solidFill>
                  </a:tcPr>
                </a:tc>
                <a:tc>
                  <a:txBody>
                    <a:bodyPr/>
                    <a:lstStyle/>
                    <a:p>
                      <a:pPr algn="ctr"/>
                      <a:endParaRPr lang="en-US" sz="1800" dirty="0"/>
                    </a:p>
                  </a:txBody>
                  <a:tcPr marT="45746" marB="45746" anchor="ctr"/>
                </a:tc>
                <a:extLst>
                  <a:ext uri="{0D108BD9-81ED-4DB2-BD59-A6C34878D82A}">
                    <a16:rowId xmlns:a16="http://schemas.microsoft.com/office/drawing/2014/main" val="10003"/>
                  </a:ext>
                </a:extLst>
              </a:tr>
              <a:tr h="457823">
                <a:tc>
                  <a:txBody>
                    <a:bodyPr/>
                    <a:lstStyle/>
                    <a:p>
                      <a:r>
                        <a:rPr lang="en-US" sz="1800" dirty="0"/>
                        <a:t>PM2</a:t>
                      </a:r>
                    </a:p>
                  </a:txBody>
                  <a:tcPr marT="45746" marB="45746" anchor="ctr"/>
                </a:tc>
                <a:tc>
                  <a:txBody>
                    <a:bodyPr/>
                    <a:lstStyle/>
                    <a:p>
                      <a:pPr algn="ctr"/>
                      <a:r>
                        <a:rPr lang="en-US" sz="1800"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r>
                        <a:rPr lang="en-US" dirty="0"/>
                        <a:t>AZ</a:t>
                      </a:r>
                    </a:p>
                  </a:txBody>
                  <a:tcPr marT="45746" marB="45746" anchor="ctr">
                    <a:solidFill>
                      <a:srgbClr val="92D050"/>
                    </a:solidFill>
                  </a:tcPr>
                </a:tc>
                <a:tc>
                  <a:txBody>
                    <a:bodyPr/>
                    <a:lstStyle/>
                    <a:p>
                      <a:pPr algn="ctr"/>
                      <a:endParaRPr lang="en-US" dirty="0"/>
                    </a:p>
                  </a:txBody>
                  <a:tcPr marT="45746" marB="45746" anchor="ctr"/>
                </a:tc>
                <a:extLst>
                  <a:ext uri="{0D108BD9-81ED-4DB2-BD59-A6C34878D82A}">
                    <a16:rowId xmlns:a16="http://schemas.microsoft.com/office/drawing/2014/main" val="10004"/>
                  </a:ext>
                </a:extLst>
              </a:tr>
              <a:tr h="457823">
                <a:tc>
                  <a:txBody>
                    <a:bodyPr/>
                    <a:lstStyle/>
                    <a:p>
                      <a:r>
                        <a:rPr lang="en-US" sz="1800" dirty="0"/>
                        <a:t>Eve</a:t>
                      </a:r>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r>
              <a:rPr lang="en-US" sz="2000" dirty="0"/>
              <a:t>(Sep. TG commit)</a:t>
            </a:r>
            <a:endParaRPr lang="en-US" dirty="0"/>
          </a:p>
        </p:txBody>
      </p:sp>
      <p:sp>
        <p:nvSpPr>
          <p:cNvPr id="3" name="Content Placeholder 2"/>
          <p:cNvSpPr>
            <a:spLocks noGrp="1"/>
          </p:cNvSpPr>
          <p:nvPr>
            <p:ph idx="1"/>
          </p:nvPr>
        </p:nvSpPr>
        <p:spPr>
          <a:xfrm>
            <a:off x="914401" y="1830391"/>
            <a:ext cx="10361084" cy="4264024"/>
          </a:xfrm>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44723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Review 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78899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Ad Hoc slot</a:t>
            </a:r>
            <a:endParaRPr lang="en-US" dirty="0"/>
          </a:p>
        </p:txBody>
      </p:sp>
      <p:sp>
        <p:nvSpPr>
          <p:cNvPr id="3" name="Content Placeholder 2"/>
          <p:cNvSpPr>
            <a:spLocks noGrp="1"/>
          </p:cNvSpPr>
          <p:nvPr>
            <p:ph idx="1"/>
          </p:nvPr>
        </p:nvSpPr>
        <p:spPr>
          <a:xfrm>
            <a:off x="263352" y="1628801"/>
            <a:ext cx="10729192" cy="4465614"/>
          </a:xfrm>
        </p:spPr>
        <p:txBody>
          <a:bodyPr/>
          <a:lstStyle/>
          <a:p>
            <a:pPr algn="just">
              <a:spcBef>
                <a:spcPct val="20000"/>
              </a:spcBef>
              <a:buFontTx/>
              <a:buChar char="•"/>
            </a:pPr>
            <a:r>
              <a:rPr lang="en-US" altLang="en-US" sz="1800" b="0" dirty="0"/>
              <a:t>Call meeting to order</a:t>
            </a:r>
          </a:p>
          <a:p>
            <a:pPr algn="just">
              <a:spcBef>
                <a:spcPct val="20000"/>
              </a:spcBef>
              <a:buFontTx/>
              <a:buChar char="•"/>
            </a:pPr>
            <a:r>
              <a:rPr lang="en-US" altLang="en-US" sz="1800" b="0" dirty="0"/>
              <a:t>Review IEEE-SA patent policy, duty to inform and Call for potential essential patents. </a:t>
            </a:r>
          </a:p>
          <a:p>
            <a:pPr algn="just">
              <a:spcBef>
                <a:spcPct val="20000"/>
              </a:spcBef>
              <a:buFontTx/>
              <a:buChar char="•"/>
            </a:pPr>
            <a:r>
              <a:rPr lang="en-US" altLang="en-US" sz="1800" b="0" dirty="0"/>
              <a:t>Guidelines for anti-trust and competition laws and participation on individual basis in IEEE 802 meeting.</a:t>
            </a:r>
          </a:p>
          <a:p>
            <a:pPr algn="just">
              <a:spcBef>
                <a:spcPct val="20000"/>
              </a:spcBef>
              <a:buFontTx/>
              <a:buChar char="•"/>
            </a:pPr>
            <a:r>
              <a:rPr lang="en-US" altLang="en-US" sz="1800" b="0" dirty="0"/>
              <a:t>Review current comment status and progress towards completion: </a:t>
            </a:r>
          </a:p>
          <a:p>
            <a:pPr lvl="1" algn="just">
              <a:spcBef>
                <a:spcPct val="20000"/>
              </a:spcBef>
              <a:buFontTx/>
              <a:buChar char="•"/>
            </a:pPr>
            <a:r>
              <a:rPr lang="en-US" altLang="en-US" sz="1600" dirty="0"/>
              <a:t>Outstanding comments</a:t>
            </a:r>
          </a:p>
          <a:p>
            <a:pPr lvl="1" algn="just">
              <a:spcBef>
                <a:spcPct val="20000"/>
              </a:spcBef>
              <a:buFontTx/>
              <a:buChar char="•"/>
            </a:pPr>
            <a:r>
              <a:rPr lang="en-US" altLang="en-US" sz="1600" dirty="0"/>
              <a:t>Comments awaiting motioning</a:t>
            </a:r>
          </a:p>
          <a:p>
            <a:pPr lvl="1" algn="just">
              <a:spcBef>
                <a:spcPct val="20000"/>
              </a:spcBef>
              <a:buFontTx/>
              <a:buChar char="•"/>
            </a:pPr>
            <a:r>
              <a:rPr lang="en-US" altLang="en-US" sz="1600" b="0" dirty="0"/>
              <a:t>Comments </a:t>
            </a:r>
            <a:r>
              <a:rPr lang="en-US" altLang="en-US" sz="1600" dirty="0"/>
              <a:t>without resolutions</a:t>
            </a:r>
            <a:endParaRPr lang="en-US" altLang="en-US" sz="1600" b="0" dirty="0"/>
          </a:p>
          <a:p>
            <a:pPr algn="just">
              <a:spcBef>
                <a:spcPct val="20000"/>
              </a:spcBef>
              <a:buFontTx/>
              <a:buChar char="•"/>
            </a:pPr>
            <a:r>
              <a:rPr lang="en-US" altLang="en-US" sz="1800" b="0" dirty="0"/>
              <a:t>Planning for the week:</a:t>
            </a:r>
          </a:p>
          <a:p>
            <a:pPr lvl="1" algn="just">
              <a:spcBef>
                <a:spcPct val="20000"/>
              </a:spcBef>
              <a:buFontTx/>
              <a:buChar char="•"/>
            </a:pPr>
            <a:r>
              <a:rPr lang="en-US" altLang="en-US" sz="1600" b="0" dirty="0"/>
              <a:t>Agenda setting and review submissions ordering for the week (25 min)</a:t>
            </a:r>
          </a:p>
          <a:p>
            <a:pPr algn="just">
              <a:spcBef>
                <a:spcPct val="20000"/>
              </a:spcBef>
              <a:buFontTx/>
              <a:buChar char="•"/>
            </a:pPr>
            <a:r>
              <a:rPr lang="en-US" altLang="en-US" sz="1800" b="0" dirty="0"/>
              <a:t>Continue review of comment resolution and </a:t>
            </a:r>
            <a:r>
              <a:rPr lang="en-US" altLang="en-US" sz="1800" b="0" dirty="0" err="1"/>
              <a:t>strawpoll</a:t>
            </a:r>
            <a:r>
              <a:rPr lang="en-US" altLang="en-US" sz="1800" b="0" dirty="0"/>
              <a:t> as needed.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Nov. Session Week</a:t>
            </a:r>
            <a:endParaRPr lang="en-US" dirty="0"/>
          </a:p>
        </p:txBody>
      </p:sp>
      <p:sp>
        <p:nvSpPr>
          <p:cNvPr id="3" name="Content Placeholder 2"/>
          <p:cNvSpPr>
            <a:spLocks noGrp="1"/>
          </p:cNvSpPr>
          <p:nvPr>
            <p:ph idx="1"/>
          </p:nvPr>
        </p:nvSpPr>
        <p:spPr>
          <a:xfrm>
            <a:off x="263352" y="1628801"/>
            <a:ext cx="11521280"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p>
          <a:p>
            <a:pPr lvl="1" algn="just">
              <a:spcBef>
                <a:spcPct val="20000"/>
              </a:spcBef>
              <a:buFontTx/>
              <a:buChar char="•"/>
            </a:pPr>
            <a:r>
              <a:rPr lang="en-US" altLang="en-US" sz="1400" b="0" dirty="0"/>
              <a:t>11-19-1490 </a:t>
            </a:r>
            <a:r>
              <a:rPr lang="en-US" sz="1400" dirty="0"/>
              <a:t>Ad Hoc meeting minutes Sep 2019 Session</a:t>
            </a:r>
          </a:p>
          <a:p>
            <a:pPr lvl="1" algn="just">
              <a:spcBef>
                <a:spcPct val="20000"/>
              </a:spcBef>
              <a:buFontTx/>
              <a:buChar char="•"/>
            </a:pPr>
            <a:r>
              <a:rPr lang="en-US" sz="1400" dirty="0"/>
              <a:t>11-19-1729 </a:t>
            </a:r>
            <a:r>
              <a:rPr lang="en-US" sz="1400" dirty="0" err="1"/>
              <a:t>Telecon</a:t>
            </a:r>
            <a:r>
              <a:rPr lang="en-US" sz="1400" dirty="0"/>
              <a:t> minutes October 2</a:t>
            </a:r>
            <a:r>
              <a:rPr lang="en-US" sz="1400" baseline="30000" dirty="0"/>
              <a:t>nd</a:t>
            </a:r>
            <a:r>
              <a:rPr lang="en-US" sz="1400" dirty="0"/>
              <a:t> 2019.</a:t>
            </a:r>
          </a:p>
          <a:p>
            <a:pPr algn="just">
              <a:spcBef>
                <a:spcPct val="20000"/>
              </a:spcBef>
              <a:buFontTx/>
              <a:buChar char="•"/>
            </a:pPr>
            <a:r>
              <a:rPr lang="en-US" altLang="en-US" sz="1800" b="0" dirty="0"/>
              <a:t>Consider comment resolution for adoption (batch approval).</a:t>
            </a:r>
          </a:p>
          <a:p>
            <a:pPr algn="just">
              <a:spcBef>
                <a:spcPct val="20000"/>
              </a:spcBef>
              <a:buFontTx/>
              <a:buChar char="•"/>
            </a:pPr>
            <a:r>
              <a:rPr lang="en-US" altLang="en-US" sz="1800" b="0" dirty="0"/>
              <a:t>Consider CR submissions.</a:t>
            </a:r>
          </a:p>
          <a:p>
            <a:pPr algn="just">
              <a:spcBef>
                <a:spcPct val="20000"/>
              </a:spcBef>
              <a:buFontTx/>
              <a:buChar char="•"/>
            </a:pPr>
            <a:r>
              <a:rPr lang="en-US" altLang="en-US" sz="1800" b="0" dirty="0"/>
              <a:t>Consider re-circulation letter ballot initiation. </a:t>
            </a:r>
          </a:p>
          <a:p>
            <a:pPr algn="just">
              <a:spcBef>
                <a:spcPct val="20000"/>
              </a:spcBef>
              <a:buFontTx/>
              <a:buChar char="•"/>
            </a:pPr>
            <a:r>
              <a:rPr lang="en-US" altLang="en-US" sz="1800" b="0" dirty="0"/>
              <a:t>Review any other technical material.</a:t>
            </a:r>
          </a:p>
          <a:p>
            <a:pPr algn="just">
              <a:spcBef>
                <a:spcPct val="20000"/>
              </a:spcBef>
              <a:buFontTx/>
              <a:buChar char="•"/>
            </a:pPr>
            <a:r>
              <a:rPr lang="en-US" altLang="en-US" sz="1800" b="0" dirty="0"/>
              <a:t>Review target ad hoc meeting dates towards the Nov. meeting (as needed).</a:t>
            </a:r>
          </a:p>
          <a:p>
            <a:pPr algn="just">
              <a:spcBef>
                <a:spcPct val="20000"/>
              </a:spcBef>
              <a:buFontTx/>
              <a:buChar char="•"/>
            </a:pPr>
            <a:r>
              <a:rPr lang="en-US" altLang="en-US" sz="1800" b="0" dirty="0"/>
              <a:t>Consider Nov. accomplishments and targets for Jan.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81405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Waikoloa, Hawaii</a:t>
            </a:r>
          </a:p>
          <a:p>
            <a:pPr algn="ctr">
              <a:lnSpc>
                <a:spcPct val="90000"/>
              </a:lnSpc>
              <a:buFontTx/>
              <a:buNone/>
            </a:pPr>
            <a:r>
              <a:rPr lang="en-US" altLang="en-US" sz="4400" dirty="0">
                <a:cs typeface="Times New Roman" panose="02020603050405020304" pitchFamily="18" charset="0"/>
              </a:rPr>
              <a:t>Nov. 10</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15</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2019</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97242229"/>
              </p:ext>
            </p:extLst>
          </p:nvPr>
        </p:nvGraphicFramePr>
        <p:xfrm>
          <a:off x="263353" y="1260086"/>
          <a:ext cx="11665294" cy="5028960"/>
        </p:xfrm>
        <a:graphic>
          <a:graphicData uri="http://schemas.openxmlformats.org/drawingml/2006/table">
            <a:tbl>
              <a:tblPr firstRow="1" bandRow="1">
                <a:tableStyleId>{21E4AEA4-8DFA-4A89-87EB-49C32662AFE0}</a:tableStyleId>
              </a:tblPr>
              <a:tblGrid>
                <a:gridCol w="1201196">
                  <a:extLst>
                    <a:ext uri="{9D8B030D-6E8A-4147-A177-3AD203B41FA5}">
                      <a16:colId xmlns:a16="http://schemas.microsoft.com/office/drawing/2014/main" val="20000"/>
                    </a:ext>
                  </a:extLst>
                </a:gridCol>
                <a:gridCol w="2399203">
                  <a:extLst>
                    <a:ext uri="{9D8B030D-6E8A-4147-A177-3AD203B41FA5}">
                      <a16:colId xmlns:a16="http://schemas.microsoft.com/office/drawing/2014/main" val="20001"/>
                    </a:ext>
                  </a:extLst>
                </a:gridCol>
                <a:gridCol w="6353611">
                  <a:extLst>
                    <a:ext uri="{9D8B030D-6E8A-4147-A177-3AD203B41FA5}">
                      <a16:colId xmlns:a16="http://schemas.microsoft.com/office/drawing/2014/main" val="20002"/>
                    </a:ext>
                  </a:extLst>
                </a:gridCol>
                <a:gridCol w="171128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600" dirty="0"/>
                        <a:t>11-19-1490</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Ad Hoc Meeting Minutes Sep 2019 Session</a:t>
                      </a:r>
                    </a:p>
                  </a:txBody>
                  <a:tcPr marT="45712" marB="45712"/>
                </a:tc>
                <a:tc>
                  <a:txBody>
                    <a:bodyPr/>
                    <a:lstStyle/>
                    <a:p>
                      <a:r>
                        <a:rPr lang="en-US" sz="1600" kern="1200" dirty="0">
                          <a:solidFill>
                            <a:schemeClr val="dk1"/>
                          </a:solidFill>
                          <a:latin typeface="+mn-lt"/>
                          <a:ea typeface="+mn-ea"/>
                          <a:cs typeface="+mn-cs"/>
                        </a:rPr>
                        <a:t>Minutes</a:t>
                      </a:r>
                      <a:endParaRPr lang="en-US" sz="1600" dirty="0"/>
                    </a:p>
                  </a:txBody>
                  <a:tcPr marT="45712" marB="45712"/>
                </a:tc>
                <a:extLst>
                  <a:ext uri="{0D108BD9-81ED-4DB2-BD59-A6C34878D82A}">
                    <a16:rowId xmlns:a16="http://schemas.microsoft.com/office/drawing/2014/main" val="10002"/>
                  </a:ext>
                </a:extLst>
              </a:tr>
              <a:tr h="0">
                <a:tc>
                  <a:txBody>
                    <a:bodyPr/>
                    <a:lstStyle/>
                    <a:p>
                      <a:r>
                        <a:rPr lang="en-US" sz="1600" b="0" dirty="0"/>
                        <a:t>11-19/1599</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err="1"/>
                        <a:t>TGaz</a:t>
                      </a:r>
                      <a:r>
                        <a:rPr lang="en-US" sz="1600" b="0" dirty="0"/>
                        <a:t> Meeting Minutes September 2019 session</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2776080039"/>
                  </a:ext>
                </a:extLst>
              </a:tr>
              <a:tr h="0">
                <a:tc>
                  <a:txBody>
                    <a:bodyPr/>
                    <a:lstStyle/>
                    <a:p>
                      <a:r>
                        <a:rPr lang="en-US" sz="1600" dirty="0"/>
                        <a:t>11-19-1729</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Telecon</a:t>
                      </a:r>
                      <a:r>
                        <a:rPr lang="en-US" sz="1600" dirty="0"/>
                        <a:t> minutes October 2</a:t>
                      </a:r>
                      <a:r>
                        <a:rPr lang="en-US" sz="1600" baseline="30000" dirty="0"/>
                        <a:t>nd</a:t>
                      </a:r>
                      <a:r>
                        <a:rPr lang="en-US" sz="1600" dirty="0"/>
                        <a:t> 2019</a:t>
                      </a:r>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3"/>
                  </a:ext>
                </a:extLst>
              </a:tr>
              <a:tr h="0">
                <a:tc>
                  <a:txBody>
                    <a:bodyPr/>
                    <a:lstStyle/>
                    <a:p>
                      <a:r>
                        <a:rPr lang="en-US" sz="1600" b="0" dirty="0"/>
                        <a:t>11-19/1771</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October 16th Teleconference Minutes</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4"/>
                  </a:ext>
                </a:extLst>
              </a:tr>
              <a:tr h="0">
                <a:tc>
                  <a:txBody>
                    <a:bodyPr/>
                    <a:lstStyle/>
                    <a:p>
                      <a:r>
                        <a:rPr lang="en-US" sz="1600" b="0" dirty="0"/>
                        <a:t>11-19/1811 </a:t>
                      </a:r>
                      <a:endParaRPr lang="en-US" sz="1600" dirty="0"/>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TGaz-telecon-minutes-October-November-2019”</a:t>
                      </a:r>
                      <a:endParaRPr lang="en-US" sz="1600" dirty="0"/>
                    </a:p>
                  </a:txBody>
                  <a:tcPr marT="45712" marB="45712"/>
                </a:tc>
                <a:tc>
                  <a:txBody>
                    <a:bodyPr/>
                    <a:lstStyle/>
                    <a:p>
                      <a:r>
                        <a:rPr lang="en-US" sz="1600" dirty="0"/>
                        <a:t>Minutes</a:t>
                      </a:r>
                    </a:p>
                  </a:txBody>
                  <a:tcPr marT="45712" marB="45712"/>
                </a:tc>
                <a:extLst>
                  <a:ext uri="{0D108BD9-81ED-4DB2-BD59-A6C34878D82A}">
                    <a16:rowId xmlns:a16="http://schemas.microsoft.com/office/drawing/2014/main" val="10005"/>
                  </a:ext>
                </a:extLst>
              </a:tr>
              <a:tr h="0">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5239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extLst>
                  <a:ext uri="{0D108BD9-81ED-4DB2-BD59-A6C34878D82A}">
                    <a16:rowId xmlns:a16="http://schemas.microsoft.com/office/drawing/2014/main" val="10007"/>
                  </a:ext>
                </a:extLst>
              </a:tr>
              <a:tr h="15239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kern="1200" dirty="0">
                          <a:solidFill>
                            <a:schemeClr val="dk1"/>
                          </a:solidFill>
                          <a:effectLst/>
                          <a:latin typeface="+mn-lt"/>
                          <a:ea typeface="+mn-ea"/>
                          <a:cs typeface="+mn-cs"/>
                        </a:rPr>
                        <a:t>11-19-1937</a:t>
                      </a:r>
                      <a:endParaRPr lang="en-US" sz="1600" dirty="0"/>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600" dirty="0"/>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extLst>
                  <a:ext uri="{0D108BD9-81ED-4DB2-BD59-A6C34878D82A}">
                    <a16:rowId xmlns:a16="http://schemas.microsoft.com/office/drawing/2014/main" val="3263115644"/>
                  </a:ext>
                </a:extLst>
              </a:tr>
              <a:tr h="0">
                <a:tc>
                  <a:txBody>
                    <a:bodyPr/>
                    <a:lstStyle/>
                    <a:p>
                      <a:r>
                        <a:rPr lang="en-US" sz="1600" dirty="0"/>
                        <a:t>11-19-2003</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ISTA Passive LMR element CR</a:t>
                      </a:r>
                    </a:p>
                  </a:txBody>
                  <a:tcPr marT="45712" marB="45712"/>
                </a:tc>
                <a:tc>
                  <a:txBody>
                    <a:bodyPr/>
                    <a:lstStyle/>
                    <a:p>
                      <a:r>
                        <a:rPr lang="en-US" sz="1600" dirty="0"/>
                        <a:t>CR</a:t>
                      </a:r>
                    </a:p>
                  </a:txBody>
                  <a:tcPr marT="45712" marB="45712"/>
                </a:tc>
                <a:extLst>
                  <a:ext uri="{0D108BD9-81ED-4DB2-BD59-A6C34878D82A}">
                    <a16:rowId xmlns:a16="http://schemas.microsoft.com/office/drawing/2014/main" val="406928887"/>
                  </a:ext>
                </a:extLst>
              </a:tr>
              <a:tr h="0">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extLst>
                  <a:ext uri="{0D108BD9-81ED-4DB2-BD59-A6C34878D82A}">
                    <a16:rowId xmlns:a16="http://schemas.microsoft.com/office/drawing/2014/main" val="2158073062"/>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489262027"/>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61574740"/>
              </p:ext>
            </p:extLst>
          </p:nvPr>
        </p:nvGraphicFramePr>
        <p:xfrm>
          <a:off x="914401" y="1260086"/>
          <a:ext cx="10460567" cy="49680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0">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600" dirty="0"/>
                        <a:t>11-19-1991</a:t>
                      </a:r>
                    </a:p>
                  </a:txBody>
                  <a:tcPr marT="45712" marB="45712"/>
                </a:tc>
                <a:tc>
                  <a:txBody>
                    <a:bodyPr/>
                    <a:lstStyle/>
                    <a:p>
                      <a:r>
                        <a:rPr lang="en-US" sz="1600" dirty="0" err="1"/>
                        <a:t>Dibakar</a:t>
                      </a:r>
                      <a:r>
                        <a:rPr lang="en-US" sz="16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Miscellaneous unassigned comments part 2</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7"/>
                  </a:ext>
                </a:extLst>
              </a:tr>
              <a:tr h="0">
                <a:tc>
                  <a:txBody>
                    <a:bodyPr/>
                    <a:lstStyle/>
                    <a:p>
                      <a:r>
                        <a:rPr lang="en-US" sz="1600" dirty="0"/>
                        <a:t>11-19-2009</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Resolution for editorial CIDs</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8"/>
                  </a:ext>
                </a:extLst>
              </a:tr>
              <a:tr h="0">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9"/>
                  </a:ext>
                </a:extLst>
              </a:tr>
              <a:tr h="0">
                <a:tc>
                  <a:txBody>
                    <a:bodyPr/>
                    <a:lstStyle/>
                    <a:p>
                      <a:r>
                        <a:rPr lang="en-US" sz="1600" dirty="0"/>
                        <a:t>11-19-1898</a:t>
                      </a:r>
                    </a:p>
                  </a:txBody>
                  <a:tcPr marT="45712" marB="45712"/>
                </a:tc>
                <a:tc>
                  <a:txBody>
                    <a:bodyPr/>
                    <a:lstStyle/>
                    <a:p>
                      <a:r>
                        <a:rPr lang="en-US" sz="16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TGaz</a:t>
                      </a:r>
                      <a:r>
                        <a:rPr lang="en-US" sz="1600" dirty="0"/>
                        <a:t> Nov. 2019 Ad hoc meeting minutes</a:t>
                      </a:r>
                    </a:p>
                  </a:txBody>
                  <a:tcPr marT="45712" marB="45712"/>
                </a:tc>
                <a:tc>
                  <a:txBody>
                    <a:bodyPr/>
                    <a:lstStyle/>
                    <a:p>
                      <a:r>
                        <a:rPr lang="en-US" sz="1600" dirty="0"/>
                        <a:t>CR</a:t>
                      </a:r>
                    </a:p>
                  </a:txBody>
                  <a:tcPr marT="45712" marB="45712"/>
                </a:tc>
                <a:extLst>
                  <a:ext uri="{0D108BD9-81ED-4DB2-BD59-A6C34878D82A}">
                    <a16:rowId xmlns:a16="http://schemas.microsoft.com/office/drawing/2014/main" val="3361633132"/>
                  </a:ext>
                </a:extLst>
              </a:tr>
              <a:tr h="0">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975212671"/>
                  </a:ext>
                </a:extLst>
              </a:tr>
              <a:tr h="0">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98457485"/>
                  </a:ext>
                </a:extLst>
              </a:tr>
              <a:tr h="0">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559601871"/>
                  </a:ext>
                </a:extLst>
              </a:tr>
              <a:tr h="0">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8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28371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9916129"/>
              </p:ext>
            </p:extLst>
          </p:nvPr>
        </p:nvGraphicFramePr>
        <p:xfrm>
          <a:off x="914401" y="1260086"/>
          <a:ext cx="10460567" cy="137158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2"/>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609855061"/>
                  </a:ext>
                </a:extLst>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nchor="ctr"/>
                </a:tc>
                <a:extLst>
                  <a:ext uri="{0D108BD9-81ED-4DB2-BD59-A6C34878D82A}">
                    <a16:rowId xmlns:a16="http://schemas.microsoft.com/office/drawing/2014/main" val="3838295324"/>
                  </a:ext>
                </a:extLst>
              </a:tr>
            </a:tbl>
          </a:graphicData>
        </a:graphic>
      </p:graphicFrame>
    </p:spTree>
    <p:extLst>
      <p:ext uri="{BB962C8B-B14F-4D97-AF65-F5344CB8AC3E}">
        <p14:creationId xmlns:p14="http://schemas.microsoft.com/office/powerpoint/2010/main" val="84484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planning and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CR assignment and current status of open call for CR volunteers (11-19-431) (15min) – as time permits.</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49350574"/>
              </p:ext>
            </p:extLst>
          </p:nvPr>
        </p:nvGraphicFramePr>
        <p:xfrm>
          <a:off x="929215" y="1484786"/>
          <a:ext cx="10460568" cy="2102386"/>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376545">
                <a:tc>
                  <a:txBody>
                    <a:bodyPr/>
                    <a:lstStyle/>
                    <a:p>
                      <a:r>
                        <a:rPr lang="en-US" sz="1400" dirty="0"/>
                        <a:t>11-19-2003</a:t>
                      </a:r>
                    </a:p>
                  </a:txBody>
                  <a:tcPr marT="45712" marB="45712"/>
                </a:tc>
                <a:tc>
                  <a:txBody>
                    <a:bodyPr/>
                    <a:lstStyle/>
                    <a:p>
                      <a:r>
                        <a:rPr lang="en-US" sz="1400" dirty="0"/>
                        <a:t>Erik </a:t>
                      </a:r>
                      <a:r>
                        <a:rPr lang="en-US" sz="1400" dirty="0" err="1"/>
                        <a:t>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ISTA Passive LMR element CR</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2172697710"/>
                  </a:ext>
                </a:extLst>
              </a:tr>
              <a:tr h="376545">
                <a:tc>
                  <a:txBody>
                    <a:bodyPr/>
                    <a:lstStyle/>
                    <a:p>
                      <a:r>
                        <a:rPr lang="en-US" sz="1400" strike="sngStrike" dirty="0"/>
                        <a:t>11-19-1951</a:t>
                      </a:r>
                    </a:p>
                  </a:txBody>
                  <a:tcPr marT="45712" marB="45712"/>
                </a:tc>
                <a:tc>
                  <a:txBody>
                    <a:bodyPr/>
                    <a:lstStyle/>
                    <a:p>
                      <a:r>
                        <a:rPr lang="en-US" sz="1400" strike="sng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Non-TB Pathloss Measurements</a:t>
                      </a:r>
                    </a:p>
                  </a:txBody>
                  <a:tcPr marT="45712" marB="45712"/>
                </a:tc>
                <a:tc>
                  <a:txBody>
                    <a:bodyPr/>
                    <a:lstStyle/>
                    <a:p>
                      <a:r>
                        <a:rPr lang="en-US" sz="1400" strike="sngStrike" dirty="0"/>
                        <a:t>CR</a:t>
                      </a:r>
                    </a:p>
                  </a:txBody>
                  <a:tcPr marT="45712" marB="45712"/>
                </a:tc>
                <a:tc>
                  <a:txBody>
                    <a:bodyPr/>
                    <a:lstStyle/>
                    <a:p>
                      <a:r>
                        <a:rPr lang="en-US" sz="1600" strike="sngStrike"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831462298"/>
                  </a:ext>
                </a:extLst>
              </a:tr>
              <a:tr h="376545">
                <a:tc>
                  <a:txBody>
                    <a:bodyPr/>
                    <a:lstStyle/>
                    <a:p>
                      <a:r>
                        <a:rPr lang="en-US" sz="1400" kern="1200" dirty="0">
                          <a:solidFill>
                            <a:schemeClr val="dk1"/>
                          </a:solidFill>
                          <a:effectLst/>
                          <a:latin typeface="+mn-lt"/>
                          <a:ea typeface="+mn-ea"/>
                          <a:cs typeface="+mn-cs"/>
                        </a:rPr>
                        <a:t>11-19-1937</a:t>
                      </a:r>
                      <a:endParaRPr lang="en-US" sz="1400" dirty="0"/>
                    </a:p>
                  </a:txBody>
                  <a:tcPr marT="45712" marB="45712"/>
                </a:tc>
                <a:tc>
                  <a:txBody>
                    <a:bodyPr/>
                    <a:lstStyle/>
                    <a:p>
                      <a:r>
                        <a:rPr lang="en-US" sz="14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Resolutions to a few LB240 Comments (Part-10)</a:t>
                      </a:r>
                      <a:endParaRPr lang="en-US" sz="1400" dirty="0"/>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867356403"/>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11-19-2003</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r>
              <a:rPr lang="en-US" b="0" dirty="0"/>
              <a:t>Agree to the resolutions depicted by document 11-19-2003r1 for CID 1510.</a:t>
            </a:r>
          </a:p>
          <a:p>
            <a:endParaRPr lang="en-US" b="0" dirty="0"/>
          </a:p>
          <a:p>
            <a:r>
              <a:rPr lang="en-US" b="0" dirty="0"/>
              <a:t>Results (Y/N/A): 18/0/1</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68917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CFC86-7C10-4702-990F-38896339250F}"/>
              </a:ext>
            </a:extLst>
          </p:cNvPr>
          <p:cNvSpPr>
            <a:spLocks noGrp="1"/>
          </p:cNvSpPr>
          <p:nvPr>
            <p:ph type="title"/>
          </p:nvPr>
        </p:nvSpPr>
        <p:spPr/>
        <p:txBody>
          <a:bodyPr/>
          <a:lstStyle/>
          <a:p>
            <a:r>
              <a:rPr lang="en-US" dirty="0"/>
              <a:t>Submission 11-19-1937</a:t>
            </a:r>
          </a:p>
        </p:txBody>
      </p:sp>
      <p:sp>
        <p:nvSpPr>
          <p:cNvPr id="3" name="Content Placeholder 2">
            <a:extLst>
              <a:ext uri="{FF2B5EF4-FFF2-40B4-BE49-F238E27FC236}">
                <a16:creationId xmlns:a16="http://schemas.microsoft.com/office/drawing/2014/main" id="{69E180BE-BD45-43DA-8C64-32241F166771}"/>
              </a:ext>
            </a:extLst>
          </p:cNvPr>
          <p:cNvSpPr>
            <a:spLocks noGrp="1"/>
          </p:cNvSpPr>
          <p:nvPr>
            <p:ph idx="1"/>
          </p:nvPr>
        </p:nvSpPr>
        <p:spPr/>
        <p:txBody>
          <a:bodyPr/>
          <a:lstStyle/>
          <a:p>
            <a:r>
              <a:rPr lang="en-US" dirty="0" err="1"/>
              <a:t>Strawpoll</a:t>
            </a:r>
            <a:endParaRPr lang="en-US" dirty="0"/>
          </a:p>
          <a:p>
            <a:pPr marL="0" indent="0"/>
            <a:r>
              <a:rPr lang="en-US" b="0" dirty="0"/>
              <a:t>Agree to the resolutions depicted by document 11-19-1937r1 for CID 1643, 1649, 1774, 1778 and 1780. </a:t>
            </a:r>
          </a:p>
          <a:p>
            <a:endParaRPr lang="en-US" b="0" dirty="0"/>
          </a:p>
          <a:p>
            <a:r>
              <a:rPr lang="en-US" b="0" dirty="0"/>
              <a:t>Results (Y/N/A): 19/0/0</a:t>
            </a:r>
          </a:p>
          <a:p>
            <a:endParaRPr lang="en-US" dirty="0"/>
          </a:p>
        </p:txBody>
      </p:sp>
      <p:sp>
        <p:nvSpPr>
          <p:cNvPr id="4" name="Slide Number Placeholder 3">
            <a:extLst>
              <a:ext uri="{FF2B5EF4-FFF2-40B4-BE49-F238E27FC236}">
                <a16:creationId xmlns:a16="http://schemas.microsoft.com/office/drawing/2014/main" id="{BFEE9967-CCA7-4212-BFEF-B378ABF1495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A1A9865-5EBD-49CB-952A-3CBD15B743E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B3C80E1-4896-491A-8525-381AE2357310}"/>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04648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(10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Consider adoption of CR that meet approval threshold during ad hoc and telecons (75min)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Nov.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40426718"/>
              </p:ext>
            </p:extLst>
          </p:nvPr>
        </p:nvGraphicFramePr>
        <p:xfrm>
          <a:off x="929215" y="1484786"/>
          <a:ext cx="10460568" cy="466067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11-19-1713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1"/>
                  </a:ext>
                </a:extLst>
              </a:tr>
              <a:tr h="188277">
                <a:tc>
                  <a:txBody>
                    <a:bodyPr/>
                    <a:lstStyle/>
                    <a:p>
                      <a:r>
                        <a:rPr lang="en-US" sz="1400" dirty="0"/>
                        <a:t>11-19-1490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 Hoc Meeting Minutes Sep 2019 Session</a:t>
                      </a:r>
                    </a:p>
                  </a:txBody>
                  <a:tcPr marT="45712" marB="45712"/>
                </a:tc>
                <a:tc>
                  <a:txBody>
                    <a:bodyPr/>
                    <a:lstStyle/>
                    <a:p>
                      <a:r>
                        <a:rPr lang="en-US" sz="1400" kern="1200" dirty="0">
                          <a:solidFill>
                            <a:schemeClr val="dk1"/>
                          </a:solidFill>
                          <a:latin typeface="+mn-lt"/>
                          <a:ea typeface="+mn-ea"/>
                          <a:cs typeface="+mn-cs"/>
                        </a:rPr>
                        <a:t>Minutes</a:t>
                      </a:r>
                      <a:endParaRPr lang="en-US" sz="1400" dirty="0"/>
                    </a:p>
                  </a:txBody>
                  <a:tcPr marT="45712" marB="45712"/>
                </a:tc>
                <a:tc>
                  <a:txBody>
                    <a:bodyPr/>
                    <a:lstStyle/>
                    <a:p>
                      <a:r>
                        <a:rPr lang="en-US" sz="1600" kern="1200" dirty="0">
                          <a:solidFill>
                            <a:schemeClr val="dk1"/>
                          </a:solidFill>
                          <a:latin typeface="+mn-lt"/>
                          <a:ea typeface="+mn-ea"/>
                          <a:cs typeface="+mn-cs"/>
                        </a:rPr>
                        <a:t>included</a:t>
                      </a:r>
                    </a:p>
                  </a:txBody>
                  <a:tcPr marT="45712" marB="45712"/>
                </a:tc>
                <a:extLst>
                  <a:ext uri="{0D108BD9-81ED-4DB2-BD59-A6C34878D82A}">
                    <a16:rowId xmlns:a16="http://schemas.microsoft.com/office/drawing/2014/main" val="10002"/>
                  </a:ext>
                </a:extLst>
              </a:tr>
              <a:tr h="188277">
                <a:tc>
                  <a:txBody>
                    <a:bodyPr/>
                    <a:lstStyle/>
                    <a:p>
                      <a:r>
                        <a:rPr lang="en-US" sz="1400" b="0" dirty="0"/>
                        <a:t>11-19-1599</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a:t>TGaz</a:t>
                      </a:r>
                      <a:r>
                        <a:rPr lang="en-US" sz="1400" b="0" dirty="0"/>
                        <a:t> Meeting Minutes September 2019 session</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3"/>
                  </a:ext>
                </a:extLst>
              </a:tr>
              <a:tr h="188277">
                <a:tc>
                  <a:txBody>
                    <a:bodyPr/>
                    <a:lstStyle/>
                    <a:p>
                      <a:r>
                        <a:rPr lang="en-US" sz="1400" dirty="0"/>
                        <a:t>11-19-1729</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Telecon</a:t>
                      </a:r>
                      <a:r>
                        <a:rPr lang="en-US" sz="1400" dirty="0"/>
                        <a:t> minutes October 2</a:t>
                      </a:r>
                      <a:r>
                        <a:rPr lang="en-US" sz="1400" baseline="30000" dirty="0"/>
                        <a:t>nd</a:t>
                      </a:r>
                      <a:r>
                        <a:rPr lang="en-US" sz="1400" dirty="0"/>
                        <a:t> 2019</a:t>
                      </a:r>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442457817"/>
                  </a:ext>
                </a:extLst>
              </a:tr>
              <a:tr h="188277">
                <a:tc>
                  <a:txBody>
                    <a:bodyPr/>
                    <a:lstStyle/>
                    <a:p>
                      <a:r>
                        <a:rPr lang="en-US" sz="1400" b="0" dirty="0"/>
                        <a:t>11-19-1771</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October 16th Teleconference Minutes</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58022878"/>
                  </a:ext>
                </a:extLst>
              </a:tr>
              <a:tr h="188277">
                <a:tc>
                  <a:txBody>
                    <a:bodyPr/>
                    <a:lstStyle/>
                    <a:p>
                      <a:r>
                        <a:rPr lang="en-US" sz="1400" b="0" dirty="0"/>
                        <a:t>11-19-1811 </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TGaz-telecon-minutes-October-November-2019”</a:t>
                      </a:r>
                      <a:endParaRPr lang="en-US" sz="1400" dirty="0"/>
                    </a:p>
                  </a:txBody>
                  <a:tcPr marT="45712" marB="45712"/>
                </a:tc>
                <a:tc>
                  <a:txBody>
                    <a:bodyPr/>
                    <a:lstStyle/>
                    <a:p>
                      <a:r>
                        <a:rPr lang="en-US" sz="1400" dirty="0"/>
                        <a:t>Minutes</a:t>
                      </a:r>
                    </a:p>
                  </a:txBody>
                  <a:tcPr marT="45712" marB="45712"/>
                </a:tc>
                <a:tc>
                  <a:txBody>
                    <a:bodyPr/>
                    <a:lstStyle/>
                    <a:p>
                      <a:r>
                        <a:rPr kumimoji="0" lang="en-US" sz="1600" b="0" i="0" u="none" strike="noStrike" kern="1200" cap="none" spc="0" normalizeH="0" baseline="0" noProof="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9565762"/>
                  </a:ext>
                </a:extLst>
              </a:tr>
              <a:tr h="188277">
                <a:tc>
                  <a:txBody>
                    <a:bodyPr/>
                    <a:lstStyle/>
                    <a:p>
                      <a:r>
                        <a:rPr lang="en-US" sz="1400" dirty="0"/>
                        <a:t>11-19-1898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Nov. 2019 Ad hoc meeting minutes</a:t>
                      </a:r>
                    </a:p>
                  </a:txBody>
                  <a:tcPr marT="45712" marB="45712"/>
                </a:tc>
                <a:tc>
                  <a:txBody>
                    <a:bodyPr/>
                    <a:lstStyle/>
                    <a:p>
                      <a:r>
                        <a:rPr lang="en-US" sz="1400" dirty="0"/>
                        <a:t>CR</a:t>
                      </a:r>
                    </a:p>
                  </a:txBody>
                  <a:tcPr marT="45712" marB="45712"/>
                </a:tc>
                <a:tc>
                  <a:txBody>
                    <a:bodyPr/>
                    <a:lstStyle/>
                    <a:p>
                      <a:r>
                        <a:rPr kumimoji="0" lang="en-US" sz="1600" b="0" i="0" u="none" strike="noStrike" kern="1200" cap="none" spc="0" normalizeH="0" baseline="0" noProof="0" dirty="0">
                          <a:ln>
                            <a:noFill/>
                          </a:ln>
                          <a:solidFill>
                            <a:srgbClr val="000000"/>
                          </a:solidFill>
                          <a:effectLst/>
                          <a:uLnTx/>
                          <a:uFillTx/>
                          <a:latin typeface="Times New Roman"/>
                          <a:ea typeface="MS Gothic"/>
                          <a:cs typeface="+mn-cs"/>
                        </a:rPr>
                        <a:t>included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270661127"/>
                  </a:ext>
                </a:extLst>
              </a:tr>
              <a:tr h="188277">
                <a:tc>
                  <a:txBody>
                    <a:bodyPr/>
                    <a:lstStyle/>
                    <a:p>
                      <a:r>
                        <a:rPr lang="en-US" sz="1400" dirty="0"/>
                        <a:t>11-19-1674</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for CID 1059</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20min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741343696"/>
                  </a:ext>
                </a:extLst>
              </a:tr>
              <a:tr h="188277">
                <a:tc>
                  <a:txBody>
                    <a:bodyPr/>
                    <a:lstStyle/>
                    <a:p>
                      <a:r>
                        <a:rPr lang="en-US" sz="1400" dirty="0"/>
                        <a:t>11-19-2009</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editorial CIDs</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3259396616"/>
                  </a:ext>
                </a:extLst>
              </a:tr>
              <a:tr h="188277">
                <a:tc>
                  <a:txBody>
                    <a:bodyPr/>
                    <a:lstStyle/>
                    <a:p>
                      <a:r>
                        <a:rPr lang="en-US" sz="1600" dirty="0"/>
                        <a:t>11-19-2008</a:t>
                      </a:r>
                    </a:p>
                  </a:txBody>
                  <a:tcPr marT="45712" marB="45712"/>
                </a:tc>
                <a:tc>
                  <a:txBody>
                    <a:bodyPr/>
                    <a:lstStyle/>
                    <a:p>
                      <a:r>
                        <a:rPr lang="en-US" sz="1600" dirty="0"/>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 for CID 1921</a:t>
                      </a:r>
                    </a:p>
                  </a:txBody>
                  <a:tcPr marT="45712" marB="45712"/>
                </a:tc>
                <a:tc>
                  <a:txBody>
                    <a:bodyPr/>
                    <a:lstStyle/>
                    <a:p>
                      <a:r>
                        <a:rPr lang="en-US" sz="1600" dirty="0"/>
                        <a:t>CR</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4084882846"/>
                  </a:ext>
                </a:extLst>
              </a:tr>
              <a:tr h="188277">
                <a:tc>
                  <a:txBody>
                    <a:bodyPr/>
                    <a:lstStyle/>
                    <a:p>
                      <a:pPr marL="0" algn="l" defTabSz="914400" rtl="0" eaLnBrk="1" latinLnBrk="0" hangingPunct="1"/>
                      <a:r>
                        <a:rPr lang="en-US" sz="1600" b="0" dirty="0">
                          <a:effectLst/>
                        </a:rPr>
                        <a:t>11-19-1958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Yongho</a:t>
                      </a:r>
                      <a:r>
                        <a:rPr lang="en-US" sz="1600" kern="1200" dirty="0">
                          <a:solidFill>
                            <a:schemeClr val="dk1"/>
                          </a:solidFill>
                          <a:latin typeface="+mn-lt"/>
                          <a:ea typeface="+mn-ea"/>
                          <a:cs typeface="+mn-cs"/>
                        </a:rPr>
                        <a:t> Seok</a:t>
                      </a:r>
                    </a:p>
                  </a:txBody>
                  <a:tcPr marT="45712" marB="45712"/>
                </a:tc>
                <a:tc>
                  <a:txBody>
                    <a:bodyPr/>
                    <a:lstStyle/>
                    <a:p>
                      <a:pPr algn="l"/>
                      <a:r>
                        <a:rPr lang="en-US" sz="1600" b="0" dirty="0">
                          <a:effectLst/>
                        </a:rPr>
                        <a:t>Lb240 </a:t>
                      </a:r>
                      <a:r>
                        <a:rPr lang="en-US" sz="1600" b="0" dirty="0" err="1">
                          <a:effectLst/>
                        </a:rPr>
                        <a:t>cr</a:t>
                      </a:r>
                      <a:r>
                        <a:rPr lang="en-US" sz="1600" b="0" dirty="0">
                          <a:effectLst/>
                        </a:rPr>
                        <a:t> mac miscellaneous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400" kern="1200" dirty="0">
                          <a:solidFill>
                            <a:schemeClr val="dk1"/>
                          </a:solidFill>
                          <a:latin typeface="+mn-lt"/>
                          <a:ea typeface="+mn-ea"/>
                          <a:cs typeface="+mn-cs"/>
                        </a:rPr>
                        <a:t>15min as time permits</a:t>
                      </a:r>
                    </a:p>
                  </a:txBody>
                  <a:tcPr marT="45712" marB="45712"/>
                </a:tc>
                <a:extLst>
                  <a:ext uri="{0D108BD9-81ED-4DB2-BD59-A6C34878D82A}">
                    <a16:rowId xmlns:a16="http://schemas.microsoft.com/office/drawing/2014/main" val="190522145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400" b="1" dirty="0">
                <a:solidFill>
                  <a:srgbClr val="FF0000"/>
                </a:solidFill>
              </a:rPr>
              <a:t>85</a:t>
            </a:r>
            <a:endParaRPr lang="en-US" sz="2200" b="1" dirty="0">
              <a:solidFill>
                <a:srgbClr val="FF0000"/>
              </a:solidFill>
            </a:endParaRP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1</a:t>
            </a:r>
          </a:p>
          <a:p>
            <a:pPr marL="800100" lvl="1" indent="-342900">
              <a:buFont typeface="Arial" panose="020B0604020202020204" pitchFamily="34" charset="0"/>
              <a:buChar char="•"/>
            </a:pPr>
            <a:r>
              <a:rPr lang="en-US" dirty="0">
                <a:solidFill>
                  <a:schemeClr val="tx1"/>
                </a:solidFill>
              </a:rPr>
              <a:t>Tianyu – 2</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- 18</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11-19/1490 “</a:t>
            </a:r>
            <a:r>
              <a:rPr lang="en-US" b="0" kern="1200" dirty="0">
                <a:solidFill>
                  <a:schemeClr val="dk1"/>
                </a:solidFill>
              </a:rPr>
              <a:t>Ad Hoc Meeting Minutes Sep 2019 Session</a:t>
            </a:r>
            <a:r>
              <a:rPr lang="en-US" b="0" dirty="0"/>
              <a:t>” posted to Mentor on Sep. 12</a:t>
            </a:r>
            <a:r>
              <a:rPr lang="en-US" b="0" baseline="30000" dirty="0"/>
              <a:t>th</a:t>
            </a:r>
            <a:r>
              <a:rPr lang="en-US" b="0" dirty="0"/>
              <a:t> 2019. </a:t>
            </a:r>
          </a:p>
          <a:p>
            <a:endParaRPr lang="en-US" dirty="0"/>
          </a:p>
          <a:p>
            <a:r>
              <a:rPr lang="en-US" dirty="0"/>
              <a:t>Motion </a:t>
            </a:r>
            <a:r>
              <a:rPr lang="en-US" b="0" dirty="0"/>
              <a:t>201911-01:</a:t>
            </a:r>
          </a:p>
          <a:p>
            <a:pPr marL="0" indent="0"/>
            <a:r>
              <a:rPr lang="en-US" b="0" dirty="0"/>
              <a:t>Move to approve document 11-19/1490r0 as </a:t>
            </a:r>
            <a:r>
              <a:rPr lang="en-US" b="0" dirty="0" err="1"/>
              <a:t>TGaz</a:t>
            </a:r>
            <a:r>
              <a:rPr lang="en-US" b="0" dirty="0"/>
              <a:t> meeting minutes for the Sep. 2019 Ad hoc session. </a:t>
            </a:r>
          </a:p>
          <a:p>
            <a:r>
              <a:rPr lang="en-US" b="0" dirty="0"/>
              <a:t>Moved by: Jerome Henry</a:t>
            </a:r>
          </a:p>
          <a:p>
            <a:r>
              <a:rPr lang="en-US" b="0" dirty="0"/>
              <a:t>Seconded by: Roy Want </a:t>
            </a:r>
          </a:p>
          <a:p>
            <a:r>
              <a:rPr lang="en-US" b="0" dirty="0"/>
              <a:t>Results (Y/N/A): 12/0/0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59026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11-19/1599 “</a:t>
            </a:r>
            <a:r>
              <a:rPr lang="en-US" b="0" dirty="0" err="1"/>
              <a:t>TGaz</a:t>
            </a:r>
            <a:r>
              <a:rPr lang="en-US" b="0" dirty="0"/>
              <a:t> Meeting Minutes September 2019 session” posted to Mentor on Oct. 2</a:t>
            </a:r>
            <a:r>
              <a:rPr lang="en-US" b="0" baseline="30000" dirty="0"/>
              <a:t>nd</a:t>
            </a:r>
            <a:r>
              <a:rPr lang="en-US" b="0" dirty="0"/>
              <a:t> 2019. </a:t>
            </a:r>
          </a:p>
          <a:p>
            <a:endParaRPr lang="en-US" dirty="0"/>
          </a:p>
          <a:p>
            <a:r>
              <a:rPr lang="en-US" dirty="0"/>
              <a:t>Motion </a:t>
            </a:r>
            <a:r>
              <a:rPr lang="en-US" b="0" dirty="0"/>
              <a:t>201911-02:</a:t>
            </a:r>
            <a:endParaRPr lang="en-US" dirty="0"/>
          </a:p>
          <a:p>
            <a:pPr marL="0" indent="0"/>
            <a:r>
              <a:rPr lang="en-US" b="0" dirty="0"/>
              <a:t>Move to approve document 11-19/1599r0 as </a:t>
            </a:r>
            <a:r>
              <a:rPr lang="en-US" b="0" dirty="0" err="1"/>
              <a:t>TGaz</a:t>
            </a:r>
            <a:r>
              <a:rPr lang="en-US" b="0" dirty="0"/>
              <a:t> meeting minutes for the Sep. meeting. </a:t>
            </a:r>
          </a:p>
          <a:p>
            <a:r>
              <a:rPr lang="en-US" b="0" dirty="0"/>
              <a:t>Moved by: Jerome Henry</a:t>
            </a:r>
          </a:p>
          <a:p>
            <a:r>
              <a:rPr lang="en-US" b="0" dirty="0"/>
              <a:t>Seconded by: Qinghua Li</a:t>
            </a:r>
          </a:p>
          <a:p>
            <a:r>
              <a:rPr lang="en-US" b="0" dirty="0"/>
              <a:t>Results (Y/N/A): 14/0/1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21027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11-19/1729r0 “TGaz-telecon-minutes-October-2nd-2019” posted to Mentor on Oct. 30</a:t>
            </a:r>
            <a:r>
              <a:rPr lang="en-US" b="0" baseline="30000" dirty="0"/>
              <a:t>th</a:t>
            </a:r>
            <a:r>
              <a:rPr lang="en-US" b="0" dirty="0"/>
              <a:t> 2019. </a:t>
            </a:r>
          </a:p>
          <a:p>
            <a:endParaRPr lang="en-US" dirty="0"/>
          </a:p>
          <a:p>
            <a:r>
              <a:rPr lang="en-US" dirty="0"/>
              <a:t>Motion </a:t>
            </a:r>
            <a:r>
              <a:rPr lang="en-US" b="0" dirty="0"/>
              <a:t>201911-03:</a:t>
            </a:r>
            <a:endParaRPr lang="en-US" dirty="0"/>
          </a:p>
          <a:p>
            <a:pPr marL="0" indent="0"/>
            <a:r>
              <a:rPr lang="en-US" b="0" dirty="0"/>
              <a:t>Move to approve document 11-19/1729r0 as </a:t>
            </a:r>
            <a:r>
              <a:rPr lang="en-US" b="0" dirty="0" err="1"/>
              <a:t>TGaz</a:t>
            </a:r>
            <a:r>
              <a:rPr lang="en-US" b="0" dirty="0"/>
              <a:t> meeting minutes for the Oct. 2</a:t>
            </a:r>
            <a:r>
              <a:rPr lang="en-US" b="0" baseline="30000" dirty="0"/>
              <a:t>nd</a:t>
            </a:r>
            <a:r>
              <a:rPr lang="en-US" b="0" dirty="0"/>
              <a:t> telecon.</a:t>
            </a:r>
          </a:p>
          <a:p>
            <a:pPr marL="0" indent="0"/>
            <a:endParaRPr lang="en-US" b="0" dirty="0"/>
          </a:p>
          <a:p>
            <a:r>
              <a:rPr lang="en-US" b="0" dirty="0"/>
              <a:t>Moved by: Qinghua Li </a:t>
            </a:r>
          </a:p>
          <a:p>
            <a:r>
              <a:rPr lang="en-US" b="0" dirty="0"/>
              <a:t>Seconded by: Jerome Henry</a:t>
            </a:r>
          </a:p>
          <a:p>
            <a:r>
              <a:rPr lang="en-US" b="0" dirty="0"/>
              <a:t>Results (Y/N/A): 13/0/1</a:t>
            </a:r>
          </a:p>
          <a:p>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9753576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914401" y="1830391"/>
            <a:ext cx="10361084" cy="4264024"/>
          </a:xfrm>
        </p:spPr>
        <p:txBody>
          <a:bodyPr/>
          <a:lstStyle/>
          <a:p>
            <a:pPr marL="0" indent="0"/>
            <a:r>
              <a:rPr lang="en-US" b="0" dirty="0"/>
              <a:t>Document 11-19/1771 “October 16th Teleconference Minutes” posted to Mentor on Oct. 25</a:t>
            </a:r>
            <a:r>
              <a:rPr lang="en-US" b="0" baseline="30000" dirty="0"/>
              <a:t>th</a:t>
            </a:r>
            <a:r>
              <a:rPr lang="en-US" b="0" dirty="0"/>
              <a:t> 2019. </a:t>
            </a:r>
          </a:p>
          <a:p>
            <a:endParaRPr lang="en-US" dirty="0"/>
          </a:p>
          <a:p>
            <a:r>
              <a:rPr lang="en-US" dirty="0"/>
              <a:t>Motion </a:t>
            </a:r>
            <a:r>
              <a:rPr lang="en-US" b="0" dirty="0"/>
              <a:t>201911-04:</a:t>
            </a:r>
            <a:endParaRPr lang="en-US" dirty="0"/>
          </a:p>
          <a:p>
            <a:pPr marL="0" indent="0"/>
            <a:r>
              <a:rPr lang="en-US" b="0" dirty="0"/>
              <a:t>Move to approve document 11-19/1771r0 as </a:t>
            </a:r>
            <a:r>
              <a:rPr lang="en-US" b="0" dirty="0" err="1"/>
              <a:t>TGaz</a:t>
            </a:r>
            <a:r>
              <a:rPr lang="en-US" b="0" dirty="0"/>
              <a:t> October 16th </a:t>
            </a:r>
            <a:r>
              <a:rPr lang="en-US" b="0" dirty="0" err="1"/>
              <a:t>teleocn</a:t>
            </a:r>
            <a:r>
              <a:rPr lang="en-US" b="0" dirty="0"/>
              <a:t> Minutes. </a:t>
            </a:r>
          </a:p>
          <a:p>
            <a:pPr marL="0" indent="0"/>
            <a:endParaRPr lang="en-US" b="0" dirty="0"/>
          </a:p>
          <a:p>
            <a:r>
              <a:rPr lang="en-US" b="0" dirty="0"/>
              <a:t>Moved by: Jerome Henry</a:t>
            </a:r>
          </a:p>
          <a:p>
            <a:r>
              <a:rPr lang="en-US" b="0" dirty="0"/>
              <a:t>Seconded by: Qinghua Li</a:t>
            </a:r>
          </a:p>
          <a:p>
            <a:r>
              <a:rPr lang="en-US" b="0" dirty="0"/>
              <a:t>Results (Y/N/A): 12/0/1</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74034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11-19/1811 “TGaz-telecon-minutes-October-November-2019” posted to Mentor on Nov. 4</a:t>
            </a:r>
            <a:r>
              <a:rPr lang="en-US" sz="2000" b="0" baseline="30000" dirty="0"/>
              <a:t>th</a:t>
            </a:r>
            <a:r>
              <a:rPr lang="en-US" sz="2000" b="0" dirty="0"/>
              <a:t> 2019. </a:t>
            </a:r>
          </a:p>
          <a:p>
            <a:endParaRPr lang="en-US" sz="2000" dirty="0"/>
          </a:p>
          <a:p>
            <a:r>
              <a:rPr lang="en-US" sz="2000" dirty="0"/>
              <a:t>Motion </a:t>
            </a:r>
            <a:r>
              <a:rPr lang="en-US" sz="2000" b="0" dirty="0"/>
              <a:t>201911-05:</a:t>
            </a:r>
            <a:endParaRPr lang="en-US" sz="2000" dirty="0"/>
          </a:p>
          <a:p>
            <a:pPr marL="0" indent="0"/>
            <a:r>
              <a:rPr lang="en-US" sz="2000" b="0" dirty="0"/>
              <a:t>Move to approve document 11-19/1811r0 as </a:t>
            </a:r>
            <a:r>
              <a:rPr lang="en-US" sz="2000" b="0" dirty="0" err="1"/>
              <a:t>TGaz</a:t>
            </a:r>
            <a:r>
              <a:rPr lang="en-US" sz="2000" b="0" dirty="0"/>
              <a:t> meeting minutes for the Oct. 30</a:t>
            </a:r>
            <a:r>
              <a:rPr lang="en-US" sz="2000" b="0" baseline="30000" dirty="0"/>
              <a:t>th</a:t>
            </a:r>
            <a:r>
              <a:rPr lang="en-US" sz="2000" b="0" dirty="0"/>
              <a:t> telecon. </a:t>
            </a:r>
          </a:p>
          <a:p>
            <a:pPr marL="0" indent="0"/>
            <a:endParaRPr lang="en-US" sz="1800" b="0" dirty="0"/>
          </a:p>
          <a:p>
            <a:r>
              <a:rPr lang="en-US" sz="2000" b="0" dirty="0"/>
              <a:t>Moved by: Qinghua Li </a:t>
            </a:r>
          </a:p>
          <a:p>
            <a:r>
              <a:rPr lang="en-US" sz="2000" b="0" dirty="0"/>
              <a:t>Seconded by: Jerome Henry</a:t>
            </a:r>
          </a:p>
          <a:p>
            <a:r>
              <a:rPr lang="en-US" sz="2000" b="0" dirty="0"/>
              <a:t>Results (Y/N/A): 13/0/1</a:t>
            </a:r>
          </a:p>
          <a:p>
            <a:r>
              <a:rPr lang="en-US" sz="2000" b="0" dirty="0"/>
              <a:t>Motion passes.</a:t>
            </a:r>
          </a:p>
          <a:p>
            <a:endParaRPr lang="en-US" sz="2000" b="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07455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11-19-1563r2 CR for Miscellaneous CIDs in LB240_part 2</a:t>
            </a:r>
          </a:p>
          <a:p>
            <a:pPr marL="0" indent="0"/>
            <a:endParaRPr lang="en-US" sz="2000" dirty="0"/>
          </a:p>
          <a:p>
            <a:pPr marL="0" indent="0"/>
            <a:r>
              <a:rPr lang="en-US" sz="2000" dirty="0"/>
              <a:t>Motion </a:t>
            </a:r>
            <a:r>
              <a:rPr lang="en-US" sz="2000" b="0" dirty="0"/>
              <a:t>201911-06:</a:t>
            </a:r>
            <a:endParaRPr lang="en-US" sz="2000" dirty="0"/>
          </a:p>
          <a:p>
            <a:pPr marL="0" indent="0"/>
            <a:r>
              <a:rPr lang="en-US" sz="2000" b="0" dirty="0"/>
              <a:t>Move to adopt the resolutions depicted by document 11-19-1563r2 for CID 1586, 1341, 2483, 1380 and 2312, instruct the technical editor to incorporate it in the P802.11az draft and grant the editor editorial license. </a:t>
            </a:r>
          </a:p>
          <a:p>
            <a:pPr marL="0" indent="0"/>
            <a:endParaRPr lang="en-US" sz="2000" b="0" dirty="0"/>
          </a:p>
          <a:p>
            <a:pPr marL="0" indent="0"/>
            <a:r>
              <a:rPr lang="en-US" sz="2000" b="0" dirty="0"/>
              <a:t>Moved: Feng Jiang</a:t>
            </a:r>
          </a:p>
          <a:p>
            <a:pPr marL="0" indent="0"/>
            <a:r>
              <a:rPr lang="en-US" sz="2000" b="0" dirty="0"/>
              <a:t>Second: Erik Lindskog</a:t>
            </a:r>
          </a:p>
          <a:p>
            <a:pPr marL="0" indent="0"/>
            <a:r>
              <a:rPr lang="en-US" sz="2000" b="0" dirty="0"/>
              <a:t>Results (Y/N/A): 12/0/1</a:t>
            </a:r>
          </a:p>
          <a:p>
            <a:pPr marL="0" indent="0"/>
            <a:r>
              <a:rPr lang="en-US" sz="2000" b="0" dirty="0"/>
              <a:t>Motion passes.</a:t>
            </a:r>
            <a:endParaRPr lang="en-US" sz="1800" b="0" dirty="0"/>
          </a:p>
          <a:p>
            <a:pPr marL="0" indent="0"/>
            <a:r>
              <a:rPr lang="en-US" sz="1800" b="0" dirty="0"/>
              <a:t>Results from the Oct. 2</a:t>
            </a:r>
            <a:r>
              <a:rPr lang="en-US" sz="1800" b="0" baseline="30000" dirty="0"/>
              <a:t>nd</a:t>
            </a:r>
            <a:r>
              <a:rPr lang="en-US" sz="1800" b="0" dirty="0"/>
              <a:t> telecon (Y/N/A): 9/0/1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4660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11-19-1686r1 Resolutions to a few LB240 Comments (Part-7)</a:t>
            </a:r>
          </a:p>
          <a:p>
            <a:pPr marL="0" indent="0"/>
            <a:endParaRPr lang="en-US" sz="2000" dirty="0"/>
          </a:p>
          <a:p>
            <a:pPr marL="0" indent="0"/>
            <a:r>
              <a:rPr lang="en-US" sz="2000" dirty="0"/>
              <a:t>Motion </a:t>
            </a:r>
            <a:r>
              <a:rPr lang="en-US" sz="2000" b="0" dirty="0"/>
              <a:t>201911-07:</a:t>
            </a:r>
            <a:endParaRPr lang="en-US" sz="2000" dirty="0"/>
          </a:p>
          <a:p>
            <a:pPr marL="0" indent="0"/>
            <a:r>
              <a:rPr lang="en-US" sz="2000" b="0" dirty="0"/>
              <a:t>Move to adopt the resolutions depicted by document 11-19-1686r1 for CIDs </a:t>
            </a:r>
            <a:r>
              <a:rPr lang="pt-BR" sz="2000" b="0" dirty="0"/>
              <a:t>1143, 1693, 1698, 1916, 1764, 1781, 1911, 1915</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2</a:t>
            </a:r>
            <a:r>
              <a:rPr lang="en-US" sz="1800" b="0" baseline="30000" dirty="0"/>
              <a:t>nd</a:t>
            </a:r>
            <a:r>
              <a:rPr lang="en-US" sz="1800" b="0" dirty="0"/>
              <a:t> telecon (Y/N/A): 10/0/0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80339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11-19-1368r4 Resolution to LB 240 CID 1433</a:t>
            </a:r>
          </a:p>
          <a:p>
            <a:pPr marL="0" indent="0"/>
            <a:endParaRPr lang="en-US" sz="2000" dirty="0"/>
          </a:p>
          <a:p>
            <a:pPr marL="0" indent="0"/>
            <a:r>
              <a:rPr lang="en-US" sz="2000" dirty="0"/>
              <a:t>Motion </a:t>
            </a:r>
            <a:r>
              <a:rPr lang="en-US" sz="2000" b="0" dirty="0"/>
              <a:t>201911-08:</a:t>
            </a:r>
            <a:endParaRPr lang="en-US" sz="2000" dirty="0"/>
          </a:p>
          <a:p>
            <a:pPr marL="0" indent="0"/>
            <a:r>
              <a:rPr lang="en-US" sz="2000" b="0" dirty="0"/>
              <a:t>Move to adopt the resolutions depicted by document 11-19-1368r4 for CIDs 1432, 1433, 2125, 2126, 2127, 2129 and 2130,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Jerome Henry</a:t>
            </a:r>
          </a:p>
          <a:p>
            <a:pPr marL="0" indent="0"/>
            <a:r>
              <a:rPr lang="en-US" sz="2000" b="0" dirty="0"/>
              <a:t>Results (Y/N/A): 10/0/1 </a:t>
            </a:r>
          </a:p>
          <a:p>
            <a:pPr marL="0" indent="0"/>
            <a:r>
              <a:rPr lang="en-US" sz="2000" b="0" dirty="0"/>
              <a:t>Motion passes</a:t>
            </a:r>
          </a:p>
          <a:p>
            <a:pPr marL="0" indent="0"/>
            <a:endParaRPr lang="en-US" sz="1800" b="0" dirty="0"/>
          </a:p>
          <a:p>
            <a:pPr marL="0" indent="0"/>
            <a:r>
              <a:rPr lang="en-US" sz="1800" b="0" dirty="0"/>
              <a:t>Results from the Oct. 9</a:t>
            </a:r>
            <a:r>
              <a:rPr lang="en-US" sz="1800" b="0" baseline="30000" dirty="0"/>
              <a:t>th</a:t>
            </a:r>
            <a:r>
              <a:rPr lang="en-US" sz="1800" b="0" dirty="0"/>
              <a:t> telecon (Y/N/A): 10/0/1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82286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11-19-1733 Resolutions to a few LB240 Comments (Part-7a)</a:t>
            </a:r>
          </a:p>
          <a:p>
            <a:pPr marL="0" indent="0"/>
            <a:endParaRPr lang="en-US" sz="2000" dirty="0"/>
          </a:p>
          <a:p>
            <a:pPr marL="0" indent="0"/>
            <a:r>
              <a:rPr lang="en-US" sz="2000" dirty="0"/>
              <a:t>Motion </a:t>
            </a:r>
            <a:r>
              <a:rPr lang="en-US" sz="2000" b="0" dirty="0"/>
              <a:t>201911-09:</a:t>
            </a:r>
            <a:endParaRPr lang="en-US" sz="2000" dirty="0"/>
          </a:p>
          <a:p>
            <a:pPr marL="0" indent="0"/>
            <a:r>
              <a:rPr lang="en-US" sz="2000" b="0" dirty="0"/>
              <a:t>Move to adopt the resolutions depicted by document 11-19-1733r0 for CIDs 2013, 2115, 2128 and 2426,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 </a:t>
            </a:r>
          </a:p>
          <a:p>
            <a:pPr marL="0" indent="0"/>
            <a:r>
              <a:rPr lang="en-US" sz="2000" b="0" dirty="0"/>
              <a:t>Results (Y/N/A): 11/0/1</a:t>
            </a:r>
          </a:p>
          <a:p>
            <a:pPr marL="0" indent="0"/>
            <a:r>
              <a:rPr lang="en-US" sz="2000" b="0" dirty="0"/>
              <a:t>Motion passes.</a:t>
            </a:r>
          </a:p>
          <a:p>
            <a:pPr marL="0" indent="0"/>
            <a:endParaRPr lang="en-US" sz="1600" b="0" dirty="0"/>
          </a:p>
          <a:p>
            <a:pPr marL="0" indent="0"/>
            <a:r>
              <a:rPr lang="en-US" sz="1800" b="0" dirty="0"/>
              <a:t>Results from the Oct. 9</a:t>
            </a:r>
            <a:r>
              <a:rPr lang="en-US" sz="1800" b="0" baseline="30000" dirty="0"/>
              <a:t>th</a:t>
            </a:r>
            <a:r>
              <a:rPr lang="en-US" sz="1800" b="0" dirty="0"/>
              <a:t> telecon: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780143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11-19-1584 CR Ranging Parameters field	</a:t>
            </a:r>
            <a:endParaRPr lang="en-US" sz="2000" b="0" dirty="0"/>
          </a:p>
          <a:p>
            <a:pPr marL="0" indent="0"/>
            <a:endParaRPr lang="en-US" sz="2000" dirty="0"/>
          </a:p>
          <a:p>
            <a:pPr marL="0" indent="0"/>
            <a:r>
              <a:rPr lang="en-US" sz="2000" dirty="0"/>
              <a:t>Motion </a:t>
            </a:r>
            <a:r>
              <a:rPr lang="en-US" sz="2000" b="0" dirty="0"/>
              <a:t>201911-10:</a:t>
            </a:r>
            <a:endParaRPr lang="en-US" sz="2000" dirty="0"/>
          </a:p>
          <a:p>
            <a:pPr marL="0" indent="0"/>
            <a:r>
              <a:rPr lang="en-US" sz="2000" b="0" dirty="0"/>
              <a:t>Move to adopt the resolutions depicted by document 11-19-1584r3  for CIDs 1115, 1710, 2434, 1847, 1124, 1384, 1468,1333, 1334, 1478, 1479,  2249, 1103 and 2311,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10/0/2</a:t>
            </a:r>
          </a:p>
          <a:p>
            <a:pPr marL="0" indent="0"/>
            <a:r>
              <a:rPr lang="en-US" sz="2000" b="0" dirty="0"/>
              <a:t>Motion passes</a:t>
            </a:r>
            <a:endParaRPr lang="en-US" sz="1600" b="0" dirty="0"/>
          </a:p>
          <a:p>
            <a:pPr marL="0" indent="0"/>
            <a:r>
              <a:rPr lang="en-US" sz="1800" b="0" dirty="0"/>
              <a:t>Results from the Oct. 30</a:t>
            </a:r>
            <a:r>
              <a:rPr lang="en-US" sz="1800" b="0" baseline="30000" dirty="0"/>
              <a:t>th</a:t>
            </a:r>
            <a:r>
              <a:rPr lang="en-US" sz="1800" b="0" dirty="0"/>
              <a:t> telecon (Y/N/A): 11/0/0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628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11-19-1809 Proposal for resolution of CID 1968</a:t>
            </a:r>
            <a:endParaRPr lang="en-US" sz="2000" b="0" dirty="0"/>
          </a:p>
          <a:p>
            <a:pPr marL="0" indent="0"/>
            <a:endParaRPr lang="en-US" sz="2000" dirty="0"/>
          </a:p>
          <a:p>
            <a:pPr marL="0" indent="0"/>
            <a:r>
              <a:rPr lang="en-US" sz="2000" dirty="0"/>
              <a:t>Motion </a:t>
            </a:r>
            <a:r>
              <a:rPr lang="en-US" sz="2000" b="0" dirty="0"/>
              <a:t>201911-11:</a:t>
            </a:r>
            <a:endParaRPr lang="en-US" sz="2000" dirty="0"/>
          </a:p>
          <a:p>
            <a:pPr marL="0" indent="0"/>
            <a:r>
              <a:rPr lang="en-US" sz="2000" b="0" dirty="0"/>
              <a:t>Move to adopt the resolutions depicted by document 11-19-1809r2 for CID 1968,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5889278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11-19-1723 comment-resolution-for-</a:t>
            </a:r>
            <a:r>
              <a:rPr lang="en-US" sz="2000" dirty="0" err="1"/>
              <a:t>ftm</a:t>
            </a:r>
            <a:r>
              <a:rPr lang="en-US" sz="2000" dirty="0"/>
              <a:t>-overview</a:t>
            </a:r>
          </a:p>
          <a:p>
            <a:pPr marL="0" indent="0"/>
            <a:endParaRPr lang="en-US" sz="2000" dirty="0"/>
          </a:p>
          <a:p>
            <a:pPr marL="0" indent="0"/>
            <a:r>
              <a:rPr lang="en-US" sz="2000" dirty="0"/>
              <a:t>Motion </a:t>
            </a:r>
            <a:r>
              <a:rPr lang="en-US" sz="2000" b="0" dirty="0"/>
              <a:t>201911-12:</a:t>
            </a:r>
            <a:endParaRPr lang="en-US" sz="2000" dirty="0"/>
          </a:p>
          <a:p>
            <a:pPr marL="0" indent="0"/>
            <a:r>
              <a:rPr lang="en-US" sz="2000" b="0" dirty="0"/>
              <a:t>Move to adopt the resolutions depicted by document 11-19-1723r4 for CIDs 2148 and 1090,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Qinghua Li </a:t>
            </a:r>
          </a:p>
          <a:p>
            <a:pPr marL="0" indent="0"/>
            <a:r>
              <a:rPr lang="en-US" sz="2000" b="0" dirty="0"/>
              <a:t>Results (Y/N/A): 11/0/1</a:t>
            </a:r>
          </a:p>
          <a:p>
            <a:pPr marL="0" indent="0"/>
            <a:r>
              <a:rPr lang="en-US" sz="2000" b="0" dirty="0"/>
              <a:t>Motion passes.</a:t>
            </a:r>
            <a:endParaRPr lang="en-US" sz="1600" b="0" dirty="0"/>
          </a:p>
          <a:p>
            <a:pPr marL="0" indent="0"/>
            <a:r>
              <a:rPr lang="en-US" sz="1800" b="0" dirty="0"/>
              <a:t>Results from the Nov. ad hoc (Y/N/A):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790542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11-19-1812 Part 2 for LB240 CR for Unassigned Comments</a:t>
            </a:r>
          </a:p>
          <a:p>
            <a:pPr marL="0" indent="0"/>
            <a:endParaRPr lang="en-US" sz="2000" dirty="0"/>
          </a:p>
          <a:p>
            <a:pPr marL="0" indent="0"/>
            <a:r>
              <a:rPr lang="en-US" sz="2000" dirty="0"/>
              <a:t>Motion </a:t>
            </a:r>
            <a:r>
              <a:rPr lang="en-US" sz="2000" b="0" dirty="0"/>
              <a:t>201911-13:</a:t>
            </a:r>
            <a:endParaRPr lang="en-US" sz="2000" dirty="0"/>
          </a:p>
          <a:p>
            <a:pPr marL="0" indent="0"/>
            <a:r>
              <a:rPr lang="en-US" sz="2000" b="0" dirty="0"/>
              <a:t>Move to adopt the resolutions depicted by document 11-19-1812r1 for CIDs 1155, 1156, 1245, 1246, 1365, 1480, 1772, 1773, 1779, 1809, 1891, 1895, 2132, 2254, 2464, 2465 and 2466,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Dibakar Das</a:t>
            </a:r>
          </a:p>
          <a:p>
            <a:pPr marL="0" indent="0"/>
            <a:r>
              <a:rPr lang="en-US" sz="2000" b="0" dirty="0"/>
              <a:t>Results (Y/N/A): 10/0/1</a:t>
            </a:r>
          </a:p>
          <a:p>
            <a:pPr marL="0" indent="0"/>
            <a:r>
              <a:rPr lang="en-US" sz="2000" b="0" dirty="0"/>
              <a:t>Motion passes.</a:t>
            </a:r>
          </a:p>
          <a:p>
            <a:pPr marL="0" indent="0"/>
            <a:endParaRPr lang="en-US" sz="1600" b="0" dirty="0"/>
          </a:p>
          <a:p>
            <a:r>
              <a:rPr lang="en-US" sz="1800" b="0" dirty="0"/>
              <a:t>Results from the Nov. ad hoc (Y/N/A): unanimous consent</a:t>
            </a:r>
            <a:endParaRPr lang="en-US" sz="18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387383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11-19-1866 </a:t>
            </a:r>
            <a:r>
              <a:rPr lang="en-US" sz="2000" dirty="0" err="1"/>
              <a:t>CR_for_CIDs_Ranging_Parameters_followup</a:t>
            </a:r>
            <a:endParaRPr lang="en-US" sz="2000" b="0" dirty="0"/>
          </a:p>
          <a:p>
            <a:pPr marL="0" indent="0"/>
            <a:endParaRPr lang="en-US" sz="2000" dirty="0"/>
          </a:p>
          <a:p>
            <a:pPr marL="0" indent="0"/>
            <a:r>
              <a:rPr lang="en-US" sz="2000" dirty="0"/>
              <a:t>Motion </a:t>
            </a:r>
            <a:r>
              <a:rPr lang="en-US" sz="2000" b="0" dirty="0"/>
              <a:t>201911-14:</a:t>
            </a:r>
            <a:endParaRPr lang="en-US" sz="2000" dirty="0"/>
          </a:p>
          <a:p>
            <a:pPr marL="0" indent="0"/>
            <a:r>
              <a:rPr lang="en-US" sz="2000" b="0" dirty="0"/>
              <a:t>Move to adopt the resolutions depicted by document 11-19-1866r2 for CIDs 1467, 1475, 2073 and 1729, instruct the technical editor to incorporate it in the P802.11az draft and grant the editor editorial license. </a:t>
            </a:r>
          </a:p>
          <a:p>
            <a:pPr marL="0" indent="0"/>
            <a:endParaRPr lang="en-US" sz="2000" b="0" dirty="0"/>
          </a:p>
          <a:p>
            <a:pPr marL="0" indent="0"/>
            <a:r>
              <a:rPr lang="en-US" sz="2000" b="0" dirty="0"/>
              <a:t>Moved: Dibakar Das</a:t>
            </a:r>
          </a:p>
          <a:p>
            <a:pPr marL="0" indent="0"/>
            <a:r>
              <a:rPr lang="en-US" sz="2000" b="0" dirty="0"/>
              <a:t>Second: Jerome Henry</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18070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11-19-1691 LB240-resolution-to-misc-CIDs</a:t>
            </a:r>
            <a:endParaRPr lang="en-US" sz="2000" b="0" dirty="0"/>
          </a:p>
          <a:p>
            <a:pPr marL="0" indent="0"/>
            <a:endParaRPr lang="en-US" sz="2000" dirty="0"/>
          </a:p>
          <a:p>
            <a:pPr marL="0" indent="0"/>
            <a:r>
              <a:rPr lang="en-US" sz="2000" dirty="0"/>
              <a:t>Motion </a:t>
            </a:r>
            <a:r>
              <a:rPr lang="en-US" sz="2000" b="0" dirty="0"/>
              <a:t>201911-15:</a:t>
            </a:r>
            <a:endParaRPr lang="en-US" sz="2000" dirty="0"/>
          </a:p>
          <a:p>
            <a:pPr marL="0" indent="0"/>
            <a:r>
              <a:rPr lang="en-US" sz="2000" b="0" dirty="0"/>
              <a:t>Move to adopt the resolutions depicted by document 11-19-1691r2 for CIDs 1002, 1037, 1057, 2212, 1591, 1995 and 2147,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Christian Berger</a:t>
            </a:r>
          </a:p>
          <a:p>
            <a:pPr marL="0" indent="0"/>
            <a:r>
              <a:rPr lang="en-US" sz="2000" b="0" dirty="0"/>
              <a:t>Results (Y/N/A): 10/0/1</a:t>
            </a:r>
          </a:p>
          <a:p>
            <a:pPr marL="0" indent="0"/>
            <a:r>
              <a:rPr lang="en-US" sz="2000" b="0" dirty="0"/>
              <a:t>Motion passes.</a:t>
            </a:r>
            <a:endParaRPr lang="en-US" sz="16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952516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11-19-1677 CR for PHY service interface and PPDU format</a:t>
            </a:r>
            <a:endParaRPr lang="en-US" sz="2000" b="0" dirty="0"/>
          </a:p>
          <a:p>
            <a:pPr marL="0" indent="0"/>
            <a:endParaRPr lang="en-US" sz="2000" dirty="0"/>
          </a:p>
          <a:p>
            <a:pPr marL="0" indent="0"/>
            <a:r>
              <a:rPr lang="en-US" sz="2000" dirty="0"/>
              <a:t>Motion </a:t>
            </a:r>
            <a:r>
              <a:rPr lang="en-US" sz="2000" b="0" dirty="0"/>
              <a:t>201911-16:</a:t>
            </a:r>
            <a:endParaRPr lang="en-US" sz="2000" dirty="0"/>
          </a:p>
          <a:p>
            <a:pPr marL="0" indent="0"/>
            <a:r>
              <a:rPr lang="en-US" sz="2000" b="0" dirty="0"/>
              <a:t>Move to adopt the resolutions depicted by document 11-19-1677r1 for CIDs 1172, 1298, 1299, 1302, 1319, 1322, 1340, 1371, 1731, 2324, 2353, 2356, 2357, 2359, 2360, 2477, 2502, 2503, 2504, 2510, 2516 and 2518, instruct the technical editor to incorporate it in the P802.11az draft and grant the editor editorial license. </a:t>
            </a:r>
          </a:p>
          <a:p>
            <a:pPr marL="0" indent="0"/>
            <a:r>
              <a:rPr lang="en-US" sz="2000" b="0" dirty="0"/>
              <a:t>Moved: Ganesh Venkatesan</a:t>
            </a:r>
          </a:p>
          <a:p>
            <a:pPr marL="0" indent="0"/>
            <a:r>
              <a:rPr lang="en-US" sz="2000" b="0" dirty="0"/>
              <a:t>Second: Qinghua Li </a:t>
            </a:r>
          </a:p>
          <a:p>
            <a:pPr marL="0" indent="0"/>
            <a:r>
              <a:rPr lang="en-US" sz="2000" b="0" dirty="0"/>
              <a:t>Results (Y/N/A): 10/0/0</a:t>
            </a:r>
          </a:p>
          <a:p>
            <a:pPr marL="0" indent="0"/>
            <a:r>
              <a:rPr lang="en-US" sz="2000" b="0" dirty="0"/>
              <a:t>Motion passes.</a:t>
            </a:r>
          </a:p>
          <a:p>
            <a:pPr marL="0" indent="0"/>
            <a:r>
              <a:rPr lang="en-US" sz="1800" b="0" dirty="0"/>
              <a:t>Results from the Nov. ad hoc (Y/N/A): unanimous consent</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055071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11-19-1876 Follow up on CR to CID 2274</a:t>
            </a:r>
            <a:endParaRPr lang="en-US" sz="2000" b="0" dirty="0"/>
          </a:p>
          <a:p>
            <a:pPr marL="0" indent="0"/>
            <a:endParaRPr lang="en-US" sz="2000" dirty="0"/>
          </a:p>
          <a:p>
            <a:pPr marL="0" indent="0"/>
            <a:r>
              <a:rPr lang="en-US" sz="2000" dirty="0"/>
              <a:t>Motion </a:t>
            </a:r>
            <a:r>
              <a:rPr lang="en-US" sz="2000" b="0" dirty="0"/>
              <a:t>201911-17:</a:t>
            </a:r>
            <a:endParaRPr lang="en-US" sz="2000" dirty="0"/>
          </a:p>
          <a:p>
            <a:pPr marL="0" indent="0"/>
            <a:r>
              <a:rPr lang="en-US" sz="2000" b="0" dirty="0"/>
              <a:t>Move to adopt the resolutions depicted by document 11-19-1876r0 for CID 2274, instruct the technical editor to incorporate it in the P802.11az draft and grant the editor editorial license. </a:t>
            </a:r>
          </a:p>
          <a:p>
            <a:pPr marL="0" indent="0"/>
            <a:endParaRPr lang="en-US" sz="2000" b="0" dirty="0"/>
          </a:p>
          <a:p>
            <a:pPr marL="0" indent="0"/>
            <a:r>
              <a:rPr lang="en-US" sz="2000" b="0" dirty="0"/>
              <a:t>Moved: Feng Jiang </a:t>
            </a:r>
          </a:p>
          <a:p>
            <a:pPr marL="0" indent="0"/>
            <a:r>
              <a:rPr lang="en-US" sz="2000" b="0" dirty="0"/>
              <a:t>Second: Qinghua Li</a:t>
            </a:r>
          </a:p>
          <a:p>
            <a:pPr marL="0" indent="0"/>
            <a:r>
              <a:rPr lang="en-US" sz="2000" b="0" dirty="0"/>
              <a:t>Results (Y/N/A): 10/0/1</a:t>
            </a:r>
          </a:p>
          <a:p>
            <a:pPr marL="0" indent="0"/>
            <a:r>
              <a:rPr lang="en-US" sz="2000" b="0" dirty="0"/>
              <a:t>Motion passes.</a:t>
            </a:r>
          </a:p>
          <a:p>
            <a:pPr marL="0" indent="0"/>
            <a:endParaRPr lang="en-US" sz="1800" b="0" dirty="0"/>
          </a:p>
          <a:p>
            <a:r>
              <a:rPr lang="en-US" sz="1800" b="0" dirty="0"/>
              <a:t>Results from the Nov. ad hoc (Y/N/A):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7891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11-19-1762 Resolutions to a few LB240 Comments (Part-9)</a:t>
            </a:r>
            <a:endParaRPr lang="en-US" sz="2000" b="0" dirty="0"/>
          </a:p>
          <a:p>
            <a:pPr marL="0" indent="0"/>
            <a:endParaRPr lang="en-US" sz="2000" dirty="0"/>
          </a:p>
          <a:p>
            <a:pPr marL="0" indent="0"/>
            <a:r>
              <a:rPr lang="en-US" sz="2000" dirty="0"/>
              <a:t>Motion </a:t>
            </a:r>
            <a:r>
              <a:rPr lang="en-US" sz="2000" b="0" dirty="0"/>
              <a:t>201911-18:</a:t>
            </a:r>
            <a:endParaRPr lang="en-US" sz="2000" dirty="0"/>
          </a:p>
          <a:p>
            <a:pPr marL="0" indent="0"/>
            <a:r>
              <a:rPr lang="en-US" sz="2000" b="0" dirty="0"/>
              <a:t>Move to adopt the resolutions depicted by document 11-19-1762r1 for CIDs 1639, 1795, 1814, 2013, 2073 and 2128, instruct the technical editor to incorporate it in the P802.11az draft and grant the editor editorial license. </a:t>
            </a:r>
          </a:p>
          <a:p>
            <a:pPr marL="0" indent="0"/>
            <a:endParaRPr lang="en-US" sz="2000" b="0" dirty="0"/>
          </a:p>
          <a:p>
            <a:pPr marL="0" indent="0"/>
            <a:r>
              <a:rPr lang="en-US" sz="2000" b="0" dirty="0"/>
              <a:t>Moved: Ganesh Venkatesan </a:t>
            </a:r>
          </a:p>
          <a:p>
            <a:pPr marL="0" indent="0"/>
            <a:r>
              <a:rPr lang="en-US" sz="2000" b="0" dirty="0"/>
              <a:t>Second: Dibakar Das</a:t>
            </a:r>
          </a:p>
          <a:p>
            <a:pPr marL="0" indent="0"/>
            <a:r>
              <a:rPr lang="en-US" sz="2000" b="0" dirty="0"/>
              <a:t>Results (Y/N/A): 10/0/1</a:t>
            </a:r>
          </a:p>
          <a:p>
            <a:pPr marL="0" indent="0"/>
            <a:r>
              <a:rPr lang="en-US" sz="2000" b="0" dirty="0"/>
              <a:t>Motion passes.</a:t>
            </a:r>
            <a:endParaRPr lang="en-US" sz="1800" b="0" dirty="0"/>
          </a:p>
          <a:p>
            <a:pPr marL="0" indent="0"/>
            <a:r>
              <a:rPr lang="en-US" sz="18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40159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a:t>11-19-1785 LB240-Secure-EDMG-FTM-CIDs-v2</a:t>
            </a:r>
            <a:endParaRPr lang="en-US" sz="2000" b="0" dirty="0"/>
          </a:p>
          <a:p>
            <a:pPr marL="0" indent="0"/>
            <a:endParaRPr lang="en-US" sz="2000" dirty="0"/>
          </a:p>
          <a:p>
            <a:pPr marL="0" indent="0"/>
            <a:r>
              <a:rPr lang="en-US" sz="2000" dirty="0"/>
              <a:t>Motion </a:t>
            </a:r>
            <a:r>
              <a:rPr lang="en-US" sz="2000" b="0" dirty="0"/>
              <a:t>201911-19:</a:t>
            </a:r>
          </a:p>
          <a:p>
            <a:pPr marL="0" indent="0"/>
            <a:r>
              <a:rPr lang="en-US" sz="2000" b="0" dirty="0"/>
              <a:t>Move to adopt the resolutions depicted by document 11-19-1785r4 for CIDs 1454, 1455, 1456,  1450 and 1089,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r>
              <a:rPr lang="en-US" sz="1600" b="0" dirty="0"/>
              <a:t>Results from the Nov. ad hoc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3101746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11-19-1043 LB240 CID Resolutions - Phase Shift TOA in Passive Location - Amendment text</a:t>
            </a:r>
            <a:endParaRPr lang="en-US" sz="2000" b="0" dirty="0"/>
          </a:p>
          <a:p>
            <a:pPr marL="0" indent="0"/>
            <a:endParaRPr lang="en-US" sz="2000" dirty="0"/>
          </a:p>
          <a:p>
            <a:pPr marL="0" indent="0"/>
            <a:r>
              <a:rPr lang="en-US" sz="2000" dirty="0"/>
              <a:t>Motion </a:t>
            </a:r>
            <a:r>
              <a:rPr lang="en-US" sz="2000" b="0" dirty="0"/>
              <a:t>201911-20:</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11-19-1043r11 for CIDs 1515, 1563 and 1557, instruct the technical editor to incorporate it in the P802.11az draft and grant the editor editorial license.</a:t>
            </a:r>
          </a:p>
          <a:p>
            <a:pPr marL="0" indent="0"/>
            <a:endParaRPr lang="en-US" sz="2000" b="0" dirty="0"/>
          </a:p>
          <a:p>
            <a:pPr marL="0" indent="0"/>
            <a:r>
              <a:rPr lang="en-US" sz="2000" b="0" dirty="0"/>
              <a:t>Moved: Eric Lindskog</a:t>
            </a:r>
          </a:p>
          <a:p>
            <a:pPr marL="0" indent="0"/>
            <a:r>
              <a:rPr lang="en-US" sz="2000" b="0" dirty="0"/>
              <a:t>Second: Qinghua Li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584803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p:txBody>
          <a:bodyPr/>
          <a:lstStyle/>
          <a:p>
            <a:pPr marL="0" indent="0"/>
            <a:r>
              <a:rPr lang="en-US" sz="2000" dirty="0"/>
              <a:t>11-19-1953 D1.0 comment resolution 10.24.2</a:t>
            </a:r>
            <a:endParaRPr lang="en-US" sz="2000" b="0" dirty="0"/>
          </a:p>
          <a:p>
            <a:pPr marL="0" indent="0"/>
            <a:endParaRPr lang="en-US" sz="2000" dirty="0"/>
          </a:p>
          <a:p>
            <a:pPr marL="0" indent="0"/>
            <a:r>
              <a:rPr lang="en-US" sz="2000" dirty="0"/>
              <a:t>Motion </a:t>
            </a:r>
            <a:r>
              <a:rPr lang="en-US" sz="2000" b="0" dirty="0"/>
              <a:t>201911-21:</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11-19-1953r1 for CIDs 1144, 1145, 1858, 1859,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Dibakar Das </a:t>
            </a:r>
          </a:p>
          <a:p>
            <a:pPr marL="0" indent="0"/>
            <a:r>
              <a:rPr lang="en-US" sz="2000" b="0" dirty="0"/>
              <a:t>Results (Y/N/A): 10/0/1</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15069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Telecon</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11-19-1880 CR for </a:t>
            </a:r>
            <a:r>
              <a:rPr lang="en-US" sz="2000" dirty="0" err="1"/>
              <a:t>misc</a:t>
            </a:r>
            <a:r>
              <a:rPr lang="en-US" sz="2000" dirty="0"/>
              <a:t> unassigned CIDs</a:t>
            </a:r>
            <a:endParaRPr lang="en-US" sz="2000" b="0" dirty="0"/>
          </a:p>
          <a:p>
            <a:pPr marL="0" indent="0"/>
            <a:endParaRPr lang="en-US" sz="2000" dirty="0"/>
          </a:p>
          <a:p>
            <a:pPr marL="0" indent="0"/>
            <a:r>
              <a:rPr lang="en-US" sz="2000" dirty="0"/>
              <a:t>Motion </a:t>
            </a:r>
            <a:r>
              <a:rPr lang="en-US" sz="2000" b="0" dirty="0"/>
              <a:t>201911-22:</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11-19-1880r1 for CIDs 1688, 1689, 1718, 2406, 1719, 1857, 2034, 2038, 2077, 2078, 2079, 2081, 2088, 2441,  2409, 2442, 2489, 2019, 2490, 2492, 2493, 2497, 2498, 1398, 2325, 2412 and 2427, instruct the technical editor to incorporate it in the P802.11az draft and grant the editor editorial license.</a:t>
            </a:r>
          </a:p>
          <a:p>
            <a:pPr marL="0" indent="0"/>
            <a:endParaRPr lang="en-US" sz="2000" b="0" dirty="0"/>
          </a:p>
          <a:p>
            <a:pPr marL="0" indent="0"/>
            <a:r>
              <a:rPr lang="en-US" sz="2000" b="0" dirty="0"/>
              <a:t>Moved: Dibakar Das</a:t>
            </a:r>
          </a:p>
          <a:p>
            <a:pPr marL="0" indent="0"/>
            <a:r>
              <a:rPr lang="en-US" sz="2000" b="0" dirty="0"/>
              <a:t>Second: </a:t>
            </a:r>
            <a:r>
              <a:rPr lang="en-US" sz="2000" b="0" dirty="0" err="1"/>
              <a:t>Genesh</a:t>
            </a:r>
            <a:r>
              <a:rPr lang="en-US" sz="2000" b="0" dirty="0"/>
              <a:t> Venkatesan</a:t>
            </a:r>
          </a:p>
          <a:p>
            <a:pPr marL="0" indent="0"/>
            <a:r>
              <a:rPr lang="en-US" sz="2000" b="0" dirty="0"/>
              <a:t>Results (Y/N/A): 10/0/0</a:t>
            </a:r>
          </a:p>
          <a:p>
            <a:pPr marL="0" indent="0"/>
            <a:r>
              <a:rPr lang="en-US" sz="2000" b="0" dirty="0"/>
              <a:t>Motion passes</a:t>
            </a:r>
            <a:endParaRPr lang="en-US" sz="1600" b="0" dirty="0"/>
          </a:p>
          <a:p>
            <a:pPr marL="0" indent="0"/>
            <a:r>
              <a:rPr lang="en-US" sz="1600" b="0" dirty="0"/>
              <a:t>Results from the Nov. ad hoc (Y/N/A): unanimous consent</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146345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11-19-2003 ISTA Passive LMR element CR</a:t>
            </a:r>
          </a:p>
          <a:p>
            <a:pPr marL="0" indent="0"/>
            <a:endParaRPr lang="en-US" sz="2000" dirty="0"/>
          </a:p>
          <a:p>
            <a:pPr marL="0" indent="0"/>
            <a:r>
              <a:rPr lang="en-US" sz="2000" dirty="0"/>
              <a:t>Motion </a:t>
            </a:r>
            <a:r>
              <a:rPr lang="en-US" sz="2000" b="0" dirty="0"/>
              <a:t>201911-23:</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11-19-2003r1 for CID 1510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Jerome Henry</a:t>
            </a:r>
          </a:p>
          <a:p>
            <a:pPr marL="0" indent="0"/>
            <a:r>
              <a:rPr lang="en-US" sz="2000" b="0" dirty="0"/>
              <a:t>Second: Erik Lindskog </a:t>
            </a:r>
          </a:p>
          <a:p>
            <a:pPr marL="0" indent="0"/>
            <a:r>
              <a:rPr lang="en-US" sz="2000" b="0" dirty="0"/>
              <a:t>Results (Y/N/A): 10/0/1 </a:t>
            </a:r>
          </a:p>
          <a:p>
            <a:pPr marL="0" indent="0"/>
            <a:r>
              <a:rPr lang="en-US" sz="2000" b="0" dirty="0"/>
              <a:t>Motion passes</a:t>
            </a:r>
            <a:endParaRPr lang="en-US" sz="1600" b="0" dirty="0"/>
          </a:p>
          <a:p>
            <a:pPr marL="0" indent="0"/>
            <a:r>
              <a:rPr lang="en-US" sz="1600" b="0" dirty="0"/>
              <a:t>Results from the Nov. meeting ad hoc slot (Y/N/A): 18/0/1</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8621615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a:t>
            </a:r>
          </a:p>
        </p:txBody>
      </p:sp>
      <p:sp>
        <p:nvSpPr>
          <p:cNvPr id="3" name="Content Placeholder 2"/>
          <p:cNvSpPr>
            <a:spLocks noGrp="1"/>
          </p:cNvSpPr>
          <p:nvPr>
            <p:ph idx="1"/>
          </p:nvPr>
        </p:nvSpPr>
        <p:spPr>
          <a:xfrm>
            <a:off x="914401" y="1751015"/>
            <a:ext cx="10361084" cy="4343400"/>
          </a:xfrm>
        </p:spPr>
        <p:txBody>
          <a:bodyPr/>
          <a:lstStyle/>
          <a:p>
            <a:pPr marL="0" indent="0"/>
            <a:r>
              <a:rPr lang="en-US" sz="2000" dirty="0"/>
              <a:t>11-19-1937 Resolutions to a few LB240 Comments (Part-10)</a:t>
            </a:r>
          </a:p>
          <a:p>
            <a:pPr marL="0" indent="0"/>
            <a:endParaRPr lang="en-US" sz="2000" dirty="0"/>
          </a:p>
          <a:p>
            <a:pPr marL="0" indent="0"/>
            <a:r>
              <a:rPr lang="en-US" sz="2000" dirty="0"/>
              <a:t>Motion </a:t>
            </a:r>
            <a:r>
              <a:rPr lang="en-US" sz="2000" b="0" dirty="0"/>
              <a:t>201911-24:</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11-19-1937r1 for CIDs 1643, 1649, 1774, 1778 and 1780</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Ganesh Venkatesan</a:t>
            </a:r>
          </a:p>
          <a:p>
            <a:pPr marL="0" indent="0"/>
            <a:r>
              <a:rPr lang="en-US" sz="2000" b="0" dirty="0"/>
              <a:t>Second: Christian Berger</a:t>
            </a:r>
          </a:p>
          <a:p>
            <a:pPr marL="0" indent="0"/>
            <a:r>
              <a:rPr lang="en-US" sz="2000" b="0" dirty="0"/>
              <a:t>Results (Y/N/A): 11/0/1</a:t>
            </a:r>
          </a:p>
          <a:p>
            <a:pPr marL="0" indent="0"/>
            <a:r>
              <a:rPr lang="en-US" sz="2000" b="0" dirty="0"/>
              <a:t>Motion passes.</a:t>
            </a:r>
            <a:endParaRPr lang="en-US" sz="1600" b="0" dirty="0"/>
          </a:p>
          <a:p>
            <a:pPr marL="0" indent="0"/>
            <a:r>
              <a:rPr lang="en-US" sz="1600" b="0" dirty="0"/>
              <a:t>Results from the Nov. meeting ad hoc slot (Y/N/A): 19/0/0</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53890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11-19-2008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201911-25:</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11-19-2008r0 for CID 1921</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Feng Jiang</a:t>
            </a:r>
          </a:p>
          <a:p>
            <a:pPr marL="0" indent="0"/>
            <a:r>
              <a:rPr lang="en-US" sz="2000" b="0" dirty="0"/>
              <a:t>Second: Jerome Henry</a:t>
            </a:r>
          </a:p>
          <a:p>
            <a:pPr marL="0" indent="0"/>
            <a:r>
              <a:rPr lang="en-US" sz="2000" b="0" dirty="0"/>
              <a:t>Results (Y/N/A): 14/0/0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234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11-19-1958</a:t>
            </a:r>
          </a:p>
        </p:txBody>
      </p:sp>
      <p:sp>
        <p:nvSpPr>
          <p:cNvPr id="3" name="Content Placeholder 2"/>
          <p:cNvSpPr>
            <a:spLocks noGrp="1"/>
          </p:cNvSpPr>
          <p:nvPr>
            <p:ph idx="1"/>
          </p:nvPr>
        </p:nvSpPr>
        <p:spPr>
          <a:xfrm>
            <a:off x="914401" y="1751015"/>
            <a:ext cx="10361084" cy="4343400"/>
          </a:xfrm>
        </p:spPr>
        <p:txBody>
          <a:bodyPr/>
          <a:lstStyle/>
          <a:p>
            <a:pPr marL="0" indent="0"/>
            <a:endParaRPr lang="en-US" sz="2000" dirty="0"/>
          </a:p>
          <a:p>
            <a:pPr marL="0" indent="0"/>
            <a:r>
              <a:rPr lang="en-US" sz="2000" dirty="0"/>
              <a:t>Motion </a:t>
            </a:r>
            <a:r>
              <a:rPr lang="en-US" sz="2000" b="0" dirty="0"/>
              <a:t>201911-26:</a:t>
            </a:r>
            <a:endParaRPr lang="en-US" sz="2000" dirty="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a:t>11-19-1958r1 for CIDs 1015, 2025, 1188, 1454, 2259</a:t>
            </a:r>
            <a:r>
              <a:rPr lang="en-US" sz="2000" b="0" dirty="0">
                <a:latin typeface="Times New Roman" panose="02020603050405020304" pitchFamily="18" charset="0"/>
                <a:ea typeface="Times New Roman" panose="02020603050405020304" pitchFamily="18" charset="0"/>
              </a:rPr>
              <a:t>, instruct the technical editor to incorporate it in the P802.11az draft and grant the editor editorial license.</a:t>
            </a:r>
          </a:p>
          <a:p>
            <a:pPr marL="0" indent="0"/>
            <a:endParaRPr lang="en-US" sz="2000" b="0" dirty="0"/>
          </a:p>
          <a:p>
            <a:pPr marL="0" indent="0"/>
            <a:r>
              <a:rPr lang="en-US" sz="2000" b="0" dirty="0"/>
              <a:t>Moved: </a:t>
            </a:r>
            <a:r>
              <a:rPr lang="en-US" sz="2000" b="0" dirty="0" err="1"/>
              <a:t>Yongho</a:t>
            </a:r>
            <a:r>
              <a:rPr lang="en-US" sz="2000" b="0" dirty="0"/>
              <a:t> Seok</a:t>
            </a:r>
          </a:p>
          <a:p>
            <a:pPr marL="0" indent="0"/>
            <a:r>
              <a:rPr lang="en-US" sz="2000" b="0" dirty="0"/>
              <a:t>Second: Qinghua Li </a:t>
            </a:r>
          </a:p>
          <a:p>
            <a:pPr marL="0" indent="0"/>
            <a:r>
              <a:rPr lang="en-US" sz="2000" b="0" dirty="0"/>
              <a:t>Results (Y/N/A): 13/0/0</a:t>
            </a:r>
          </a:p>
          <a:p>
            <a:pPr marL="0" indent="0"/>
            <a:r>
              <a:rPr lang="en-US" sz="2000" b="0" dirty="0"/>
              <a:t>Motion passes</a:t>
            </a:r>
          </a:p>
          <a:p>
            <a:pPr marL="0" indent="0"/>
            <a:endParaRPr lang="en-US" sz="16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1327843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1800" b="0" dirty="0"/>
              <a:t>CR assignment, current status and progress toward re-circulation (11-19-431) (10 min) – special order </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04696158"/>
              </p:ext>
            </p:extLst>
          </p:nvPr>
        </p:nvGraphicFramePr>
        <p:xfrm>
          <a:off x="929215" y="1484786"/>
          <a:ext cx="10460568" cy="48740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11-19-1951</a:t>
                      </a:r>
                    </a:p>
                  </a:txBody>
                  <a:tcPr marT="45712" marB="45712"/>
                </a:tc>
                <a:tc>
                  <a:txBody>
                    <a:bodyPr/>
                    <a:lstStyle/>
                    <a:p>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Non-TB Pathloss Measurements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30min </a:t>
                      </a:r>
                    </a:p>
                  </a:txBody>
                  <a:tcPr marT="45712" marB="45712"/>
                </a:tc>
                <a:extLst>
                  <a:ext uri="{0D108BD9-81ED-4DB2-BD59-A6C34878D82A}">
                    <a16:rowId xmlns:a16="http://schemas.microsoft.com/office/drawing/2014/main" val="10004"/>
                  </a:ext>
                </a:extLst>
              </a:tr>
              <a:tr h="167632">
                <a:tc>
                  <a:txBody>
                    <a:bodyPr/>
                    <a:lstStyle/>
                    <a:p>
                      <a:r>
                        <a:rPr lang="en-US" sz="1600" dirty="0"/>
                        <a:t>11-19-1674</a:t>
                      </a:r>
                    </a:p>
                  </a:txBody>
                  <a:tcPr marT="45712" marB="45712"/>
                </a:tc>
                <a:tc>
                  <a:txBody>
                    <a:bodyPr/>
                    <a:lstStyle/>
                    <a:p>
                      <a:r>
                        <a:rPr lang="en-US" sz="16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for CID 1059</a:t>
                      </a:r>
                    </a:p>
                  </a:txBody>
                  <a:tcPr marT="45712" marB="45712"/>
                </a:tc>
                <a:tc>
                  <a:txBody>
                    <a:bodyPr/>
                    <a:lstStyle/>
                    <a:p>
                      <a:r>
                        <a:rPr lang="en-US" sz="1600" dirty="0"/>
                        <a:t>CR</a:t>
                      </a:r>
                    </a:p>
                  </a:txBody>
                  <a:tcPr marT="45712" marB="45712"/>
                </a:tc>
                <a:tc>
                  <a:txBody>
                    <a:bodyPr/>
                    <a:lstStyle/>
                    <a:p>
                      <a:r>
                        <a:rPr lang="en-US" sz="1600" dirty="0"/>
                        <a:t>20min</a:t>
                      </a:r>
                    </a:p>
                  </a:txBody>
                  <a:tcPr marT="45712" marB="45712"/>
                </a:tc>
                <a:extLst>
                  <a:ext uri="{0D108BD9-81ED-4DB2-BD59-A6C34878D82A}">
                    <a16:rowId xmlns:a16="http://schemas.microsoft.com/office/drawing/2014/main" val="326728146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11-19-2033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Resolution of LB240 CIDs 1942, 1993, and 1999</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20min</a:t>
                      </a:r>
                    </a:p>
                  </a:txBody>
                  <a:tcPr marT="45712" marB="45712"/>
                </a:tc>
                <a:extLst>
                  <a:ext uri="{0D108BD9-81ED-4DB2-BD59-A6C34878D82A}">
                    <a16:rowId xmlns:a16="http://schemas.microsoft.com/office/drawing/2014/main" val="1713662637"/>
                  </a:ext>
                </a:extLst>
              </a:tr>
              <a:tr h="0">
                <a:tc>
                  <a:txBody>
                    <a:bodyPr/>
                    <a:lstStyle/>
                    <a:p>
                      <a:pPr marL="0" algn="l" defTabSz="914400" rtl="0" eaLnBrk="1" latinLnBrk="0" hangingPunct="1"/>
                      <a:r>
                        <a:rPr lang="en-US" sz="1600" kern="1200" dirty="0">
                          <a:solidFill>
                            <a:schemeClr val="dk1"/>
                          </a:solidFill>
                          <a:latin typeface="+mn-lt"/>
                          <a:ea typeface="+mn-ea"/>
                          <a:cs typeface="+mn-cs"/>
                        </a:rPr>
                        <a:t>11-19-2050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LMR reporting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10min</a:t>
                      </a:r>
                    </a:p>
                  </a:txBody>
                  <a:tcPr marT="45712" marB="45712"/>
                </a:tc>
                <a:extLst>
                  <a:ext uri="{0D108BD9-81ED-4DB2-BD59-A6C34878D82A}">
                    <a16:rowId xmlns:a16="http://schemas.microsoft.com/office/drawing/2014/main" val="2375578997"/>
                  </a:ext>
                </a:extLst>
              </a:tr>
              <a:tr h="188277">
                <a:tc>
                  <a:txBody>
                    <a:bodyPr/>
                    <a:lstStyle/>
                    <a:p>
                      <a:r>
                        <a:rPr lang="en-US" sz="1600" dirty="0"/>
                        <a:t>11-19-2010</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Proposed resolution for number of LB240 CIDs</a:t>
                      </a:r>
                    </a:p>
                  </a:txBody>
                  <a:tcPr marT="45712" marB="45712"/>
                </a:tc>
                <a:tc>
                  <a:txBody>
                    <a:bodyPr/>
                    <a:lstStyle/>
                    <a:p>
                      <a:r>
                        <a:rPr lang="en-US" sz="1600" dirty="0"/>
                        <a:t>CR</a:t>
                      </a:r>
                    </a:p>
                  </a:txBody>
                  <a:tcPr marT="45712" marB="45712"/>
                </a:tc>
                <a:tc>
                  <a:txBody>
                    <a:bodyPr/>
                    <a:lstStyle/>
                    <a:p>
                      <a:r>
                        <a:rPr lang="en-US" sz="1600" dirty="0"/>
                        <a:t>35min</a:t>
                      </a:r>
                    </a:p>
                  </a:txBody>
                  <a:tcPr marT="45712" marB="45712"/>
                </a:tc>
                <a:extLst>
                  <a:ext uri="{0D108BD9-81ED-4DB2-BD59-A6C34878D82A}">
                    <a16:rowId xmlns:a16="http://schemas.microsoft.com/office/drawing/2014/main" val="1953759779"/>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2667422748"/>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If needed</a:t>
                      </a:r>
                    </a:p>
                    <a:p>
                      <a:r>
                        <a:rPr lang="en-US" sz="1600" dirty="0"/>
                        <a:t>25min (as time permits)</a:t>
                      </a:r>
                    </a:p>
                  </a:txBody>
                  <a:tcPr marT="45712" marB="45712"/>
                </a:tc>
                <a:extLst>
                  <a:ext uri="{0D108BD9-81ED-4DB2-BD59-A6C34878D82A}">
                    <a16:rowId xmlns:a16="http://schemas.microsoft.com/office/drawing/2014/main" val="2241190866"/>
                  </a:ext>
                </a:extLst>
              </a:tr>
              <a:tr h="18827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a:t>
                      </a:r>
                    </a:p>
                  </a:txBody>
                  <a:tcPr marT="45712" marB="45712"/>
                </a:tc>
                <a:extLst>
                  <a:ext uri="{0D108BD9-81ED-4DB2-BD59-A6C34878D82A}">
                    <a16:rowId xmlns:a16="http://schemas.microsoft.com/office/drawing/2014/main" val="1871015539"/>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err="1"/>
              <a:t>Strawpoll</a:t>
            </a:r>
            <a:endParaRPr lang="en-US" sz="2000" dirty="0"/>
          </a:p>
          <a:p>
            <a:pPr marL="0" indent="0"/>
            <a:r>
              <a:rPr lang="en-US" sz="2000" b="0" dirty="0"/>
              <a:t>Do you support the resolutions depicted by document 11-19-1951r1 for CIDs 2301, 1331. </a:t>
            </a:r>
          </a:p>
          <a:p>
            <a:pPr marL="0" indent="0"/>
            <a:endParaRPr lang="en-US" sz="2000" b="0" dirty="0"/>
          </a:p>
          <a:p>
            <a:pPr marL="0" indent="0"/>
            <a:r>
              <a:rPr lang="en-US" sz="2000" b="0" dirty="0"/>
              <a:t>Results (Y/N/A): 25/7/3</a:t>
            </a:r>
          </a:p>
          <a:p>
            <a:pPr marL="0" indent="0"/>
            <a:endParaRPr lang="en-US" sz="2000" b="0" dirty="0"/>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11-19-1951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201911-27:</a:t>
            </a:r>
            <a:endParaRPr lang="en-US" sz="2000" dirty="0"/>
          </a:p>
          <a:p>
            <a:pPr marL="0" indent="0"/>
            <a:r>
              <a:rPr lang="en-US" sz="2000" b="0" dirty="0"/>
              <a:t>Move to adopt the resolutions depicted by document 11-19-1951r1 for CIDs 2301,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Niranjan </a:t>
            </a:r>
            <a:r>
              <a:rPr lang="en-US" sz="2000" b="0" dirty="0" err="1"/>
              <a:t>Grandhe</a:t>
            </a:r>
            <a:r>
              <a:rPr lang="en-US" sz="2000" b="0" dirty="0"/>
              <a:t> </a:t>
            </a:r>
          </a:p>
          <a:p>
            <a:pPr marL="0" indent="0"/>
            <a:r>
              <a:rPr lang="en-US" sz="2000" b="0" dirty="0"/>
              <a:t>Results (Y/N/A): 18/10/2</a:t>
            </a:r>
          </a:p>
          <a:p>
            <a:pPr marL="0" indent="0"/>
            <a:r>
              <a:rPr lang="en-US" sz="2000" b="0" dirty="0"/>
              <a:t>Motion fails.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438222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11-19-1674</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201911-28:</a:t>
            </a:r>
            <a:endParaRPr lang="en-US" sz="2000" dirty="0"/>
          </a:p>
          <a:p>
            <a:pPr marL="0" indent="0"/>
            <a:r>
              <a:rPr lang="en-US" sz="2000" b="0" dirty="0"/>
              <a:t>Move to adopt the resolutions depicted by document 11-19-1674r2 for CIDs 1059</a:t>
            </a:r>
            <a:r>
              <a:rPr lang="en-GB" sz="2000" b="0" dirty="0"/>
              <a:t>, 2124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t>
            </a:r>
            <a:r>
              <a:rPr lang="en-US" sz="2000" b="0" dirty="0" err="1"/>
              <a:t>Alecsander</a:t>
            </a:r>
            <a:r>
              <a:rPr lang="en-US" sz="2000" b="0" dirty="0"/>
              <a:t> Eitan</a:t>
            </a:r>
          </a:p>
          <a:p>
            <a:pPr marL="0" indent="0"/>
            <a:r>
              <a:rPr lang="en-US" sz="2000" b="0" dirty="0"/>
              <a:t>Results (Y/N/A): 14/0/4</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4071271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11-19-2033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201911-29:</a:t>
            </a:r>
            <a:endParaRPr lang="en-US" sz="2000" dirty="0"/>
          </a:p>
          <a:p>
            <a:pPr marL="0" indent="0"/>
            <a:r>
              <a:rPr lang="en-US" sz="2000" b="0" dirty="0"/>
              <a:t>Move to adopt the resolutions depicted by document 11-19-2033r1 for CIDs 1942, 1993, and 1999</a:t>
            </a:r>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Assaf Kasher</a:t>
            </a:r>
          </a:p>
          <a:p>
            <a:pPr marL="0" indent="0"/>
            <a:r>
              <a:rPr lang="en-US" sz="2000" b="0" dirty="0"/>
              <a:t>Results (Y/N/A): 12/0/1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1934336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11-19-2050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201911-30:</a:t>
            </a:r>
            <a:endParaRPr lang="en-US" sz="2000" dirty="0"/>
          </a:p>
          <a:p>
            <a:pPr marL="0" indent="0"/>
            <a:r>
              <a:rPr lang="en-US" sz="2000" b="0" dirty="0"/>
              <a:t>Move to adopt the resolutions depicted by document 11-19-2050r0 for </a:t>
            </a:r>
            <a:r>
              <a:rPr lang="en-US" sz="1800" b="0" dirty="0"/>
              <a:t>CIDs </a:t>
            </a:r>
            <a:r>
              <a:rPr lang="en-GB" sz="2000" b="0" dirty="0"/>
              <a:t>2341 and 2343</a:t>
            </a:r>
            <a:endParaRPr lang="en-US" sz="2000" b="0" dirty="0"/>
          </a:p>
          <a:p>
            <a:pPr marL="0" indent="0"/>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Roy Want</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289853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041EE-B9FE-4EBB-BCB8-5FAACE7DD516}"/>
              </a:ext>
            </a:extLst>
          </p:cNvPr>
          <p:cNvSpPr>
            <a:spLocks noGrp="1"/>
          </p:cNvSpPr>
          <p:nvPr>
            <p:ph type="title"/>
          </p:nvPr>
        </p:nvSpPr>
        <p:spPr/>
        <p:txBody>
          <a:bodyPr/>
          <a:lstStyle/>
          <a:p>
            <a:r>
              <a:rPr lang="en-US" dirty="0"/>
              <a:t>Room change announcement</a:t>
            </a:r>
          </a:p>
        </p:txBody>
      </p:sp>
      <p:sp>
        <p:nvSpPr>
          <p:cNvPr id="3" name="Content Placeholder 2">
            <a:extLst>
              <a:ext uri="{FF2B5EF4-FFF2-40B4-BE49-F238E27FC236}">
                <a16:creationId xmlns:a16="http://schemas.microsoft.com/office/drawing/2014/main" id="{054980F0-9AE9-4001-8D5A-9CF88AA9E491}"/>
              </a:ext>
            </a:extLst>
          </p:cNvPr>
          <p:cNvSpPr>
            <a:spLocks noGrp="1"/>
          </p:cNvSpPr>
          <p:nvPr>
            <p:ph idx="1"/>
          </p:nvPr>
        </p:nvSpPr>
        <p:spPr/>
        <p:txBody>
          <a:bodyPr/>
          <a:lstStyle/>
          <a:p>
            <a:r>
              <a:rPr lang="en-US" dirty="0"/>
              <a:t>For next meeting slot Tue. PM 2 </a:t>
            </a:r>
            <a:r>
              <a:rPr lang="en-US" dirty="0" err="1"/>
              <a:t>TGaz</a:t>
            </a:r>
            <a:r>
              <a:rPr lang="en-US" dirty="0"/>
              <a:t> will meet at Kings 2. </a:t>
            </a:r>
          </a:p>
          <a:p>
            <a:endParaRPr lang="en-US" dirty="0"/>
          </a:p>
          <a:p>
            <a:endParaRPr lang="en-US" dirty="0"/>
          </a:p>
        </p:txBody>
      </p:sp>
      <p:sp>
        <p:nvSpPr>
          <p:cNvPr id="4" name="Slide Number Placeholder 3">
            <a:extLst>
              <a:ext uri="{FF2B5EF4-FFF2-40B4-BE49-F238E27FC236}">
                <a16:creationId xmlns:a16="http://schemas.microsoft.com/office/drawing/2014/main" id="{BB399D72-C6F4-4A50-8C5C-4C553A54425C}"/>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04CF63F3-3520-4D83-9CD7-8F61DD3E175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5969E00-9A0F-4781-AE8A-B16AE139CE21}"/>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512792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16948047"/>
              </p:ext>
            </p:extLst>
          </p:nvPr>
        </p:nvGraphicFramePr>
        <p:xfrm>
          <a:off x="929215" y="1484786"/>
          <a:ext cx="10460568" cy="56665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7653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11-19-2010</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 for number of LB240 CIDs</a:t>
                      </a:r>
                    </a:p>
                  </a:txBody>
                  <a:tcPr marT="45712" marB="45712"/>
                </a:tc>
                <a:tc>
                  <a:txBody>
                    <a:bodyPr/>
                    <a:lstStyle/>
                    <a:p>
                      <a:r>
                        <a:rPr lang="en-US" sz="1400" dirty="0"/>
                        <a:t>CR</a:t>
                      </a:r>
                    </a:p>
                  </a:txBody>
                  <a:tcPr marT="45712" marB="45712"/>
                </a:tc>
                <a:tc>
                  <a:txBody>
                    <a:bodyPr/>
                    <a:lstStyle/>
                    <a:p>
                      <a:r>
                        <a:rPr lang="en-US" sz="1600" dirty="0"/>
                        <a:t>35min as needed</a:t>
                      </a:r>
                    </a:p>
                  </a:txBody>
                  <a:tcPr marT="45712" marB="45712"/>
                </a:tc>
                <a:extLst>
                  <a:ext uri="{0D108BD9-81ED-4DB2-BD59-A6C34878D82A}">
                    <a16:rowId xmlns:a16="http://schemas.microsoft.com/office/drawing/2014/main" val="10002"/>
                  </a:ext>
                </a:extLst>
              </a:tr>
              <a:tr h="268224">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a:solidFill>
                            <a:schemeClr val="dk1"/>
                          </a:solidFill>
                          <a:latin typeface="+mn-lt"/>
                          <a:ea typeface="+mn-ea"/>
                          <a:cs typeface="+mn-cs"/>
                        </a:rPr>
                        <a:t>Nabil 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20min as time permits</a:t>
                      </a:r>
                    </a:p>
                  </a:txBody>
                  <a:tcPr marT="45712" marB="45712"/>
                </a:tc>
                <a:extLst>
                  <a:ext uri="{0D108BD9-81ED-4DB2-BD59-A6C34878D82A}">
                    <a16:rowId xmlns:a16="http://schemas.microsoft.com/office/drawing/2014/main" val="155003339"/>
                  </a:ext>
                </a:extLst>
              </a:tr>
              <a:tr h="201168">
                <a:tc>
                  <a:txBody>
                    <a:bodyPr/>
                    <a:lstStyle/>
                    <a:p>
                      <a:pPr marL="0" algn="l" defTabSz="914400" rtl="0" eaLnBrk="1" latinLnBrk="0" hangingPunct="1"/>
                      <a:r>
                        <a:rPr lang="en-US" sz="1600" strike="sngStrike"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latin typeface="+mn-lt"/>
                          <a:ea typeface="+mn-ea"/>
                          <a:cs typeface="+mn-cs"/>
                        </a:rPr>
                        <a:t>CR</a:t>
                      </a:r>
                    </a:p>
                  </a:txBody>
                  <a:tcPr anchor="ctr"/>
                </a:tc>
                <a:tc>
                  <a:txBody>
                    <a:bodyPr/>
                    <a:lstStyle/>
                    <a:p>
                      <a:r>
                        <a:rPr lang="en-US" sz="1600" strike="sngStrike" dirty="0"/>
                        <a:t>If needed</a:t>
                      </a:r>
                    </a:p>
                    <a:p>
                      <a:r>
                        <a:rPr lang="en-US" sz="1600" strike="sngStrike" dirty="0"/>
                        <a:t>25min (as time permits)</a:t>
                      </a:r>
                      <a:r>
                        <a:rPr lang="en-US" sz="1600" strike="noStrike" dirty="0"/>
                        <a:t> – to reschedule.</a:t>
                      </a:r>
                    </a:p>
                  </a:txBody>
                  <a:tcPr marT="45712" marB="45712"/>
                </a:tc>
                <a:extLst>
                  <a:ext uri="{0D108BD9-81ED-4DB2-BD59-A6C34878D82A}">
                    <a16:rowId xmlns:a16="http://schemas.microsoft.com/office/drawing/2014/main" val="3584309051"/>
                  </a:ext>
                </a:extLst>
              </a:tr>
              <a:tr h="134112">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30min as time permits – to reschedule</a:t>
                      </a:r>
                    </a:p>
                  </a:txBody>
                  <a:tcPr marT="45712" marB="45712"/>
                </a:tc>
                <a:extLst>
                  <a:ext uri="{0D108BD9-81ED-4DB2-BD59-A6C34878D82A}">
                    <a16:rowId xmlns:a16="http://schemas.microsoft.com/office/drawing/2014/main" val="2744256153"/>
                  </a:ext>
                </a:extLst>
              </a:tr>
              <a:tr h="188277">
                <a:tc>
                  <a:txBody>
                    <a:bodyPr/>
                    <a:lstStyle/>
                    <a:p>
                      <a:r>
                        <a:rPr lang="en-US" sz="1400" dirty="0"/>
                        <a:t>11-19-1991</a:t>
                      </a:r>
                    </a:p>
                  </a:txBody>
                  <a:tcPr marT="45712" marB="45712"/>
                </a:tc>
                <a:tc>
                  <a:txBody>
                    <a:bodyPr/>
                    <a:lstStyle/>
                    <a:p>
                      <a:r>
                        <a:rPr lang="en-US" sz="1400" dirty="0" err="1"/>
                        <a:t>Dibakar</a:t>
                      </a:r>
                      <a:r>
                        <a:rPr lang="en-US" sz="1400" dirty="0"/>
                        <a:t>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Miscellaneous unassigned comments part 2</a:t>
                      </a:r>
                    </a:p>
                  </a:txBody>
                  <a:tcPr marT="45712" marB="45712"/>
                </a:tc>
                <a:tc>
                  <a:txBody>
                    <a:bodyPr/>
                    <a:lstStyle/>
                    <a:p>
                      <a:r>
                        <a:rPr lang="en-US" sz="1400" dirty="0"/>
                        <a:t>CR</a:t>
                      </a:r>
                    </a:p>
                  </a:txBody>
                  <a:tcPr marT="45712" marB="45712"/>
                </a:tc>
                <a:tc>
                  <a:txBody>
                    <a:bodyPr/>
                    <a:lstStyle/>
                    <a:p>
                      <a:r>
                        <a:rPr lang="en-US" sz="1600" dirty="0"/>
                        <a:t>25min</a:t>
                      </a:r>
                      <a:endParaRPr lang="en-US" dirty="0"/>
                    </a:p>
                  </a:txBody>
                  <a:tcPr marT="45712" marB="45712"/>
                </a:tc>
                <a:extLst>
                  <a:ext uri="{0D108BD9-81ED-4DB2-BD59-A6C34878D82A}">
                    <a16:rowId xmlns:a16="http://schemas.microsoft.com/office/drawing/2014/main" val="10004"/>
                  </a:ext>
                </a:extLst>
              </a:tr>
              <a:tr h="188277">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dirty="0"/>
                        <a:t>35min as time permits</a:t>
                      </a:r>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11-19-2010</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201911-31:</a:t>
            </a:r>
            <a:endParaRPr lang="en-US" sz="2000" dirty="0"/>
          </a:p>
          <a:p>
            <a:pPr marL="0" indent="0"/>
            <a:r>
              <a:rPr lang="en-US" sz="2000" b="0" dirty="0"/>
              <a:t>Move to adopt the resolutions depicted by document 11-19-2010r3 for CIDs 1011, 1022, 1026, 1052, 1054, 1057, 1817, 1818, 1820, 1822, 1824, 2290, 2293, 2294, 2305, 2306, 2307, 2321, 2301 and 1331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a:t>
            </a:r>
            <a:r>
              <a:rPr lang="en-US" sz="2000" b="0" dirty="0" err="1"/>
              <a:t>Raissinia</a:t>
            </a:r>
            <a:endParaRPr lang="en-US" sz="2000" b="0" dirty="0"/>
          </a:p>
          <a:p>
            <a:pPr marL="0" indent="0"/>
            <a:r>
              <a:rPr lang="en-US" sz="2000" b="0" dirty="0"/>
              <a:t>Second: Roy Want</a:t>
            </a:r>
          </a:p>
          <a:p>
            <a:pPr marL="0" indent="0"/>
            <a:r>
              <a:rPr lang="en-US" sz="2000" b="0" dirty="0"/>
              <a:t>Results (Y/N/A): 10/0/0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A8BED-5772-4AAE-841D-FC77D9CA826F}"/>
              </a:ext>
            </a:extLst>
          </p:cNvPr>
          <p:cNvSpPr>
            <a:spLocks noGrp="1"/>
          </p:cNvSpPr>
          <p:nvPr>
            <p:ph type="title"/>
          </p:nvPr>
        </p:nvSpPr>
        <p:spPr/>
        <p:txBody>
          <a:bodyPr/>
          <a:lstStyle/>
          <a:p>
            <a:r>
              <a:rPr lang="en-US" dirty="0"/>
              <a:t>Submission 11-19-1717</a:t>
            </a:r>
          </a:p>
        </p:txBody>
      </p:sp>
      <p:sp>
        <p:nvSpPr>
          <p:cNvPr id="3" name="Content Placeholder 2">
            <a:extLst>
              <a:ext uri="{FF2B5EF4-FFF2-40B4-BE49-F238E27FC236}">
                <a16:creationId xmlns:a16="http://schemas.microsoft.com/office/drawing/2014/main" id="{26708056-CB89-402E-BEDD-1C4C6121AEF4}"/>
              </a:ext>
            </a:extLst>
          </p:cNvPr>
          <p:cNvSpPr>
            <a:spLocks noGrp="1"/>
          </p:cNvSpPr>
          <p:nvPr>
            <p:ph idx="1"/>
          </p:nvPr>
        </p:nvSpPr>
        <p:spPr/>
        <p:txBody>
          <a:bodyPr/>
          <a:lstStyle/>
          <a:p>
            <a:r>
              <a:rPr lang="en-US" dirty="0" err="1"/>
              <a:t>Strawpoll</a:t>
            </a:r>
            <a:endParaRPr lang="en-US" dirty="0"/>
          </a:p>
          <a:p>
            <a:pPr marL="0" indent="0"/>
            <a:r>
              <a:rPr lang="en-US" b="0" dirty="0"/>
              <a:t>Is there interest in development of an optional PEDMG mode where the request and report include a </a:t>
            </a:r>
            <a:r>
              <a:rPr lang="en-US" b="0" dirty="0" err="1"/>
              <a:t>ToA</a:t>
            </a:r>
            <a:r>
              <a:rPr lang="en-US" b="0" dirty="0"/>
              <a:t> measurement on strongest tap and on first tap? (to develop as part of CR for next re-circulation ballot) ?</a:t>
            </a:r>
          </a:p>
          <a:p>
            <a:endParaRPr lang="en-US" b="0" dirty="0"/>
          </a:p>
          <a:p>
            <a:r>
              <a:rPr lang="en-US" b="0" dirty="0"/>
              <a:t>Result (Y/N/A): 8/6/1</a:t>
            </a:r>
          </a:p>
          <a:p>
            <a:endParaRPr lang="en-US" dirty="0"/>
          </a:p>
          <a:p>
            <a:endParaRPr lang="en-US" dirty="0"/>
          </a:p>
        </p:txBody>
      </p:sp>
      <p:sp>
        <p:nvSpPr>
          <p:cNvPr id="4" name="Slide Number Placeholder 3">
            <a:extLst>
              <a:ext uri="{FF2B5EF4-FFF2-40B4-BE49-F238E27FC236}">
                <a16:creationId xmlns:a16="http://schemas.microsoft.com/office/drawing/2014/main" id="{E316AFD3-297F-448E-85B3-049260EC1C1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98974C0C-1EB3-4C8C-B9CB-219618A3F3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1FCD845-597B-4041-AA00-C7D6EC0CB4A2}"/>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922146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11-19-1991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11-19-1991r2 for CIDs 1109, 2429, 2397, 2399, 2408, 1466 and 1651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Dibakar Das</a:t>
            </a:r>
          </a:p>
          <a:p>
            <a:pPr marL="0" indent="0"/>
            <a:r>
              <a:rPr lang="en-US" sz="2000" b="0" dirty="0"/>
              <a:t>Results (Y/N/A): 7/0/1</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8796540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12863562"/>
              </p:ext>
            </p:extLst>
          </p:nvPr>
        </p:nvGraphicFramePr>
        <p:xfrm>
          <a:off x="407368" y="1484786"/>
          <a:ext cx="11233247" cy="507668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927163">
                  <a:extLst>
                    <a:ext uri="{9D8B030D-6E8A-4147-A177-3AD203B41FA5}">
                      <a16:colId xmlns:a16="http://schemas.microsoft.com/office/drawing/2014/main" val="20001"/>
                    </a:ext>
                  </a:extLst>
                </a:gridCol>
                <a:gridCol w="3634366">
                  <a:extLst>
                    <a:ext uri="{9D8B030D-6E8A-4147-A177-3AD203B41FA5}">
                      <a16:colId xmlns:a16="http://schemas.microsoft.com/office/drawing/2014/main" val="20002"/>
                    </a:ext>
                  </a:extLst>
                </a:gridCol>
                <a:gridCol w="1999311">
                  <a:extLst>
                    <a:ext uri="{9D8B030D-6E8A-4147-A177-3AD203B41FA5}">
                      <a16:colId xmlns:a16="http://schemas.microsoft.com/office/drawing/2014/main" val="20003"/>
                    </a:ext>
                  </a:extLst>
                </a:gridCol>
                <a:gridCol w="244827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Planning and consider recirculation</a:t>
                      </a:r>
                    </a:p>
                  </a:txBody>
                  <a:tcPr marT="45712" marB="45712"/>
                </a:tc>
                <a:extLst>
                  <a:ext uri="{0D108BD9-81ED-4DB2-BD59-A6C34878D82A}">
                    <a16:rowId xmlns:a16="http://schemas.microsoft.com/office/drawing/2014/main" val="10001"/>
                  </a:ext>
                </a:extLst>
              </a:tr>
              <a:tr h="167640">
                <a:tc>
                  <a:txBody>
                    <a:bodyPr/>
                    <a:lstStyle/>
                    <a:p>
                      <a:r>
                        <a:rPr lang="en-US" sz="1600" dirty="0"/>
                        <a:t>11-19-2009</a:t>
                      </a:r>
                    </a:p>
                  </a:txBody>
                  <a:tcPr marT="45712" marB="45712"/>
                </a:tc>
                <a:tc>
                  <a:txBody>
                    <a:bodyPr/>
                    <a:lstStyle/>
                    <a:p>
                      <a:r>
                        <a:rPr lang="en-US" sz="1600" dirty="0"/>
                        <a:t>Roy Want</a:t>
                      </a:r>
                    </a:p>
                  </a:txBody>
                  <a:tcPr marT="45712" marB="45712"/>
                </a:tc>
                <a:tc>
                  <a:txBody>
                    <a:bodyPr/>
                    <a:lstStyle/>
                    <a:p>
                      <a:r>
                        <a:rPr lang="en-US" sz="1600" dirty="0"/>
                        <a:t>Resolution for 53 editorial comments</a:t>
                      </a:r>
                    </a:p>
                  </a:txBody>
                  <a:tcPr anchor="ctr"/>
                </a:tc>
                <a:tc>
                  <a:txBody>
                    <a:bodyPr/>
                    <a:lstStyle/>
                    <a:p>
                      <a:r>
                        <a:rPr lang="en-US" sz="1600" dirty="0"/>
                        <a:t>CR</a:t>
                      </a:r>
                    </a:p>
                  </a:txBody>
                  <a:tcPr anchor="ctr"/>
                </a:tc>
                <a:tc>
                  <a:txBody>
                    <a:bodyPr/>
                    <a:lstStyle/>
                    <a:p>
                      <a:r>
                        <a:rPr lang="en-US" sz="1600" dirty="0"/>
                        <a:t>15min</a:t>
                      </a:r>
                    </a:p>
                  </a:txBody>
                  <a:tcPr marT="45712" marB="45712"/>
                </a:tc>
                <a:extLst>
                  <a:ext uri="{0D108BD9-81ED-4DB2-BD59-A6C34878D82A}">
                    <a16:rowId xmlns:a16="http://schemas.microsoft.com/office/drawing/2014/main" val="10002"/>
                  </a:ext>
                </a:extLst>
              </a:tr>
              <a:tr h="167640">
                <a:tc>
                  <a:txBody>
                    <a:bodyPr/>
                    <a:lstStyle/>
                    <a:p>
                      <a:r>
                        <a:rPr lang="en-US" sz="1600" dirty="0"/>
                        <a:t>11-19-2061</a:t>
                      </a:r>
                    </a:p>
                  </a:txBody>
                  <a:tcPr marT="45712" marB="45712"/>
                </a:tc>
                <a:tc>
                  <a:txBody>
                    <a:bodyPr/>
                    <a:lstStyle/>
                    <a:p>
                      <a:r>
                        <a:rPr lang="en-US" sz="1600" dirty="0"/>
                        <a:t>Qi Wang</a:t>
                      </a:r>
                    </a:p>
                  </a:txBody>
                  <a:tcPr marT="45712" marB="45712"/>
                </a:tc>
                <a:tc>
                  <a:txBody>
                    <a:bodyPr/>
                    <a:lstStyle/>
                    <a:p>
                      <a:r>
                        <a:rPr lang="en-US" sz="1600" dirty="0"/>
                        <a:t>Proposed resolution for CID 2291</a:t>
                      </a:r>
                    </a:p>
                  </a:txBody>
                  <a:tcPr anchor="ctr"/>
                </a:tc>
                <a:tc>
                  <a:txBody>
                    <a:bodyPr/>
                    <a:lstStyle/>
                    <a:p>
                      <a:r>
                        <a:rPr lang="en-US" sz="1600" dirty="0"/>
                        <a:t>CR</a:t>
                      </a:r>
                    </a:p>
                  </a:txBody>
                  <a:tcPr anchor="ctr"/>
                </a:tc>
                <a:tc>
                  <a:txBody>
                    <a:bodyPr/>
                    <a:lstStyle/>
                    <a:p>
                      <a:r>
                        <a:rPr lang="en-US" sz="1600" dirty="0"/>
                        <a:t>10min</a:t>
                      </a:r>
                    </a:p>
                  </a:txBody>
                  <a:tcPr marT="45712" marB="45712"/>
                </a:tc>
                <a:extLst>
                  <a:ext uri="{0D108BD9-81ED-4DB2-BD59-A6C34878D82A}">
                    <a16:rowId xmlns:a16="http://schemas.microsoft.com/office/drawing/2014/main" val="2166985226"/>
                  </a:ext>
                </a:extLst>
              </a:tr>
              <a:tr h="167640">
                <a:tc>
                  <a:txBody>
                    <a:bodyPr/>
                    <a:lstStyle/>
                    <a:p>
                      <a:pPr marL="0" algn="l" defTabSz="914400" rtl="0" eaLnBrk="1" latinLnBrk="0" hangingPunct="1"/>
                      <a:r>
                        <a:rPr lang="en-US" sz="1600" strike="noStrike"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strike="noStrike"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a:solidFill>
                            <a:schemeClr val="dk1"/>
                          </a:solidFill>
                          <a:effectLst/>
                          <a:latin typeface="+mn-lt"/>
                          <a:ea typeface="+mn-ea"/>
                          <a:cs typeface="+mn-cs"/>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a:solidFill>
                            <a:schemeClr val="dk1"/>
                          </a:solidFill>
                          <a:latin typeface="+mn-lt"/>
                          <a:ea typeface="+mn-ea"/>
                          <a:cs typeface="+mn-cs"/>
                        </a:rPr>
                        <a:t>CR</a:t>
                      </a:r>
                    </a:p>
                  </a:txBody>
                  <a:tcPr anchor="ctr"/>
                </a:tc>
                <a:tc>
                  <a:txBody>
                    <a:bodyPr/>
                    <a:lstStyle/>
                    <a:p>
                      <a:r>
                        <a:rPr lang="en-US" sz="1600" strike="noStrike" dirty="0"/>
                        <a:t>10min</a:t>
                      </a:r>
                    </a:p>
                  </a:txBody>
                  <a:tcPr marT="45712" marB="45712"/>
                </a:tc>
                <a:extLst>
                  <a:ext uri="{0D108BD9-81ED-4DB2-BD59-A6C34878D82A}">
                    <a16:rowId xmlns:a16="http://schemas.microsoft.com/office/drawing/2014/main" val="1724812618"/>
                  </a:ext>
                </a:extLst>
              </a:tr>
              <a:tr h="279387">
                <a:tc>
                  <a:txBody>
                    <a:bodyPr/>
                    <a:lstStyle/>
                    <a:p>
                      <a:pPr marL="0" algn="l" defTabSz="914400" rtl="0" eaLnBrk="1" latinLnBrk="0" hangingPunct="1"/>
                      <a:r>
                        <a:rPr lang="en-US" sz="1600" kern="1200" dirty="0">
                          <a:solidFill>
                            <a:schemeClr val="dk1"/>
                          </a:solidFill>
                          <a:latin typeface="+mn-lt"/>
                          <a:ea typeface="+mn-ea"/>
                          <a:cs typeface="+mn-cs"/>
                        </a:rPr>
                        <a:t>11-19-2013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b="0" dirty="0">
                          <a:effectLst/>
                        </a:rPr>
                        <a:t>LB240 – various CID resolutions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600" dirty="0"/>
                        <a:t>30min</a:t>
                      </a:r>
                    </a:p>
                  </a:txBody>
                  <a:tcPr marT="45712" marB="45712"/>
                </a:tc>
                <a:extLst>
                  <a:ext uri="{0D108BD9-81ED-4DB2-BD59-A6C34878D82A}">
                    <a16:rowId xmlns:a16="http://schemas.microsoft.com/office/drawing/2014/main" val="4025702945"/>
                  </a:ext>
                </a:extLst>
              </a:tr>
              <a:tr h="279387">
                <a:tc>
                  <a:txBody>
                    <a:bodyPr/>
                    <a:lstStyle/>
                    <a:p>
                      <a:r>
                        <a:rPr lang="en-US" sz="1600" dirty="0"/>
                        <a:t>11-19-035</a:t>
                      </a:r>
                    </a:p>
                  </a:txBody>
                  <a:tcPr marT="45712" marB="45712"/>
                </a:tc>
                <a:tc>
                  <a:txBody>
                    <a:bodyPr/>
                    <a:lstStyle/>
                    <a:p>
                      <a:r>
                        <a:rPr lang="en-US" sz="1600" dirty="0"/>
                        <a:t>Erik </a:t>
                      </a:r>
                      <a:r>
                        <a:rPr lang="en-US" sz="1600" dirty="0" err="1"/>
                        <a:t>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50min as time permits – to reschedule</a:t>
                      </a:r>
                    </a:p>
                  </a:txBody>
                  <a:tcPr marT="45712" marB="45712"/>
                </a:tc>
                <a:extLst>
                  <a:ext uri="{0D108BD9-81ED-4DB2-BD59-A6C34878D82A}">
                    <a16:rowId xmlns:a16="http://schemas.microsoft.com/office/drawing/2014/main" val="2505749830"/>
                  </a:ext>
                </a:extLst>
              </a:tr>
              <a:tr h="167632">
                <a:tc>
                  <a:txBody>
                    <a:bodyPr/>
                    <a:lstStyle/>
                    <a:p>
                      <a:pPr marL="0" algn="l" defTabSz="914400" rtl="0" eaLnBrk="1" latinLnBrk="0" hangingPunct="1"/>
                      <a:r>
                        <a:rPr lang="en-US" sz="1600" strike="sngStrike" kern="1200" dirty="0">
                          <a:solidFill>
                            <a:schemeClr val="dk1"/>
                          </a:solidFill>
                          <a:effectLst/>
                          <a:latin typeface="+mn-lt"/>
                          <a:ea typeface="+mn-ea"/>
                          <a:cs typeface="+mn-cs"/>
                        </a:rPr>
                        <a:t>11-19-1042</a:t>
                      </a:r>
                      <a:endParaRPr lang="en-US" sz="1600" strike="sng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latin typeface="+mn-lt"/>
                          <a:ea typeface="+mn-ea"/>
                          <a:cs typeface="+mn-cs"/>
                        </a:rPr>
                        <a:t>Erik </a:t>
                      </a:r>
                      <a:r>
                        <a:rPr lang="en-US" sz="1600" strike="sngStrike" kern="1200" dirty="0" err="1">
                          <a:solidFill>
                            <a:schemeClr val="dk1"/>
                          </a:solidFill>
                          <a:latin typeface="+mn-lt"/>
                          <a:ea typeface="+mn-ea"/>
                          <a:cs typeface="+mn-cs"/>
                        </a:rPr>
                        <a:t>Lindskog</a:t>
                      </a:r>
                      <a:endParaRPr lang="en-US" sz="1600" strike="sng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CR</a:t>
                      </a:r>
                    </a:p>
                  </a:txBody>
                  <a:tcPr marT="45712" marB="45712"/>
                </a:tc>
                <a:tc>
                  <a:txBody>
                    <a:bodyPr/>
                    <a:lstStyle/>
                    <a:p>
                      <a:r>
                        <a:rPr lang="en-US" sz="1600" strike="sngStrike" kern="1200" dirty="0">
                          <a:solidFill>
                            <a:schemeClr val="dk1"/>
                          </a:solidFill>
                          <a:latin typeface="+mn-lt"/>
                          <a:ea typeface="+mn-ea"/>
                          <a:cs typeface="+mn-cs"/>
                        </a:rPr>
                        <a:t>25min </a:t>
                      </a:r>
                      <a:r>
                        <a:rPr lang="en-US" sz="1600" strike="noStrike" kern="1200" dirty="0">
                          <a:solidFill>
                            <a:schemeClr val="dk1"/>
                          </a:solidFill>
                          <a:latin typeface="+mn-lt"/>
                          <a:ea typeface="+mn-ea"/>
                          <a:cs typeface="+mn-cs"/>
                        </a:rPr>
                        <a:t>removed per request.</a:t>
                      </a:r>
                    </a:p>
                  </a:txBody>
                  <a:tcPr marT="45712" marB="45712"/>
                </a:tc>
                <a:extLst>
                  <a:ext uri="{0D108BD9-81ED-4DB2-BD59-A6C34878D82A}">
                    <a16:rowId xmlns:a16="http://schemas.microsoft.com/office/drawing/2014/main" val="2551785093"/>
                  </a:ext>
                </a:extLst>
              </a:tr>
              <a:tr h="0">
                <a:tc>
                  <a:txBody>
                    <a:bodyPr/>
                    <a:lstStyle/>
                    <a:p>
                      <a:pPr marL="0" algn="l" defTabSz="914400" rtl="0" eaLnBrk="1" latinLnBrk="0" hangingPunct="1"/>
                      <a:r>
                        <a:rPr lang="en-US" sz="1600" strike="sngStrike"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strike="sngStrike" kern="1200" dirty="0">
                          <a:solidFill>
                            <a:schemeClr val="dk1"/>
                          </a:solidFill>
                          <a:latin typeface="+mn-lt"/>
                          <a:ea typeface="+mn-ea"/>
                          <a:cs typeface="+mn-cs"/>
                        </a:rPr>
                        <a:t>Erik </a:t>
                      </a:r>
                      <a:r>
                        <a:rPr lang="en-US" sz="1600" strike="sngStrike" kern="1200" dirty="0" err="1">
                          <a:solidFill>
                            <a:schemeClr val="dk1"/>
                          </a:solidFill>
                          <a:latin typeface="+mn-lt"/>
                          <a:ea typeface="+mn-ea"/>
                          <a:cs typeface="+mn-cs"/>
                        </a:rPr>
                        <a:t>Lindskog</a:t>
                      </a:r>
                      <a:endParaRPr lang="en-US" sz="16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sngStrike" kern="1200" dirty="0">
                          <a:solidFill>
                            <a:schemeClr val="dk1"/>
                          </a:solidFill>
                          <a:effectLst/>
                          <a:latin typeface="+mn-lt"/>
                          <a:ea typeface="+mn-ea"/>
                          <a:cs typeface="+mn-cs"/>
                        </a:rPr>
                        <a:t>Passive TB Ranging MLME – CR</a:t>
                      </a:r>
                      <a:endParaRPr lang="en-US" sz="1600" strike="sngStrike" kern="1200" dirty="0">
                        <a:solidFill>
                          <a:schemeClr val="dk1"/>
                        </a:solidFill>
                        <a:latin typeface="+mn-lt"/>
                        <a:ea typeface="+mn-ea"/>
                        <a:cs typeface="+mn-cs"/>
                      </a:endParaRPr>
                    </a:p>
                  </a:txBody>
                  <a:tcPr marT="45712" marB="45712"/>
                </a:tc>
                <a:tc>
                  <a:txBody>
                    <a:bodyPr/>
                    <a:lstStyle/>
                    <a:p>
                      <a:r>
                        <a:rPr lang="en-US" sz="1600" strike="sngStrike" dirty="0"/>
                        <a:t>CR</a:t>
                      </a:r>
                    </a:p>
                  </a:txBody>
                  <a:tcPr marT="45712" marB="45712"/>
                </a:tc>
                <a:tc>
                  <a:txBody>
                    <a:bodyPr/>
                    <a:lstStyle/>
                    <a:p>
                      <a:r>
                        <a:rPr lang="en-US" sz="1600" dirty="0"/>
                        <a:t>35min as time permits – removed per request </a:t>
                      </a:r>
                    </a:p>
                  </a:txBody>
                  <a:tcPr marT="45712" marB="45712"/>
                </a:tc>
                <a:extLst>
                  <a:ext uri="{0D108BD9-81ED-4DB2-BD59-A6C34878D82A}">
                    <a16:rowId xmlns:a16="http://schemas.microsoft.com/office/drawing/2014/main" val="816181529"/>
                  </a:ext>
                </a:extLst>
              </a:tr>
              <a:tr h="188277">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11-19-2009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201911-33:</a:t>
            </a:r>
            <a:endParaRPr lang="en-US" sz="2000" dirty="0"/>
          </a:p>
          <a:p>
            <a:pPr marL="0" indent="0"/>
            <a:r>
              <a:rPr lang="en-US" sz="2000" b="0" dirty="0"/>
              <a:t>Move to adopt the resolutions depicted by document 11-19-2009r1 for CIDs 1505, 1506, 1507, 1614, 1701, 1703, 1724, 1757, 1870, 1876, 1897, 1904, 1912, 1928, 1929, 1931, 1932, 1937, 1979, 1987, 1992, 2141, 2216, 2361, 2366, 2369, 2392, 2432, 2496, 2225, 2226 and 1291,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Jerome Henry </a:t>
            </a:r>
          </a:p>
          <a:p>
            <a:pPr marL="0" indent="0"/>
            <a:r>
              <a:rPr lang="en-US" sz="2000" b="0" dirty="0"/>
              <a:t>Results (Y/N/A): 14/0/0</a:t>
            </a:r>
          </a:p>
          <a:p>
            <a:pPr marL="0" indent="0"/>
            <a:r>
              <a:rPr lang="en-US" sz="2000" b="0" dirty="0"/>
              <a:t>Motion passes.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48119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11-19-2009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201911-34:</a:t>
            </a:r>
            <a:endParaRPr lang="en-US" sz="2000" dirty="0"/>
          </a:p>
          <a:p>
            <a:pPr marL="0" indent="0"/>
            <a:r>
              <a:rPr lang="en-US" sz="2000" b="0" dirty="0"/>
              <a:t>Move to adopt the resolutions depicted by document 11-19-2009r1 for CIDs 1005, 1039, 1042, 1077, 1110, 1128, 1134, 1137, 1140, 1179, 1180, 1183, 1200, 1264, 1292, 1294, 1301, 1320, 1361, 1364 and 1502, instruct the technical editor to incorporate it in the P802.11az draft and grant the editor editorial license. </a:t>
            </a:r>
          </a:p>
          <a:p>
            <a:pPr marL="0" indent="0"/>
            <a:endParaRPr lang="en-US" sz="2000" b="0" dirty="0"/>
          </a:p>
          <a:p>
            <a:pPr marL="0" indent="0"/>
            <a:r>
              <a:rPr lang="en-US" sz="2000" b="0" dirty="0"/>
              <a:t>Moved: Jerome Henry</a:t>
            </a:r>
          </a:p>
          <a:p>
            <a:pPr marL="0" indent="0"/>
            <a:r>
              <a:rPr lang="en-US" sz="2000" b="0" dirty="0"/>
              <a:t>Second: Roy Want </a:t>
            </a:r>
          </a:p>
          <a:p>
            <a:pPr marL="0" indent="0"/>
            <a:r>
              <a:rPr lang="en-US" sz="2000" b="0" dirty="0"/>
              <a:t>Results (Y/N/A): 14/0/0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7365007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11-19-2061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201911-35:</a:t>
            </a:r>
            <a:endParaRPr lang="en-US" sz="2000" dirty="0"/>
          </a:p>
          <a:p>
            <a:pPr marL="0" indent="0"/>
            <a:r>
              <a:rPr lang="en-US" sz="2000" b="0" dirty="0"/>
              <a:t>Move to adopt the resolutions depicted by document 11-19-2061r2 for CID 2291, 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Assaf Kasher</a:t>
            </a:r>
          </a:p>
          <a:p>
            <a:pPr marL="0" indent="0"/>
            <a:r>
              <a:rPr lang="en-US" sz="2000" b="0" dirty="0"/>
              <a:t>Results (Y/N/A): 11/1/1</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9242064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11-19-1875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201911-36:</a:t>
            </a:r>
            <a:endParaRPr lang="en-US" sz="2000" dirty="0"/>
          </a:p>
          <a:p>
            <a:pPr marL="0" indent="0"/>
            <a:r>
              <a:rPr lang="en-US" sz="2000" b="0" dirty="0"/>
              <a:t>Move to adopt the resolutions depicted by document 11-19-1875r2 for CIDs 1427, 2349 and 1425,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Jerome Henry</a:t>
            </a:r>
          </a:p>
          <a:p>
            <a:pPr marL="0" indent="0"/>
            <a:r>
              <a:rPr lang="en-US" sz="2000" b="0" dirty="0"/>
              <a:t>Results (Y/N/A): 11/0/2</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2644184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11-19-2013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201911-37:</a:t>
            </a:r>
            <a:endParaRPr lang="en-US" sz="2000" dirty="0"/>
          </a:p>
          <a:p>
            <a:pPr marL="0" indent="0"/>
            <a:r>
              <a:rPr lang="en-US" sz="2000" b="0" dirty="0"/>
              <a:t>Move to adopt the resolutions depicted by document 11-19-2013r1 for CIDs 1514, 1512, 1541, 1546, 1513, 1521, 1522, 1526, 1527, 1529, 1579, 1517, 1569, 1570, 1511 and 1571, 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05267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Consider going to recirculation ballot (as needed) </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30467171"/>
              </p:ext>
            </p:extLst>
          </p:nvPr>
        </p:nvGraphicFramePr>
        <p:xfrm>
          <a:off x="929215" y="1484786"/>
          <a:ext cx="10460568" cy="3238992"/>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r>
                        <a:rPr lang="en-US" sz="1600" dirty="0"/>
                        <a:t>11-19-0035</a:t>
                      </a:r>
                    </a:p>
                  </a:txBody>
                  <a:tcPr marT="45712" marB="45712"/>
                </a:tc>
                <a:tc>
                  <a:txBody>
                    <a:bodyPr/>
                    <a:lstStyle/>
                    <a:p>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marT="45712" marB="45712"/>
                </a:tc>
                <a:tc>
                  <a:txBody>
                    <a:bodyPr/>
                    <a:lstStyle/>
                    <a:p>
                      <a:r>
                        <a:rPr lang="en-US" sz="1600" dirty="0"/>
                        <a:t>CR</a:t>
                      </a:r>
                    </a:p>
                  </a:txBody>
                  <a:tcPr marT="45712" marB="45712"/>
                </a:tc>
                <a:tc>
                  <a:txBody>
                    <a:bodyPr/>
                    <a:lstStyle/>
                    <a:p>
                      <a:r>
                        <a:rPr lang="en-US" sz="1600" dirty="0"/>
                        <a:t>45min</a:t>
                      </a:r>
                    </a:p>
                  </a:txBody>
                  <a:tcPr marT="45712" marB="45712"/>
                </a:tc>
                <a:extLst>
                  <a:ext uri="{0D108BD9-81ED-4DB2-BD59-A6C34878D82A}">
                    <a16:rowId xmlns:a16="http://schemas.microsoft.com/office/drawing/2014/main" val="3566736445"/>
                  </a:ext>
                </a:extLst>
              </a:tr>
              <a:tr h="376545">
                <a:tc>
                  <a:txBody>
                    <a:bodyPr/>
                    <a:lstStyle/>
                    <a:p>
                      <a:r>
                        <a:rPr lang="en-US" sz="1600" dirty="0"/>
                        <a:t>11-19-2081</a:t>
                      </a:r>
                    </a:p>
                  </a:txBody>
                  <a:tcPr marT="45712" marB="45712"/>
                </a:tc>
                <a:tc>
                  <a:txBody>
                    <a:bodyPr/>
                    <a:lstStyle/>
                    <a:p>
                      <a:r>
                        <a:rPr lang="en-US" sz="16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Catch all remaining </a:t>
                      </a:r>
                    </a:p>
                  </a:txBody>
                  <a:tcPr marT="45712" marB="45712"/>
                </a:tc>
                <a:tc>
                  <a:txBody>
                    <a:bodyPr/>
                    <a:lstStyle/>
                    <a:p>
                      <a:r>
                        <a:rPr lang="en-US" sz="1600" dirty="0"/>
                        <a:t>CR</a:t>
                      </a:r>
                    </a:p>
                  </a:txBody>
                  <a:tcPr marT="45712" marB="45712"/>
                </a:tc>
                <a:tc>
                  <a:txBody>
                    <a:bodyPr/>
                    <a:lstStyle/>
                    <a:p>
                      <a:r>
                        <a:rPr lang="en-US" sz="1600" dirty="0"/>
                        <a:t>As needed.</a:t>
                      </a:r>
                    </a:p>
                  </a:txBody>
                  <a:tcPr marT="45712" marB="45712"/>
                </a:tc>
                <a:extLst>
                  <a:ext uri="{0D108BD9-81ED-4DB2-BD59-A6C34878D82A}">
                    <a16:rowId xmlns:a16="http://schemas.microsoft.com/office/drawing/2014/main" val="10001"/>
                  </a:ext>
                </a:extLst>
              </a:tr>
              <a:tr h="16763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30min – move to Thu.</a:t>
                      </a:r>
                    </a:p>
                  </a:txBody>
                  <a:tcPr marT="45712" marB="45712"/>
                </a:tc>
                <a:extLst>
                  <a:ext uri="{0D108BD9-81ED-4DB2-BD59-A6C34878D82A}">
                    <a16:rowId xmlns:a16="http://schemas.microsoft.com/office/drawing/2014/main" val="10002"/>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11-19-0035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201911-38:</a:t>
            </a:r>
            <a:endParaRPr lang="en-US" sz="2000" dirty="0"/>
          </a:p>
          <a:p>
            <a:pPr marL="0" indent="0"/>
            <a:r>
              <a:rPr lang="en-US" sz="2000" b="0" dirty="0"/>
              <a:t>Move to adopt the resolutions depicted by document 11-19-0035r12 for CIDs 1578, 1575, 1576, 2287, 1577, 2218, 2212, 2213, and 2340,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Erik Lindskog</a:t>
            </a:r>
          </a:p>
          <a:p>
            <a:pPr marL="0" indent="0"/>
            <a:r>
              <a:rPr lang="en-US" sz="2000" b="0" dirty="0"/>
              <a:t>Results (Y/N/A): 10/0/0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433484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11-19-0035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201911-39:</a:t>
            </a:r>
            <a:endParaRPr lang="en-US" sz="2000" dirty="0"/>
          </a:p>
          <a:p>
            <a:pPr marL="0" indent="0"/>
            <a:r>
              <a:rPr lang="en-US" sz="2000" b="0" dirty="0"/>
              <a:t>Move to adopt text changes to P802.11az D1.5 identified by document 11-19-0035r12,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Erik Lindskog</a:t>
            </a:r>
          </a:p>
          <a:p>
            <a:pPr marL="0" indent="0"/>
            <a:r>
              <a:rPr lang="en-US" sz="2000" b="0" dirty="0"/>
              <a:t>Results (Y/N/A): 9/0/0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404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11-19-2081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201911-40:</a:t>
            </a:r>
            <a:endParaRPr lang="en-US" sz="2000" dirty="0"/>
          </a:p>
          <a:p>
            <a:pPr marL="0" indent="0"/>
            <a:r>
              <a:rPr lang="en-US" sz="2000" b="0" dirty="0"/>
              <a:t>Move to adopt the resolutions depicted by document 11-19-2081r1 for CIDs 1012, 1157, 1525, 1573, 1978 and 2315,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Roy Want</a:t>
            </a:r>
          </a:p>
          <a:p>
            <a:pPr marL="0" indent="0"/>
            <a:r>
              <a:rPr lang="en-US" sz="2000" b="0" dirty="0"/>
              <a:t>Results (Y/N/A): 10/0/0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1480360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(30min)</a:t>
            </a:r>
          </a:p>
          <a:p>
            <a:pPr algn="just">
              <a:spcBef>
                <a:spcPct val="20000"/>
              </a:spcBef>
              <a:buFontTx/>
              <a:buChar char="•"/>
            </a:pPr>
            <a:r>
              <a:rPr lang="en-US" altLang="en-US" sz="2000" b="0" dirty="0"/>
              <a:t>Recirculation ballot motion (15min)</a:t>
            </a:r>
          </a:p>
          <a:p>
            <a:pPr algn="just">
              <a:spcBef>
                <a:spcPct val="20000"/>
              </a:spcBef>
              <a:buFontTx/>
              <a:buChar char="•"/>
            </a:pPr>
            <a:r>
              <a:rPr lang="en-US" altLang="en-US" sz="2000" b="0" dirty="0"/>
              <a:t>Setting telecon and review status (15min)</a:t>
            </a:r>
          </a:p>
          <a:p>
            <a:pPr algn="just">
              <a:spcBef>
                <a:spcPct val="20000"/>
              </a:spcBef>
              <a:buFontTx/>
              <a:buChar char="•"/>
            </a:pPr>
            <a:r>
              <a:rPr lang="en-US" altLang="en-US" sz="2000" b="0" dirty="0"/>
              <a:t>Review 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65770806"/>
              </p:ext>
            </p:extLst>
          </p:nvPr>
        </p:nvGraphicFramePr>
        <p:xfrm>
          <a:off x="929215" y="1484786"/>
          <a:ext cx="10460568" cy="30453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11-19-1713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289552">
                <a:tc>
                  <a:txBody>
                    <a:bodyPr/>
                    <a:lstStyle/>
                    <a:p>
                      <a:r>
                        <a:rPr lang="en-US" sz="1600" dirty="0"/>
                        <a:t>11-19-1902</a:t>
                      </a:r>
                    </a:p>
                  </a:txBody>
                  <a:tcPr marT="45712" marB="45712"/>
                </a:tc>
                <a:tc>
                  <a:txBody>
                    <a:bodyPr/>
                    <a:lstStyle/>
                    <a:p>
                      <a:r>
                        <a:rPr lang="en-US" sz="16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refinement to the resolution to CID 1918</a:t>
                      </a:r>
                      <a:endParaRPr lang="en-US" sz="1600" dirty="0"/>
                    </a:p>
                  </a:txBody>
                  <a:tcPr marT="45712" marB="45712"/>
                </a:tc>
                <a:tc>
                  <a:txBody>
                    <a:bodyPr/>
                    <a:lstStyle/>
                    <a:p>
                      <a:r>
                        <a:rPr lang="en-US" sz="1600" dirty="0"/>
                        <a:t>CR</a:t>
                      </a:r>
                    </a:p>
                  </a:txBody>
                  <a:tcPr marT="45712" marB="45712"/>
                </a:tc>
                <a:tc>
                  <a:txBody>
                    <a:bodyPr/>
                    <a:lstStyle/>
                    <a:p>
                      <a:r>
                        <a:rPr lang="en-US" sz="1600" dirty="0"/>
                        <a:t>35min</a:t>
                      </a:r>
                    </a:p>
                  </a:txBody>
                  <a:tcPr marT="45712" marB="45712"/>
                </a:tc>
                <a:extLst>
                  <a:ext uri="{0D108BD9-81ED-4DB2-BD59-A6C34878D82A}">
                    <a16:rowId xmlns:a16="http://schemas.microsoft.com/office/drawing/2014/main" val="10002"/>
                  </a:ext>
                </a:extLst>
              </a:tr>
              <a:tr h="289552">
                <a:tc>
                  <a:txBody>
                    <a:bodyPr/>
                    <a:lstStyle/>
                    <a:p>
                      <a:r>
                        <a:rPr lang="en-US" sz="1600" dirty="0"/>
                        <a:t>11-19-1572</a:t>
                      </a:r>
                    </a:p>
                  </a:txBody>
                  <a:tcPr marT="45712" marB="45712"/>
                </a:tc>
                <a:tc>
                  <a:txBody>
                    <a:bodyPr/>
                    <a:lstStyle/>
                    <a:p>
                      <a:r>
                        <a:rPr lang="fi-FI" sz="1600" dirty="0"/>
                        <a:t>Rethna Pulikkoonattu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Secure-LTF topic</a:t>
                      </a:r>
                      <a:endParaRPr lang="en-US" sz="1600" dirty="0"/>
                    </a:p>
                  </a:txBody>
                  <a:tcPr marT="45712" marB="45712"/>
                </a:tc>
                <a:tc>
                  <a:txBody>
                    <a:bodyPr/>
                    <a:lstStyle/>
                    <a:p>
                      <a:r>
                        <a:rPr lang="en-US" sz="1600" dirty="0"/>
                        <a:t>Technical</a:t>
                      </a:r>
                    </a:p>
                  </a:txBody>
                  <a:tcPr marT="45712" marB="45712"/>
                </a:tc>
                <a:tc>
                  <a:txBody>
                    <a:bodyPr/>
                    <a:lstStyle/>
                    <a:p>
                      <a:r>
                        <a:rPr lang="en-US" sz="1600" dirty="0"/>
                        <a:t>30min</a:t>
                      </a:r>
                    </a:p>
                  </a:txBody>
                  <a:tcPr marT="45712" marB="45712"/>
                </a:tc>
                <a:extLst>
                  <a:ext uri="{0D108BD9-81ED-4DB2-BD59-A6C34878D82A}">
                    <a16:rowId xmlns:a16="http://schemas.microsoft.com/office/drawing/2014/main" val="2882661537"/>
                  </a:ext>
                </a:extLst>
              </a:tr>
              <a:tr h="167632">
                <a:tc>
                  <a:txBody>
                    <a:bodyPr/>
                    <a:lstStyle/>
                    <a:p>
                      <a:pPr marL="0" algn="l" defTabSz="914400" rtl="0" eaLnBrk="1" latinLnBrk="0" hangingPunct="1"/>
                      <a:r>
                        <a:rPr lang="en-US" sz="1600" kern="1200" dirty="0">
                          <a:solidFill>
                            <a:schemeClr val="dk1"/>
                          </a:solidFill>
                          <a:latin typeface="+mn-lt"/>
                          <a:ea typeface="+mn-ea"/>
                          <a:cs typeface="+mn-cs"/>
                        </a:rPr>
                        <a:t>11-19-2032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Qinghua Li</a:t>
                      </a:r>
                    </a:p>
                  </a:txBody>
                  <a:tcPr marT="45712" marB="45712"/>
                </a:tc>
                <a:tc>
                  <a:txBody>
                    <a:bodyPr/>
                    <a:lstStyle/>
                    <a:p>
                      <a:pPr algn="l"/>
                      <a:r>
                        <a:rPr lang="en-US" sz="1600" b="0" i="0" kern="1200" dirty="0">
                          <a:solidFill>
                            <a:schemeClr val="dk1"/>
                          </a:solidFill>
                          <a:effectLst/>
                          <a:latin typeface="+mn-lt"/>
                          <a:ea typeface="+mn-ea"/>
                          <a:cs typeface="+mn-cs"/>
                        </a:rPr>
                        <a:t>On Unintentional Beamforming</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Technical</a:t>
                      </a:r>
                    </a:p>
                  </a:txBody>
                  <a:tcPr anchor="ctr"/>
                </a:tc>
                <a:tc>
                  <a:txBody>
                    <a:bodyPr/>
                    <a:lstStyle/>
                    <a:p>
                      <a:r>
                        <a:rPr lang="en-US" sz="1600" dirty="0"/>
                        <a:t>35min</a:t>
                      </a:r>
                    </a:p>
                  </a:txBody>
                  <a:tcPr marT="45712" marB="45712"/>
                </a:tc>
                <a:extLst>
                  <a:ext uri="{0D108BD9-81ED-4DB2-BD59-A6C34878D82A}">
                    <a16:rowId xmlns:a16="http://schemas.microsoft.com/office/drawing/2014/main" val="10003"/>
                  </a:ext>
                </a:extLst>
              </a:tr>
              <a:tr h="188277">
                <a:tc>
                  <a:txBody>
                    <a:bodyPr/>
                    <a:lstStyle/>
                    <a:p>
                      <a:r>
                        <a:rPr lang="en-US" sz="1400" dirty="0"/>
                        <a:t>11-19-1051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NDP power control and EVM</a:t>
                      </a:r>
                    </a:p>
                  </a:txBody>
                  <a:tcPr marT="45712" marB="45712"/>
                </a:tc>
                <a:tc>
                  <a:txBody>
                    <a:bodyPr/>
                    <a:lstStyle/>
                    <a:p>
                      <a:r>
                        <a:rPr lang="en-US" sz="1400" dirty="0"/>
                        <a:t>Technical</a:t>
                      </a:r>
                    </a:p>
                  </a:txBody>
                  <a:tcPr marT="45712" marB="45712"/>
                </a:tc>
                <a:tc>
                  <a:txBody>
                    <a:bodyPr/>
                    <a:lstStyle/>
                    <a:p>
                      <a:r>
                        <a:rPr lang="en-US" sz="1600" dirty="0"/>
                        <a:t>30min –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6425"/>
            <a:ext cx="10361084" cy="1065213"/>
          </a:xfrm>
        </p:spPr>
        <p:txBody>
          <a:bodyPr/>
          <a:lstStyle/>
          <a:p>
            <a:r>
              <a:rPr lang="en-US" dirty="0"/>
              <a:t>Submission 11-19-1902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201911-41:</a:t>
            </a:r>
            <a:endParaRPr lang="en-US" sz="2000" dirty="0"/>
          </a:p>
          <a:p>
            <a:pPr marL="0" indent="0"/>
            <a:r>
              <a:rPr lang="en-US" sz="2000" b="0" dirty="0"/>
              <a:t>Move to adopt the resolutions depicted by document 11-19-1902r3 for CID 1918, 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Qinghua Li</a:t>
            </a:r>
          </a:p>
          <a:p>
            <a:pPr marL="0" indent="0"/>
            <a:r>
              <a:rPr lang="en-US" sz="2000" b="0" dirty="0"/>
              <a:t>Results (Y/N/A): 11/0/0</a:t>
            </a:r>
          </a:p>
          <a:p>
            <a:pPr marL="0" indent="0"/>
            <a:r>
              <a:rPr lang="en-US" sz="2000" b="0" dirty="0"/>
              <a:t>Motion passes.</a:t>
            </a:r>
          </a:p>
          <a:p>
            <a:pPr marL="0" indent="0"/>
            <a:endParaRPr lang="en-US" sz="20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2640287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C8D3C-C917-4BAB-8046-FE6C551962D8}"/>
              </a:ext>
            </a:extLst>
          </p:cNvPr>
          <p:cNvSpPr>
            <a:spLocks noGrp="1"/>
          </p:cNvSpPr>
          <p:nvPr>
            <p:ph type="title"/>
          </p:nvPr>
        </p:nvSpPr>
        <p:spPr>
          <a:xfrm>
            <a:off x="914401" y="685801"/>
            <a:ext cx="10361084" cy="582959"/>
          </a:xfrm>
        </p:spPr>
        <p:txBody>
          <a:bodyPr/>
          <a:lstStyle/>
          <a:p>
            <a:r>
              <a:rPr lang="en-US" dirty="0"/>
              <a:t>WG Recirculation Ballot</a:t>
            </a:r>
          </a:p>
        </p:txBody>
      </p:sp>
      <p:sp>
        <p:nvSpPr>
          <p:cNvPr id="3" name="Content Placeholder 2">
            <a:extLst>
              <a:ext uri="{FF2B5EF4-FFF2-40B4-BE49-F238E27FC236}">
                <a16:creationId xmlns:a16="http://schemas.microsoft.com/office/drawing/2014/main" id="{88687DB9-FD5B-487B-9A23-A4BF760A6E00}"/>
              </a:ext>
            </a:extLst>
          </p:cNvPr>
          <p:cNvSpPr>
            <a:spLocks noGrp="1"/>
          </p:cNvSpPr>
          <p:nvPr>
            <p:ph idx="1"/>
          </p:nvPr>
        </p:nvSpPr>
        <p:spPr>
          <a:xfrm>
            <a:off x="914401" y="1484785"/>
            <a:ext cx="10361084" cy="4609630"/>
          </a:xfrm>
        </p:spPr>
        <p:txBody>
          <a:bodyPr/>
          <a:lstStyle/>
          <a:p>
            <a:r>
              <a:rPr lang="en-US" dirty="0"/>
              <a:t>Motion 201911-42</a:t>
            </a:r>
          </a:p>
          <a:p>
            <a:pPr>
              <a:buFont typeface="Arial" panose="020B0604020202020204" pitchFamily="34" charset="0"/>
              <a:buChar char="•"/>
            </a:pPr>
            <a:r>
              <a:rPr lang="en-US" b="0" dirty="0"/>
              <a:t>Having approved comment resolutions for all of the comments received from LB240 on P802.11az D1.0 as contained in document 11-19-431r12 and 11-19-1713r10,</a:t>
            </a:r>
          </a:p>
          <a:p>
            <a:r>
              <a:rPr lang="en-US" b="0" dirty="0"/>
              <a:t>•	Instruct the editor to prepare Draft 2.0 incorporating these resolutions and,</a:t>
            </a:r>
          </a:p>
          <a:p>
            <a:r>
              <a:rPr lang="en-US" b="0" dirty="0"/>
              <a:t>•	Approve a 15 day Working Group Recirculation Ballot asking the question “Should </a:t>
            </a:r>
            <a:r>
              <a:rPr lang="en-US" b="0" dirty="0" err="1"/>
              <a:t>TGaz</a:t>
            </a:r>
            <a:r>
              <a:rPr lang="en-US" b="0" dirty="0"/>
              <a:t> D2.0 be forwarded to Sponsor Ballot?”</a:t>
            </a:r>
          </a:p>
          <a:p>
            <a:endParaRPr lang="en-US" b="0" dirty="0"/>
          </a:p>
          <a:p>
            <a:r>
              <a:rPr lang="en-US" b="0" dirty="0"/>
              <a:t>Moved: Christian Berger</a:t>
            </a:r>
          </a:p>
          <a:p>
            <a:r>
              <a:rPr lang="en-US" b="0" dirty="0"/>
              <a:t>Second: Roy Want</a:t>
            </a:r>
          </a:p>
          <a:p>
            <a:r>
              <a:rPr lang="en-US" b="0" dirty="0"/>
              <a:t>Results (Y/N/A): 12/0/0</a:t>
            </a:r>
          </a:p>
          <a:p>
            <a:r>
              <a:rPr lang="en-US" b="0" dirty="0"/>
              <a:t>Motion passes. </a:t>
            </a:r>
          </a:p>
        </p:txBody>
      </p:sp>
      <p:sp>
        <p:nvSpPr>
          <p:cNvPr id="4" name="Slide Number Placeholder 3">
            <a:extLst>
              <a:ext uri="{FF2B5EF4-FFF2-40B4-BE49-F238E27FC236}">
                <a16:creationId xmlns:a16="http://schemas.microsoft.com/office/drawing/2014/main" id="{56EA3BCF-CCC7-4880-89C3-980DFC19908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BC38ECFF-C7C6-494C-BE7F-91AABDD5C12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B2F62AF-B2A5-42BC-AECE-0144FF8A979C}"/>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3349084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Completed LB240 and initiated a recirculation ballot for P802.11az.</a:t>
            </a:r>
          </a:p>
          <a:p>
            <a:pPr>
              <a:buFont typeface="Arial" panose="020B0604020202020204" pitchFamily="34" charset="0"/>
              <a:buChar char="•"/>
            </a:pPr>
            <a:r>
              <a:rPr lang="en-US" b="0" dirty="0"/>
              <a:t>Adopted resolutions to 258 technical comments.</a:t>
            </a:r>
          </a:p>
          <a:p>
            <a:pPr>
              <a:buFont typeface="Arial" panose="020B0604020202020204" pitchFamily="34" charset="0"/>
              <a:buChar char="•"/>
            </a:pPr>
            <a:r>
              <a:rPr lang="en-US" b="0" dirty="0"/>
              <a:t>Group met and reviewed a total of 28 submissions and run &gt;40 motions.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293558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January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Publish a new draft standard P802.11az D2.0.</a:t>
            </a:r>
          </a:p>
          <a:p>
            <a:pPr>
              <a:buFont typeface="Arial" panose="020B0604020202020204" pitchFamily="34" charset="0"/>
              <a:buChar char="•"/>
            </a:pPr>
            <a:r>
              <a:rPr lang="en-US" b="0" dirty="0"/>
              <a:t>Execute WG recirculation ballot.</a:t>
            </a:r>
          </a:p>
          <a:p>
            <a:pPr>
              <a:buFont typeface="Arial" panose="020B0604020202020204" pitchFamily="34" charset="0"/>
              <a:buChar char="•"/>
            </a:pPr>
            <a:r>
              <a:rPr lang="en-US" b="0" dirty="0"/>
              <a:t>Review recirculation ballot results. </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01402145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Meeting Goals</a:t>
            </a:r>
          </a:p>
        </p:txBody>
      </p:sp>
      <p:sp>
        <p:nvSpPr>
          <p:cNvPr id="3" name="Content Placeholder 2"/>
          <p:cNvSpPr>
            <a:spLocks noGrp="1"/>
          </p:cNvSpPr>
          <p:nvPr>
            <p:ph idx="1"/>
          </p:nvPr>
        </p:nvSpPr>
        <p:spPr/>
        <p:txBody>
          <a:bodyPr/>
          <a:lstStyle/>
          <a:p>
            <a:pPr marL="0" indent="0"/>
            <a:r>
              <a:rPr lang="en-US" dirty="0"/>
              <a:t>Motion </a:t>
            </a:r>
            <a:r>
              <a:rPr lang="en-US" b="0" dirty="0"/>
              <a:t>201911-43</a:t>
            </a:r>
            <a:endParaRPr lang="en-US" dirty="0"/>
          </a:p>
          <a:p>
            <a:pPr marL="0" indent="0"/>
            <a:r>
              <a:rPr lang="en-US" b="0" dirty="0"/>
              <a:t>We commit to the </a:t>
            </a:r>
            <a:r>
              <a:rPr lang="en-US" b="0" dirty="0" err="1"/>
              <a:t>TGaz</a:t>
            </a:r>
            <a:r>
              <a:rPr lang="en-US" b="0" dirty="0"/>
              <a:t> meeting goals depicted in slide 97 of submission 11-19-1713r10.</a:t>
            </a:r>
          </a:p>
          <a:p>
            <a:pPr marL="0" indent="0"/>
            <a:r>
              <a:rPr lang="en-US" b="0" dirty="0"/>
              <a:t> </a:t>
            </a:r>
          </a:p>
          <a:p>
            <a:pPr marL="0" indent="0"/>
            <a:r>
              <a:rPr lang="en-US" b="0" dirty="0"/>
              <a:t>Moved: Qinghua Li </a:t>
            </a:r>
          </a:p>
          <a:p>
            <a:pPr marL="0" indent="0"/>
            <a:r>
              <a:rPr lang="en-US" b="0" dirty="0"/>
              <a:t>Second: Ganesh Venkatesan</a:t>
            </a:r>
          </a:p>
          <a:p>
            <a:pPr marL="0" indent="0"/>
            <a:r>
              <a:rPr lang="en-US" b="0" dirty="0"/>
              <a:t>Results (Y/N/A): 12/0/0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107801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98447</TotalTime>
  <Words>8686</Words>
  <Application>Microsoft Office PowerPoint</Application>
  <PresentationFormat>Widescreen</PresentationFormat>
  <Paragraphs>1804</Paragraphs>
  <Slides>119</Slides>
  <Notes>26</Notes>
  <HiddenSlides>8</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119</vt:i4>
      </vt:variant>
    </vt:vector>
  </HeadingPairs>
  <TitlesOfParts>
    <vt:vector size="126" baseType="lpstr">
      <vt:lpstr>Arial</vt:lpstr>
      <vt:lpstr>Calibri</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Meeting Goals towards November meeting (Sep. TG commit)</vt:lpstr>
      <vt:lpstr>TG Process</vt:lpstr>
      <vt:lpstr>Agenda for the Ad Hoc slot</vt:lpstr>
      <vt:lpstr>Agenda for the Nov. Session Week</vt:lpstr>
      <vt:lpstr>Submission List for the week (1)</vt:lpstr>
      <vt:lpstr>Submission List for the week (2)</vt:lpstr>
      <vt:lpstr>Submission List for the week (3)</vt:lpstr>
      <vt:lpstr>Meeting Slot # 1 discussion items</vt:lpstr>
      <vt:lpstr>Meeting Slot # 1 discussion items</vt:lpstr>
      <vt:lpstr>Submission 11-19-2003</vt:lpstr>
      <vt:lpstr>Submission 11-19-1937</vt:lpstr>
      <vt:lpstr>Reminder to do attendance</vt:lpstr>
      <vt:lpstr>Recess</vt:lpstr>
      <vt:lpstr>Meeting Slot # 2 discussion items</vt:lpstr>
      <vt:lpstr>Meeting Slot # 2 discussion items</vt:lpstr>
      <vt:lpstr>Current CID Resolution Status for LB240</vt:lpstr>
      <vt:lpstr>Current CID Resolution Status for LB240</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vt:lpstr>
      <vt:lpstr>Comment Resolution from Ad Hoc</vt:lpstr>
      <vt:lpstr>Submission 11-19-2008</vt:lpstr>
      <vt:lpstr>Submission 11-19-1958</vt:lpstr>
      <vt:lpstr>Reminder to do attendance</vt:lpstr>
      <vt:lpstr>Recess</vt:lpstr>
      <vt:lpstr>Meeting Slot # 3 discussion items</vt:lpstr>
      <vt:lpstr>Meeting Slot # 3 discussion items</vt:lpstr>
      <vt:lpstr>Submission 11-19-1951</vt:lpstr>
      <vt:lpstr>Submission 11-19-1951</vt:lpstr>
      <vt:lpstr>Submission 11-19-1674</vt:lpstr>
      <vt:lpstr>Submission 11-19-2033</vt:lpstr>
      <vt:lpstr>Submission 11-19-2050</vt:lpstr>
      <vt:lpstr>Room change announcement</vt:lpstr>
      <vt:lpstr>Reminder to do attendance</vt:lpstr>
      <vt:lpstr>Recess</vt:lpstr>
      <vt:lpstr>Meeting Slot # 4 discussion items</vt:lpstr>
      <vt:lpstr>Submission 11-19-2010</vt:lpstr>
      <vt:lpstr>Submission 11-19-1717</vt:lpstr>
      <vt:lpstr>Submission 11-19-1991</vt:lpstr>
      <vt:lpstr>Reminder to do attendance</vt:lpstr>
      <vt:lpstr>Recess</vt:lpstr>
      <vt:lpstr>Meeting Slot # 5 discussion items</vt:lpstr>
      <vt:lpstr>Meeting Slot # 5 discussion items</vt:lpstr>
      <vt:lpstr>Submission 11-19-2009</vt:lpstr>
      <vt:lpstr>Submission 11-19-2009</vt:lpstr>
      <vt:lpstr>Submission 11-19-2061</vt:lpstr>
      <vt:lpstr>Submission 11-19-1875</vt:lpstr>
      <vt:lpstr>Submission 11-19-2013</vt:lpstr>
      <vt:lpstr>Reminder to do attendance</vt:lpstr>
      <vt:lpstr>Recess</vt:lpstr>
      <vt:lpstr>Meeting Slot # 6 discussion items</vt:lpstr>
      <vt:lpstr>Meeting Slot # 6 discussion items</vt:lpstr>
      <vt:lpstr>Submission 11-19-0035</vt:lpstr>
      <vt:lpstr>Submission 11-19-0035</vt:lpstr>
      <vt:lpstr>Submission 11-19-2081</vt:lpstr>
      <vt:lpstr>Reminder to do attendance</vt:lpstr>
      <vt:lpstr>Recess</vt:lpstr>
      <vt:lpstr>Meeting Slot # 7 discussion items</vt:lpstr>
      <vt:lpstr>Meeting Slot # 7 discussion items</vt:lpstr>
      <vt:lpstr>Submission 11-19-1902</vt:lpstr>
      <vt:lpstr>WG Recirculation Ballot</vt:lpstr>
      <vt:lpstr>TG Status And Work Completed</vt:lpstr>
      <vt:lpstr>Meeting Goals towards January meeting </vt:lpstr>
      <vt:lpstr>January Meeting Goals</vt:lpstr>
      <vt:lpstr>Timelines - Revised</vt:lpstr>
      <vt:lpstr>Timelines - Revised</vt:lpstr>
      <vt:lpstr>Timelines</vt:lpstr>
      <vt:lpstr>Teleconference Schedule</vt:lpstr>
      <vt:lpstr>Submission 11-19-2081</vt:lpstr>
      <vt:lpstr>TGaz process going forward</vt:lpstr>
      <vt:lpstr>Submission 11-19-1572</vt:lpstr>
      <vt:lpstr>Reminder to do attendance</vt:lpstr>
      <vt:lpstr>Recess</vt:lpstr>
      <vt:lpstr>Meeting Slot # 8 discussion items</vt:lpstr>
      <vt:lpstr>Meeting Slot # 8 discussion items</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853</cp:revision>
  <cp:lastPrinted>1601-01-01T00:00:00Z</cp:lastPrinted>
  <dcterms:created xsi:type="dcterms:W3CDTF">2018-08-06T10:28:59Z</dcterms:created>
  <dcterms:modified xsi:type="dcterms:W3CDTF">2019-11-15T02:11:17Z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c3dc5a80-936e-4f58-8909-5c2366db6a43</vt:lpwstr>
  </property>
  <property fmtid="{D5CDD505-2E9C-101B-9397-08002B2CF9AE}" pid="3" name="CTP_TimeStamp">
    <vt:lpwstr>2019-11-14 20:01:14Z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