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4" r:id="rId3"/>
    <p:sldId id="532" r:id="rId4"/>
    <p:sldId id="537" r:id="rId5"/>
    <p:sldId id="534" r:id="rId6"/>
    <p:sldId id="533" r:id="rId7"/>
    <p:sldId id="540" r:id="rId8"/>
    <p:sldId id="541" r:id="rId9"/>
    <p:sldId id="542" r:id="rId10"/>
    <p:sldId id="543" r:id="rId11"/>
    <p:sldId id="544" r:id="rId12"/>
    <p:sldId id="545" r:id="rId13"/>
    <p:sldId id="546" r:id="rId14"/>
    <p:sldId id="547" r:id="rId15"/>
    <p:sldId id="548" r:id="rId16"/>
    <p:sldId id="549" r:id="rId17"/>
    <p:sldId id="550" r:id="rId18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32"/>
            <p14:sldId id="537"/>
            <p14:sldId id="534"/>
            <p14:sldId id="533"/>
            <p14:sldId id="540"/>
            <p14:sldId id="541"/>
            <p14:sldId id="542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D6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8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2020-11-02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2020-11-02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76366" y="701675"/>
            <a:ext cx="4715169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1739" y="4408489"/>
            <a:ext cx="518442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432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827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30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559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488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345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9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547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174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991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31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502309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51127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59CC-F510-4F65-A9F9-70DEFFDE812C}" type="datetimeFigureOut">
              <a:rPr lang="ko-KR" altLang="en-US" smtClean="0"/>
              <a:t>2020-11-02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7201-8858-4255-BDC6-5C1CD7F157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94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5112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802.11-20/1645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9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The </a:t>
            </a:r>
            <a:r>
              <a:rPr lang="en-US" sz="2800" dirty="0" smtClean="0"/>
              <a:t>original</a:t>
            </a:r>
            <a:r>
              <a:rPr lang="en-GB" sz="2800" dirty="0" smtClean="0"/>
              <a:t> </a:t>
            </a:r>
            <a:r>
              <a:rPr lang="en-GB" sz="2800" dirty="0" smtClean="0"/>
              <a:t>figures in the draft technical report on interworking between 3GPP 5</a:t>
            </a:r>
            <a:r>
              <a:rPr lang="en-US" sz="2800" dirty="0" smtClean="0"/>
              <a:t>G </a:t>
            </a:r>
            <a:r>
              <a:rPr lang="en-GB" sz="2800" dirty="0" smtClean="0"/>
              <a:t>network and WLAN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7954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2020-11-01</a:t>
            </a:r>
            <a:endParaRPr lang="en-GB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>
                <a:latin typeface="Times New Roman" pitchFamily="16" charset="0"/>
                <a:ea typeface="MS Gothic" charset="-128"/>
              </a:rPr>
              <a:t>November</a:t>
            </a:r>
            <a:r>
              <a:rPr lang="en-US" noProof="0" dirty="0" smtClean="0"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010313"/>
              </p:ext>
            </p:extLst>
          </p:nvPr>
        </p:nvGraphicFramePr>
        <p:xfrm>
          <a:off x="488950" y="3065463"/>
          <a:ext cx="11128375" cy="426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0" name="Document" r:id="rId4" imgW="8235535" imgH="3153899" progId="Word.Document.8">
                  <p:embed/>
                </p:oleObj>
              </mc:Choice>
              <mc:Fallback>
                <p:oleObj name="Document" r:id="rId4" imgW="8235535" imgH="3153899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065463"/>
                        <a:ext cx="11128375" cy="4260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6541104" y="1989404"/>
            <a:ext cx="654701" cy="40704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965599" y="1989404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41" name="직선 연결선 40"/>
          <p:cNvCxnSpPr/>
          <p:nvPr/>
        </p:nvCxnSpPr>
        <p:spPr>
          <a:xfrm>
            <a:off x="4685680" y="2408309"/>
            <a:ext cx="6711" cy="1141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6868453" y="2397401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4692390" y="2933731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76997" y="262857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Ethernet protocol </a:t>
            </a:r>
            <a:endParaRPr lang="ko-KR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8 </a:t>
            </a:r>
            <a:r>
              <a:rPr lang="en-US" altLang="ko-KR" dirty="0" smtClean="0"/>
              <a:t>R3 Interface</a:t>
            </a:r>
          </a:p>
        </p:txBody>
      </p:sp>
    </p:spTree>
    <p:extLst>
      <p:ext uri="{BB962C8B-B14F-4D97-AF65-F5344CB8AC3E}">
        <p14:creationId xmlns:p14="http://schemas.microsoft.com/office/powerpoint/2010/main" val="8902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929501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795175"/>
            <a:ext cx="485010" cy="4007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 flipH="1">
            <a:off x="3224670" y="1195930"/>
            <a:ext cx="6854" cy="4407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H="1">
            <a:off x="5386073" y="1221534"/>
            <a:ext cx="2" cy="4309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568850" y="1210626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3241091" y="1736055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76131" y="1461787"/>
            <a:ext cx="1503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 address allocation </a:t>
            </a:r>
            <a:endParaRPr lang="ko-KR" altLang="en-US" sz="1200" dirty="0"/>
          </a:p>
        </p:txBody>
      </p:sp>
      <p:cxnSp>
        <p:nvCxnSpPr>
          <p:cNvPr id="51" name="직선 화살표 연결선 50"/>
          <p:cNvCxnSpPr/>
          <p:nvPr/>
        </p:nvCxnSpPr>
        <p:spPr>
          <a:xfrm flipV="1">
            <a:off x="3230938" y="2218739"/>
            <a:ext cx="2162244" cy="32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296732" y="1922793"/>
            <a:ext cx="2655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IKE-SA-INIT Request/Response</a:t>
            </a:r>
            <a:endParaRPr lang="ko-KR" alt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575721" y="2419604"/>
            <a:ext cx="374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</a:t>
            </a:r>
            <a:endParaRPr lang="ko-KR" altLang="en-US" sz="1200" dirty="0"/>
          </a:p>
        </p:txBody>
      </p:sp>
      <p:cxnSp>
        <p:nvCxnSpPr>
          <p:cNvPr id="57" name="직선 화살표 연결선 56"/>
          <p:cNvCxnSpPr/>
          <p:nvPr/>
        </p:nvCxnSpPr>
        <p:spPr>
          <a:xfrm>
            <a:off x="3253054" y="3301293"/>
            <a:ext cx="2125912" cy="1617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575720" y="3010827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3244168" y="3929091"/>
            <a:ext cx="2148723" cy="1767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575720" y="3658899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 </a:t>
            </a:r>
            <a:endParaRPr lang="ko-KR" altLang="en-US" sz="1200" dirty="0"/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3230938" y="452169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595542" y="4234963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 </a:t>
            </a:r>
            <a:endParaRPr lang="ko-KR" alt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3487741" y="4811027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  IPsec SA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24227" y="5097925"/>
            <a:ext cx="4344622" cy="356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4647255" y="782888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32" name="직선 화살표 연결선 31"/>
          <p:cNvCxnSpPr/>
          <p:nvPr/>
        </p:nvCxnSpPr>
        <p:spPr>
          <a:xfrm>
            <a:off x="5385678" y="3318734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5392848" y="3940876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5406236" y="452673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>
            <a:off x="3224228" y="2696602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/>
              <a:t>9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NWu</a:t>
            </a:r>
            <a:r>
              <a:rPr lang="en-US" altLang="ko-KR" dirty="0" smtClean="0"/>
              <a:t> Interface</a:t>
            </a:r>
          </a:p>
        </p:txBody>
      </p:sp>
    </p:spTree>
    <p:extLst>
      <p:ext uri="{BB962C8B-B14F-4D97-AF65-F5344CB8AC3E}">
        <p14:creationId xmlns:p14="http://schemas.microsoft.com/office/powerpoint/2010/main" val="94119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2136700"/>
            <a:ext cx="485010" cy="2654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>
            <a:off x="3231524" y="2402164"/>
            <a:ext cx="0" cy="1454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5386076" y="2427768"/>
            <a:ext cx="5678" cy="1429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>
            <a:off x="7568850" y="2416860"/>
            <a:ext cx="3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487741" y="2632885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IPsec SA is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17121" y="2908441"/>
            <a:ext cx="4362655" cy="387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8162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29" name="직선 연결선 28"/>
          <p:cNvCxnSpPr/>
          <p:nvPr/>
        </p:nvCxnSpPr>
        <p:spPr>
          <a:xfrm flipH="1">
            <a:off x="8474906" y="2416860"/>
            <a:ext cx="14944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0536" y="3146602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NAS signaling   </a:t>
            </a:r>
            <a:endParaRPr lang="ko-KR" altLang="en-US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4647255" y="1989122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3231524" y="3423600"/>
            <a:ext cx="5258326" cy="554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10</a:t>
            </a:r>
            <a:r>
              <a:rPr lang="en-US" altLang="ko-KR" dirty="0" smtClean="0"/>
              <a:t> </a:t>
            </a:r>
            <a:r>
              <a:rPr lang="en-US" altLang="ko-KR" dirty="0" smtClean="0"/>
              <a:t>N1 Interface</a:t>
            </a:r>
          </a:p>
        </p:txBody>
      </p:sp>
    </p:spTree>
    <p:extLst>
      <p:ext uri="{BB962C8B-B14F-4D97-AF65-F5344CB8AC3E}">
        <p14:creationId xmlns:p14="http://schemas.microsoft.com/office/powerpoint/2010/main" val="9739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aphicFrame>
        <p:nvGraphicFramePr>
          <p:cNvPr id="19" name="개체 18"/>
          <p:cNvGraphicFramePr>
            <a:graphicFrameLocks noChangeAspect="1"/>
          </p:cNvGraphicFramePr>
          <p:nvPr>
            <p:extLst/>
          </p:nvPr>
        </p:nvGraphicFramePr>
        <p:xfrm>
          <a:off x="2518806" y="1981480"/>
          <a:ext cx="6536904" cy="2298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r:id="rId4" imgW="5846206" imgH="2055703" progId="Visio.Drawing.11">
                  <p:embed/>
                </p:oleObj>
              </mc:Choice>
              <mc:Fallback>
                <p:oleObj r:id="rId4" imgW="5846206" imgH="2055703" progId="Visio.Drawing.11">
                  <p:embed/>
                  <p:pic>
                    <p:nvPicPr>
                      <p:cNvPr id="19" name="개체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8806" y="1981480"/>
                        <a:ext cx="6536904" cy="22988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546175" y="1392919"/>
            <a:ext cx="1003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NWu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signal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59896" y="3260546"/>
            <a:ext cx="504056" cy="360040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22" name="직사각형 21"/>
          <p:cNvSpPr/>
          <p:nvPr/>
        </p:nvSpPr>
        <p:spPr>
          <a:xfrm>
            <a:off x="5159896" y="2269512"/>
            <a:ext cx="504056" cy="980365"/>
          </a:xfrm>
          <a:prstGeom prst="rect">
            <a:avLst/>
          </a:prstGeom>
          <a:solidFill>
            <a:schemeClr val="accent5">
              <a:lumMod val="20000"/>
              <a:lumOff val="80000"/>
              <a:alpha val="36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23" name="직선 화살표 연결선 22"/>
          <p:cNvCxnSpPr/>
          <p:nvPr/>
        </p:nvCxnSpPr>
        <p:spPr>
          <a:xfrm>
            <a:off x="5484080" y="3585131"/>
            <a:ext cx="189785" cy="3373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11924" y="3966988"/>
            <a:ext cx="1383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R3 Interface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5411924" y="1727681"/>
            <a:ext cx="324036" cy="68584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flipH="1" flipV="1">
            <a:off x="5162803" y="1687733"/>
            <a:ext cx="157496" cy="3657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87119" y="1401422"/>
            <a:ext cx="1033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Data Packet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159896" y="1950593"/>
            <a:ext cx="504056" cy="318918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11 </a:t>
            </a:r>
            <a:r>
              <a:rPr lang="en-US" altLang="ko-KR" dirty="0" smtClean="0"/>
              <a:t>Data plane between STA and N3IWF(3GPP TS 23.501) </a:t>
            </a:r>
          </a:p>
        </p:txBody>
      </p:sp>
    </p:spTree>
    <p:extLst>
      <p:ext uri="{BB962C8B-B14F-4D97-AF65-F5344CB8AC3E}">
        <p14:creationId xmlns:p14="http://schemas.microsoft.com/office/powerpoint/2010/main" val="399640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35"/>
          <p:cNvSpPr/>
          <p:nvPr/>
        </p:nvSpPr>
        <p:spPr>
          <a:xfrm>
            <a:off x="7069235" y="1484784"/>
            <a:ext cx="2245741" cy="374441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8406135" y="1700809"/>
            <a:ext cx="781796" cy="592337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SMF 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3227419" y="4130910"/>
            <a:ext cx="1152997" cy="49210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TEI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5401718" y="4126434"/>
            <a:ext cx="1191218" cy="51104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7191" y="2708921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425715" y="2708921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400257" y="4076323"/>
            <a:ext cx="787675" cy="592337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UPF </a:t>
            </a:r>
          </a:p>
        </p:txBody>
      </p:sp>
      <p:sp>
        <p:nvSpPr>
          <p:cNvPr id="5" name="자유형 4"/>
          <p:cNvSpPr/>
          <p:nvPr/>
        </p:nvSpPr>
        <p:spPr>
          <a:xfrm>
            <a:off x="3799368" y="1912729"/>
            <a:ext cx="4600889" cy="787942"/>
          </a:xfrm>
          <a:custGeom>
            <a:avLst/>
            <a:gdLst>
              <a:gd name="connsiteX0" fmla="*/ 3742661 w 3742661"/>
              <a:gd name="connsiteY0" fmla="*/ 52577 h 764959"/>
              <a:gd name="connsiteX1" fmla="*/ 914400 w 3742661"/>
              <a:gd name="connsiteY1" fmla="*/ 73842 h 764959"/>
              <a:gd name="connsiteX2" fmla="*/ 0 w 3742661"/>
              <a:gd name="connsiteY2" fmla="*/ 764959 h 76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2661" h="764959">
                <a:moveTo>
                  <a:pt x="3742661" y="52577"/>
                </a:moveTo>
                <a:cubicBezTo>
                  <a:pt x="2640419" y="3844"/>
                  <a:pt x="1538177" y="-44888"/>
                  <a:pt x="914400" y="73842"/>
                </a:cubicBezTo>
                <a:cubicBezTo>
                  <a:pt x="290623" y="192572"/>
                  <a:pt x="145311" y="478765"/>
                  <a:pt x="0" y="764959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058274" y="2331480"/>
            <a:ext cx="8362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DRB</a:t>
            </a:r>
            <a:endParaRPr lang="ko-KR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6132505" y="2331480"/>
            <a:ext cx="965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Profile</a:t>
            </a:r>
            <a:endParaRPr lang="ko-KR" altLang="en-US" sz="1100" dirty="0"/>
          </a:p>
        </p:txBody>
      </p:sp>
      <p:cxnSp>
        <p:nvCxnSpPr>
          <p:cNvPr id="12" name="직선 화살표 연결선 11"/>
          <p:cNvCxnSpPr>
            <a:stCxn id="7" idx="2"/>
            <a:endCxn id="27" idx="0"/>
          </p:cNvCxnSpPr>
          <p:nvPr/>
        </p:nvCxnSpPr>
        <p:spPr>
          <a:xfrm flipH="1">
            <a:off x="3803917" y="3301257"/>
            <a:ext cx="4886" cy="82965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>
            <a:off x="5997327" y="3301258"/>
            <a:ext cx="0" cy="825176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29" idx="3"/>
          </p:cNvCxnSpPr>
          <p:nvPr/>
        </p:nvCxnSpPr>
        <p:spPr>
          <a:xfrm flipV="1">
            <a:off x="6592937" y="4372492"/>
            <a:ext cx="725341" cy="9467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22" idx="2"/>
            <a:endCxn id="19" idx="0"/>
          </p:cNvCxnSpPr>
          <p:nvPr/>
        </p:nvCxnSpPr>
        <p:spPr>
          <a:xfrm flipH="1">
            <a:off x="8794095" y="2293146"/>
            <a:ext cx="2939" cy="178317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27" idx="2"/>
            <a:endCxn id="29" idx="2"/>
          </p:cNvCxnSpPr>
          <p:nvPr/>
        </p:nvCxnSpPr>
        <p:spPr>
          <a:xfrm rot="16200000" flipH="1">
            <a:off x="4893390" y="3533545"/>
            <a:ext cx="14464" cy="2193410"/>
          </a:xfrm>
          <a:prstGeom prst="bentConnector3">
            <a:avLst>
              <a:gd name="adj1" fmla="val 1680476"/>
            </a:avLst>
          </a:prstGeom>
          <a:ln w="127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62295" y="4951660"/>
            <a:ext cx="1379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Wireless Access</a:t>
            </a:r>
            <a:endParaRPr lang="ko-KR" alt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3863146" y="3356993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25614" y="3831207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STA</a:t>
            </a:r>
            <a:endParaRPr lang="ko-KR" altLang="en-US" sz="11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353980" y="3831207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AP</a:t>
            </a:r>
            <a:endParaRPr lang="ko-KR" altLang="en-US" sz="11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436483" y="4869489"/>
            <a:ext cx="1776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3GPP 5G Core Network</a:t>
            </a:r>
            <a:endParaRPr lang="ko-KR" alt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6023993" y="3361469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70" name="자유형 69"/>
          <p:cNvSpPr/>
          <p:nvPr/>
        </p:nvSpPr>
        <p:spPr>
          <a:xfrm>
            <a:off x="5974081" y="1924814"/>
            <a:ext cx="2426176" cy="780286"/>
          </a:xfrm>
          <a:custGeom>
            <a:avLst/>
            <a:gdLst>
              <a:gd name="connsiteX0" fmla="*/ 1577340 w 1577340"/>
              <a:gd name="connsiteY0" fmla="*/ 33526 h 780286"/>
              <a:gd name="connsiteX1" fmla="*/ 426720 w 1577340"/>
              <a:gd name="connsiteY1" fmla="*/ 86866 h 780286"/>
              <a:gd name="connsiteX2" fmla="*/ 0 w 1577340"/>
              <a:gd name="connsiteY2" fmla="*/ 780286 h 78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340" h="780286">
                <a:moveTo>
                  <a:pt x="1577340" y="33526"/>
                </a:moveTo>
                <a:cubicBezTo>
                  <a:pt x="1133475" y="-2034"/>
                  <a:pt x="689610" y="-37594"/>
                  <a:pt x="426720" y="86866"/>
                </a:cubicBezTo>
                <a:cubicBezTo>
                  <a:pt x="163830" y="211326"/>
                  <a:pt x="81915" y="495806"/>
                  <a:pt x="0" y="78028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334229" y="1700809"/>
            <a:ext cx="690037" cy="296785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2" name="직선 화살표 연결선 31"/>
          <p:cNvCxnSpPr>
            <a:endCxn id="19" idx="1"/>
          </p:cNvCxnSpPr>
          <p:nvPr/>
        </p:nvCxnSpPr>
        <p:spPr>
          <a:xfrm flipV="1">
            <a:off x="8040216" y="4372491"/>
            <a:ext cx="360040" cy="2234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14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mapping and scheduling example of WLAN </a:t>
            </a:r>
          </a:p>
        </p:txBody>
      </p:sp>
    </p:spTree>
    <p:extLst>
      <p:ext uri="{BB962C8B-B14F-4D97-AF65-F5344CB8AC3E}">
        <p14:creationId xmlns:p14="http://schemas.microsoft.com/office/powerpoint/2010/main" val="268154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>
          <a:xfrm>
            <a:off x="3668163" y="2157361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229499" y="2157361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AN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773536" y="1988544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038350" y="2157362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7250321" y="2157359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8467546" y="1970537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4419377" y="2307738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>
            <a:stCxn id="45" idx="3"/>
            <a:endCxn id="46" idx="1"/>
          </p:cNvCxnSpPr>
          <p:nvPr/>
        </p:nvCxnSpPr>
        <p:spPr>
          <a:xfrm>
            <a:off x="2452742" y="2324154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7881938" y="2306147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3673381" y="2802128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3668163" y="246854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7244935" y="2474179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054501" y="2834099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1557521" y="1628148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323531" y="1610496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6234185" y="2157359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15 </a:t>
            </a:r>
            <a:r>
              <a:rPr lang="en-US" altLang="ko-KR" dirty="0" smtClean="0"/>
              <a:t>TSN Bridge using 5G AN and CN </a:t>
            </a:r>
          </a:p>
        </p:txBody>
      </p:sp>
    </p:spTree>
    <p:extLst>
      <p:ext uri="{BB962C8B-B14F-4D97-AF65-F5344CB8AC3E}">
        <p14:creationId xmlns:p14="http://schemas.microsoft.com/office/powerpoint/2010/main" val="5073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3668163" y="2158844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229499" y="2158844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1773536" y="1990027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038350" y="2158845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241529" y="2158842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458754" y="1972020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4419377" y="2309221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>
            <a:stCxn id="32" idx="3"/>
            <a:endCxn id="33" idx="1"/>
          </p:cNvCxnSpPr>
          <p:nvPr/>
        </p:nvCxnSpPr>
        <p:spPr>
          <a:xfrm>
            <a:off x="2452742" y="2325637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873146" y="2307630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3673381" y="2803611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68163" y="2470025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7236143" y="247566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54501" y="2835582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557521" y="1629631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314739" y="1611979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18" name="직사각형 17"/>
          <p:cNvSpPr/>
          <p:nvPr/>
        </p:nvSpPr>
        <p:spPr>
          <a:xfrm>
            <a:off x="6234185" y="2158842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16 </a:t>
            </a:r>
            <a:r>
              <a:rPr lang="en-US" altLang="ko-KR" dirty="0" smtClean="0"/>
              <a:t>TSN Bridge using WLAN and 5G CN interworking</a:t>
            </a:r>
          </a:p>
        </p:txBody>
      </p:sp>
    </p:spTree>
    <p:extLst>
      <p:ext uri="{BB962C8B-B14F-4D97-AF65-F5344CB8AC3E}">
        <p14:creationId xmlns:p14="http://schemas.microsoft.com/office/powerpoint/2010/main" val="12719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3699552" y="2158972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240216" y="2158972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804925" y="1990155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069739" y="2158973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250966" y="2158971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7468191" y="1972149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4450766" y="2309349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21" idx="3"/>
            <a:endCxn id="22" idx="1"/>
          </p:cNvCxnSpPr>
          <p:nvPr/>
        </p:nvCxnSpPr>
        <p:spPr>
          <a:xfrm>
            <a:off x="2484131" y="2325765"/>
            <a:ext cx="585608" cy="2"/>
          </a:xfrm>
          <a:prstGeom prst="line">
            <a:avLst/>
          </a:prstGeom>
          <a:ln w="127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6882583" y="2307759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V="1">
            <a:off x="3697344" y="2824677"/>
            <a:ext cx="2553622" cy="1103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3699552" y="2470153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6250966" y="2489879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20514" y="2835710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588910" y="1629759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4176" y="1612108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17 </a:t>
            </a:r>
            <a:r>
              <a:rPr lang="en-US" altLang="ko-KR" dirty="0" smtClean="0"/>
              <a:t>TSN Bridge using WLAN only </a:t>
            </a:r>
          </a:p>
        </p:txBody>
      </p:sp>
    </p:spTree>
    <p:extLst>
      <p:ext uri="{BB962C8B-B14F-4D97-AF65-F5344CB8AC3E}">
        <p14:creationId xmlns:p14="http://schemas.microsoft.com/office/powerpoint/2010/main" val="29418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new figure 1 and the modified figures 3 and 4 regarding interworking  reference model shown in IEEE 802.11 AANI contribution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l-PL" sz="20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“Draft technical report on interworking between 3GPP 5G network and WLAN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(IEEE 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802.11-20/013r7)”.</a:t>
            </a:r>
            <a:endParaRPr lang="en-US" altLang="pl-PL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 Overview of interworking reference model</a:t>
            </a:r>
            <a:endParaRPr lang="ko-KR" altLang="en-US" dirty="0"/>
          </a:p>
        </p:txBody>
      </p:sp>
      <p:sp>
        <p:nvSpPr>
          <p:cNvPr id="88" name="직사각형 87"/>
          <p:cNvSpPr/>
          <p:nvPr/>
        </p:nvSpPr>
        <p:spPr>
          <a:xfrm>
            <a:off x="3684085" y="2695459"/>
            <a:ext cx="1584176" cy="709058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구름 88"/>
          <p:cNvSpPr/>
          <p:nvPr/>
        </p:nvSpPr>
        <p:spPr>
          <a:xfrm>
            <a:off x="5916333" y="2206092"/>
            <a:ext cx="2129846" cy="1575891"/>
          </a:xfrm>
          <a:prstGeom prst="cloud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    3GPP 5G 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Core Network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91" name="직선 연결선 90"/>
          <p:cNvCxnSpPr/>
          <p:nvPr/>
        </p:nvCxnSpPr>
        <p:spPr>
          <a:xfrm>
            <a:off x="7968693" y="2773852"/>
            <a:ext cx="36213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8333471" y="2607145"/>
            <a:ext cx="823222" cy="426500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endCxn id="89" idx="2"/>
          </p:cNvCxnSpPr>
          <p:nvPr/>
        </p:nvCxnSpPr>
        <p:spPr>
          <a:xfrm>
            <a:off x="5340269" y="2992663"/>
            <a:ext cx="582670" cy="13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자유형 97"/>
          <p:cNvSpPr/>
          <p:nvPr/>
        </p:nvSpPr>
        <p:spPr>
          <a:xfrm>
            <a:off x="2867996" y="3070066"/>
            <a:ext cx="723412" cy="78825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2845770" y="2416980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Wireless</a:t>
            </a:r>
          </a:p>
          <a:p>
            <a:r>
              <a:rPr lang="en-US" altLang="ko-KR" sz="1200" dirty="0" smtClean="0"/>
              <a:t>Interface</a:t>
            </a:r>
            <a:endParaRPr lang="ko-KR" altLang="en-US"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340269" y="2334115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Network Interface</a:t>
            </a:r>
            <a:endParaRPr lang="ko-KR" alt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915444" y="3113807"/>
            <a:ext cx="1352817" cy="2810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Access Network</a:t>
            </a:r>
            <a:endParaRPr lang="ko-KR" altLang="en-US" sz="1200" dirty="0"/>
          </a:p>
        </p:txBody>
      </p:sp>
      <p:sp>
        <p:nvSpPr>
          <p:cNvPr id="104" name="직사각형 103"/>
          <p:cNvSpPr/>
          <p:nvPr/>
        </p:nvSpPr>
        <p:spPr>
          <a:xfrm>
            <a:off x="1691873" y="2695459"/>
            <a:ext cx="1037614" cy="699378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1845042" y="3117838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Terminal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90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715423" y="5734374"/>
            <a:ext cx="7672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2 </a:t>
            </a:r>
            <a:r>
              <a:rPr lang="en-US" altLang="ko-KR" dirty="0" smtClean="0"/>
              <a:t>Overview of WLAN </a:t>
            </a:r>
            <a:r>
              <a:rPr lang="en-US" altLang="ko-KR" dirty="0"/>
              <a:t>Interworking </a:t>
            </a:r>
            <a:r>
              <a:rPr lang="en-US" altLang="ko-KR" dirty="0" smtClean="0"/>
              <a:t>with 3GPP 5G core network 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3762373" y="2002928"/>
            <a:ext cx="1635790" cy="215947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1797771" y="2002928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연결선 25"/>
          <p:cNvCxnSpPr/>
          <p:nvPr/>
        </p:nvCxnSpPr>
        <p:spPr>
          <a:xfrm>
            <a:off x="4588630" y="2642998"/>
            <a:ext cx="5917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1983393" y="22967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52280" y="2074173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5G Access</a:t>
            </a:r>
            <a:endParaRPr lang="ko-KR" altLang="en-US" sz="1200" dirty="0"/>
          </a:p>
        </p:txBody>
      </p:sp>
      <p:sp>
        <p:nvSpPr>
          <p:cNvPr id="29" name="직사각형 28"/>
          <p:cNvSpPr/>
          <p:nvPr/>
        </p:nvSpPr>
        <p:spPr>
          <a:xfrm>
            <a:off x="3937205" y="2297692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32" name="구름 31"/>
          <p:cNvSpPr/>
          <p:nvPr/>
        </p:nvSpPr>
        <p:spPr>
          <a:xfrm>
            <a:off x="5806935" y="2493446"/>
            <a:ext cx="2009842" cy="1294442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 5G 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Core Network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2949729" y="2626459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7" name="직선 연결선 36"/>
          <p:cNvCxnSpPr/>
          <p:nvPr/>
        </p:nvCxnSpPr>
        <p:spPr>
          <a:xfrm>
            <a:off x="7780169" y="2974375"/>
            <a:ext cx="362139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/>
          <p:cNvSpPr/>
          <p:nvPr/>
        </p:nvSpPr>
        <p:spPr>
          <a:xfrm>
            <a:off x="8144947" y="2807668"/>
            <a:ext cx="895230" cy="4261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Data 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11385" y="2042815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UE</a:t>
            </a:r>
            <a:endParaRPr lang="ko-KR" altLang="en-US" sz="1200" dirty="0"/>
          </a:p>
        </p:txBody>
      </p:sp>
      <p:sp>
        <p:nvSpPr>
          <p:cNvPr id="46" name="자유형 45"/>
          <p:cNvSpPr/>
          <p:nvPr/>
        </p:nvSpPr>
        <p:spPr>
          <a:xfrm>
            <a:off x="2907921" y="3596632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3031060" y="3062959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WLAN Access</a:t>
            </a:r>
            <a:endParaRPr lang="ko-KR" alt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911385" y="3050927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STA</a:t>
            </a:r>
            <a:endParaRPr lang="ko-KR" altLang="en-US" sz="1200" dirty="0"/>
          </a:p>
        </p:txBody>
      </p:sp>
      <p:sp>
        <p:nvSpPr>
          <p:cNvPr id="52" name="직사각형 51"/>
          <p:cNvSpPr/>
          <p:nvPr/>
        </p:nvSpPr>
        <p:spPr>
          <a:xfrm>
            <a:off x="2005951" y="3293791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941994" y="3233796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 Access Network</a:t>
            </a:r>
          </a:p>
        </p:txBody>
      </p:sp>
      <p:cxnSp>
        <p:nvCxnSpPr>
          <p:cNvPr id="54" name="직선 연결선 53"/>
          <p:cNvCxnSpPr/>
          <p:nvPr/>
        </p:nvCxnSpPr>
        <p:spPr>
          <a:xfrm>
            <a:off x="5235888" y="2596785"/>
            <a:ext cx="640584" cy="36914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flipV="1">
            <a:off x="5226391" y="3327926"/>
            <a:ext cx="650081" cy="204964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403099" y="2211421"/>
            <a:ext cx="92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Network Interface</a:t>
            </a:r>
            <a:endParaRPr lang="ko-KR" alt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1950940" y="3905320"/>
            <a:ext cx="88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Terminal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9095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3 Tightly coupled interworking reference model between 5G core network and WLAN </a:t>
            </a:r>
            <a:endParaRPr lang="ko-KR" altLang="en-US" dirty="0"/>
          </a:p>
        </p:txBody>
      </p:sp>
      <p:sp>
        <p:nvSpPr>
          <p:cNvPr id="88" name="직사각형 87"/>
          <p:cNvSpPr/>
          <p:nvPr/>
        </p:nvSpPr>
        <p:spPr>
          <a:xfrm>
            <a:off x="3756093" y="1985344"/>
            <a:ext cx="1584176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구름 88"/>
          <p:cNvSpPr/>
          <p:nvPr/>
        </p:nvSpPr>
        <p:spPr>
          <a:xfrm>
            <a:off x="5916333" y="2206092"/>
            <a:ext cx="2129846" cy="1575891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    3GPP 5G 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Core Network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6130337" y="2711887"/>
            <a:ext cx="504056" cy="179548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91" name="직선 연결선 90"/>
          <p:cNvCxnSpPr/>
          <p:nvPr/>
        </p:nvCxnSpPr>
        <p:spPr>
          <a:xfrm>
            <a:off x="7968693" y="2773852"/>
            <a:ext cx="362139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8333471" y="2607145"/>
            <a:ext cx="823222" cy="4265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endCxn id="89" idx="2"/>
          </p:cNvCxnSpPr>
          <p:nvPr/>
        </p:nvCxnSpPr>
        <p:spPr>
          <a:xfrm>
            <a:off x="5340269" y="2992663"/>
            <a:ext cx="582670" cy="13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4561130" y="2601284"/>
            <a:ext cx="59177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024780" y="2032459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5G Access</a:t>
            </a:r>
            <a:endParaRPr lang="ko-KR" altLang="en-US" sz="1200" dirty="0"/>
          </a:p>
        </p:txBody>
      </p:sp>
      <p:sp>
        <p:nvSpPr>
          <p:cNvPr id="96" name="직사각형 95"/>
          <p:cNvSpPr/>
          <p:nvPr/>
        </p:nvSpPr>
        <p:spPr>
          <a:xfrm>
            <a:off x="3879496" y="2472002"/>
            <a:ext cx="1289186" cy="56164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 Access</a:t>
            </a:r>
          </a:p>
        </p:txBody>
      </p:sp>
      <p:sp>
        <p:nvSpPr>
          <p:cNvPr id="97" name="자유형 96"/>
          <p:cNvSpPr/>
          <p:nvPr/>
        </p:nvSpPr>
        <p:spPr>
          <a:xfrm>
            <a:off x="2922229" y="2584745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자유형 97"/>
          <p:cNvSpPr/>
          <p:nvPr/>
        </p:nvSpPr>
        <p:spPr>
          <a:xfrm>
            <a:off x="2880421" y="3554918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3003560" y="3021245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WLAN Access</a:t>
            </a:r>
            <a:endParaRPr lang="ko-KR" altLang="en-US" sz="1200" dirty="0"/>
          </a:p>
        </p:txBody>
      </p:sp>
      <p:sp>
        <p:nvSpPr>
          <p:cNvPr id="100" name="직사각형 99"/>
          <p:cNvSpPr/>
          <p:nvPr/>
        </p:nvSpPr>
        <p:spPr>
          <a:xfrm>
            <a:off x="3889665" y="3336098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 Access 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340269" y="2334115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Network Interface</a:t>
            </a:r>
            <a:endParaRPr lang="ko-KR" alt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828101" y="2073109"/>
            <a:ext cx="1716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5G Access Network</a:t>
            </a:r>
            <a:endParaRPr lang="ko-KR" altLang="en-US" sz="1200" dirty="0"/>
          </a:p>
        </p:txBody>
      </p:sp>
      <p:cxnSp>
        <p:nvCxnSpPr>
          <p:cNvPr id="103" name="직선 연결선 102"/>
          <p:cNvCxnSpPr>
            <a:stCxn id="96" idx="2"/>
            <a:endCxn id="100" idx="0"/>
          </p:cNvCxnSpPr>
          <p:nvPr/>
        </p:nvCxnSpPr>
        <p:spPr>
          <a:xfrm>
            <a:off x="4524089" y="3033645"/>
            <a:ext cx="10169" cy="30245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1770271" y="1985344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/>
          <p:cNvSpPr/>
          <p:nvPr/>
        </p:nvSpPr>
        <p:spPr>
          <a:xfrm>
            <a:off x="1955893" y="2414699"/>
            <a:ext cx="679206" cy="5914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883885" y="2062076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UE</a:t>
            </a:r>
            <a:endParaRPr lang="ko-KR" altLang="en-US" sz="1200" dirty="0"/>
          </a:p>
        </p:txBody>
      </p:sp>
      <p:sp>
        <p:nvSpPr>
          <p:cNvPr id="107" name="직사각형 106"/>
          <p:cNvSpPr/>
          <p:nvPr/>
        </p:nvSpPr>
        <p:spPr>
          <a:xfrm>
            <a:off x="1978451" y="3322755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23440" y="3863606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Terminal</a:t>
            </a:r>
            <a:endParaRPr lang="ko-KR" alt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1864107" y="3059099"/>
            <a:ext cx="6329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STA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221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4 Loosely coupled interworking reference model between 5G core network and WLAN </a:t>
            </a:r>
            <a:endParaRPr lang="ko-KR" altLang="en-US" dirty="0"/>
          </a:p>
        </p:txBody>
      </p:sp>
      <p:sp>
        <p:nvSpPr>
          <p:cNvPr id="29" name="구름 28"/>
          <p:cNvSpPr/>
          <p:nvPr/>
        </p:nvSpPr>
        <p:spPr>
          <a:xfrm>
            <a:off x="6125005" y="2293015"/>
            <a:ext cx="2156134" cy="181761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    3GPP 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   5G Core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   Network</a:t>
            </a:r>
          </a:p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6323769" y="2878937"/>
            <a:ext cx="504056" cy="179548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6325789" y="3237238"/>
            <a:ext cx="574785" cy="21602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연결선 36"/>
          <p:cNvCxnSpPr/>
          <p:nvPr/>
        </p:nvCxnSpPr>
        <p:spPr>
          <a:xfrm flipV="1">
            <a:off x="8197997" y="2940902"/>
            <a:ext cx="326267" cy="8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8526903" y="2774194"/>
            <a:ext cx="937736" cy="46304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직선 연결선 40"/>
          <p:cNvCxnSpPr/>
          <p:nvPr/>
        </p:nvCxnSpPr>
        <p:spPr>
          <a:xfrm>
            <a:off x="5382303" y="2661174"/>
            <a:ext cx="799470" cy="307537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4754562" y="2768334"/>
            <a:ext cx="59177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18212" y="2199509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5G Access</a:t>
            </a:r>
            <a:endParaRPr lang="ko-KR" altLang="en-US" sz="1200" dirty="0"/>
          </a:p>
        </p:txBody>
      </p:sp>
      <p:sp>
        <p:nvSpPr>
          <p:cNvPr id="48" name="직사각형 47"/>
          <p:cNvSpPr/>
          <p:nvPr/>
        </p:nvSpPr>
        <p:spPr>
          <a:xfrm>
            <a:off x="4103137" y="2351020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 5G Access Network</a:t>
            </a:r>
          </a:p>
        </p:txBody>
      </p:sp>
      <p:sp>
        <p:nvSpPr>
          <p:cNvPr id="50" name="자유형 49"/>
          <p:cNvSpPr/>
          <p:nvPr/>
        </p:nvSpPr>
        <p:spPr>
          <a:xfrm>
            <a:off x="3115661" y="2751795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자유형 55"/>
          <p:cNvSpPr/>
          <p:nvPr/>
        </p:nvSpPr>
        <p:spPr>
          <a:xfrm rot="1304329">
            <a:off x="3083909" y="3647609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187628" y="3108078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WLAN Access</a:t>
            </a:r>
            <a:endParaRPr lang="ko-KR" altLang="en-US" sz="1200" dirty="0"/>
          </a:p>
        </p:txBody>
      </p:sp>
      <p:sp>
        <p:nvSpPr>
          <p:cNvPr id="58" name="직사각형 57"/>
          <p:cNvSpPr/>
          <p:nvPr/>
        </p:nvSpPr>
        <p:spPr>
          <a:xfrm>
            <a:off x="4083097" y="3519725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 Access Network</a:t>
            </a:r>
          </a:p>
        </p:txBody>
      </p:sp>
      <p:cxnSp>
        <p:nvCxnSpPr>
          <p:cNvPr id="59" name="직선 연결선 58"/>
          <p:cNvCxnSpPr/>
          <p:nvPr/>
        </p:nvCxnSpPr>
        <p:spPr>
          <a:xfrm flipV="1">
            <a:off x="5372283" y="3519725"/>
            <a:ext cx="809490" cy="291470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75953" y="2239528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Network Interface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1824453" y="4336247"/>
            <a:ext cx="1037614" cy="1180982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1968469" y="4376134"/>
            <a:ext cx="75121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STA</a:t>
            </a:r>
            <a:endParaRPr lang="ko-KR" altLang="en-US" sz="1200" dirty="0"/>
          </a:p>
        </p:txBody>
      </p:sp>
      <p:sp>
        <p:nvSpPr>
          <p:cNvPr id="63" name="직사각형 62"/>
          <p:cNvSpPr/>
          <p:nvPr/>
        </p:nvSpPr>
        <p:spPr>
          <a:xfrm>
            <a:off x="2009342" y="4653133"/>
            <a:ext cx="682701" cy="55924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자유형 63"/>
          <p:cNvSpPr/>
          <p:nvPr/>
        </p:nvSpPr>
        <p:spPr>
          <a:xfrm rot="20749173">
            <a:off x="3043022" y="4152588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6325789" y="3525270"/>
            <a:ext cx="574785" cy="21602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TNGF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020128" y="5240230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Terminal</a:t>
            </a:r>
            <a:endParaRPr lang="ko-KR" altLang="en-US" sz="1200" dirty="0"/>
          </a:p>
        </p:txBody>
      </p:sp>
      <p:sp>
        <p:nvSpPr>
          <p:cNvPr id="38" name="직사각형 37"/>
          <p:cNvSpPr/>
          <p:nvPr/>
        </p:nvSpPr>
        <p:spPr>
          <a:xfrm>
            <a:off x="1823023" y="2020513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/>
          <p:cNvSpPr/>
          <p:nvPr/>
        </p:nvSpPr>
        <p:spPr>
          <a:xfrm>
            <a:off x="2008645" y="2449868"/>
            <a:ext cx="679206" cy="5914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36637" y="2097245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UE</a:t>
            </a:r>
            <a:endParaRPr lang="ko-KR" altLang="en-US" sz="1200" dirty="0"/>
          </a:p>
        </p:txBody>
      </p:sp>
      <p:sp>
        <p:nvSpPr>
          <p:cNvPr id="44" name="직사각형 43"/>
          <p:cNvSpPr/>
          <p:nvPr/>
        </p:nvSpPr>
        <p:spPr>
          <a:xfrm>
            <a:off x="2031203" y="3357924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76192" y="3898775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Terminal</a:t>
            </a:r>
            <a:endParaRPr lang="ko-KR" alt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916859" y="3094268"/>
            <a:ext cx="6329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STA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1395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1491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58494" y="4034931"/>
            <a:ext cx="679206" cy="4656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07526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777881" y="26014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584497" y="2601447"/>
            <a:ext cx="1196455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589734" y="3970579"/>
            <a:ext cx="1191218" cy="5299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59094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5849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3967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NWu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921897" y="227687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9690" y="3999517"/>
            <a:ext cx="614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R3(Y2)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07924" y="2771307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3686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78095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78751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24436" y="2577486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07867" y="2561573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891299" y="2541590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23044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4543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8369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6541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79435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69484" y="2910170"/>
            <a:ext cx="1088864" cy="1337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4197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48319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2209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6902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2209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771140" y="2835889"/>
            <a:ext cx="915390" cy="1409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1547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64788" y="2996953"/>
            <a:ext cx="1392" cy="66706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6697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891299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UFP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06532" y="4086623"/>
            <a:ext cx="1484766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3686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178482" y="2995686"/>
            <a:ext cx="702051" cy="71272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49820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480590" y="2773663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39576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7049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6749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29860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848797" y="3393500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2742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09025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5708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5 </a:t>
            </a:r>
            <a:r>
              <a:rPr lang="en-US" altLang="ko-KR" dirty="0" smtClean="0"/>
              <a:t>Untrusted WLAN interworking reference model with 5G core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4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4409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87674" y="4034931"/>
            <a:ext cx="679206" cy="4656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10444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807061" y="26014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613677" y="2601447"/>
            <a:ext cx="1196455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618914" y="3970579"/>
            <a:ext cx="1191218" cy="5299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62012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8767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885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NWt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951077" y="227687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8265" y="3999517"/>
            <a:ext cx="644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R3(Ta)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37104" y="2771307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6604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81013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81669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53616" y="2577486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37047" y="2561573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920479" y="2541590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52224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TNGF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7461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1287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9459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2353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98664" y="2910170"/>
            <a:ext cx="1088864" cy="1337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7115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51237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5127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9820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5127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800320" y="2835889"/>
            <a:ext cx="915390" cy="1409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4465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93968" y="2996953"/>
            <a:ext cx="1392" cy="66706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9615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920479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UFP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35712" y="4086623"/>
            <a:ext cx="1484766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6604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207662" y="2995686"/>
            <a:ext cx="702051" cy="71272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2738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509770" y="2773663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42494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9967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9667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32778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877977" y="3393500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5660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1943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8626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6 </a:t>
            </a:r>
            <a:r>
              <a:rPr lang="en-US" altLang="ko-KR" dirty="0" smtClean="0"/>
              <a:t>Trusted WLAN interworking reference model with 5G core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18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/>
          </p:nvPr>
        </p:nvGraphicFramePr>
        <p:xfrm>
          <a:off x="1747272" y="1995003"/>
          <a:ext cx="6006703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8" name="개체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272" y="1995003"/>
                        <a:ext cx="6006703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직선 화살표 연결선 8"/>
          <p:cNvCxnSpPr/>
          <p:nvPr/>
        </p:nvCxnSpPr>
        <p:spPr>
          <a:xfrm>
            <a:off x="4961662" y="3540383"/>
            <a:ext cx="288032" cy="3671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62870" y="3927336"/>
            <a:ext cx="1383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R9 Interface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601622" y="3252351"/>
            <a:ext cx="526252" cy="338677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4601622" y="2313284"/>
            <a:ext cx="526252" cy="939066"/>
          </a:xfrm>
          <a:prstGeom prst="rect">
            <a:avLst/>
          </a:prstGeom>
          <a:solidFill>
            <a:schemeClr val="accent5">
              <a:lumMod val="20000"/>
              <a:lumOff val="80000"/>
              <a:alpha val="36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13" name="직선 화살표 연결선 12"/>
          <p:cNvCxnSpPr/>
          <p:nvPr/>
        </p:nvCxnSpPr>
        <p:spPr>
          <a:xfrm flipV="1">
            <a:off x="4961662" y="1743194"/>
            <a:ext cx="648072" cy="7170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22802" y="14754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NWu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signal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H="1" flipV="1">
            <a:off x="4599038" y="1733862"/>
            <a:ext cx="218608" cy="36636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48908" y="1460795"/>
            <a:ext cx="819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N1 signal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601622" y="1979106"/>
            <a:ext cx="526252" cy="334178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TextBox 17"/>
          <p:cNvSpPr txBox="1"/>
          <p:nvPr/>
        </p:nvSpPr>
        <p:spPr>
          <a:xfrm>
            <a:off x="1698753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 smtClean="0"/>
              <a:t>7 </a:t>
            </a:r>
            <a:r>
              <a:rPr lang="en-US" altLang="ko-KR" dirty="0" smtClean="0"/>
              <a:t>Control plane between STA and N3IWF(3GPP TS 23.501)</a:t>
            </a:r>
          </a:p>
        </p:txBody>
      </p:sp>
    </p:spTree>
    <p:extLst>
      <p:ext uri="{BB962C8B-B14F-4D97-AF65-F5344CB8AC3E}">
        <p14:creationId xmlns:p14="http://schemas.microsoft.com/office/powerpoint/2010/main" val="15680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7074</TotalTime>
  <Words>586</Words>
  <Application>Microsoft Office PowerPoint</Application>
  <PresentationFormat>와이드스크린</PresentationFormat>
  <Paragraphs>250</Paragraphs>
  <Slides>17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6" baseType="lpstr">
      <vt:lpstr>Arial Unicode MS</vt:lpstr>
      <vt:lpstr>MS Gothic</vt:lpstr>
      <vt:lpstr>돋움</vt:lpstr>
      <vt:lpstr>맑은 고딕</vt:lpstr>
      <vt:lpstr>Arial</vt:lpstr>
      <vt:lpstr>Times New Roman</vt:lpstr>
      <vt:lpstr>Office Theme</vt:lpstr>
      <vt:lpstr>Document</vt:lpstr>
      <vt:lpstr>Visio.Drawing.11</vt:lpstr>
      <vt:lpstr>The original figures in the draft technical report on interworking between 3GPP 5G network and WLAN  </vt:lpstr>
      <vt:lpstr>Abstract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hsoh3572 hsoh3572</cp:lastModifiedBy>
  <cp:revision>762</cp:revision>
  <cp:lastPrinted>2020-10-14T05:05:48Z</cp:lastPrinted>
  <dcterms:created xsi:type="dcterms:W3CDTF">2016-03-01T04:36:01Z</dcterms:created>
  <dcterms:modified xsi:type="dcterms:W3CDTF">2020-11-02T06:23:15Z</dcterms:modified>
</cp:coreProperties>
</file>