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8"/>
  </p:notesMasterIdLst>
  <p:handoutMasterIdLst>
    <p:handoutMasterId r:id="rId19"/>
  </p:handoutMasterIdLst>
  <p:sldIdLst>
    <p:sldId id="256" r:id="rId2"/>
    <p:sldId id="474" r:id="rId3"/>
    <p:sldId id="532" r:id="rId4"/>
    <p:sldId id="534" r:id="rId5"/>
    <p:sldId id="533" r:id="rId6"/>
    <p:sldId id="540" r:id="rId7"/>
    <p:sldId id="541" r:id="rId8"/>
    <p:sldId id="542" r:id="rId9"/>
    <p:sldId id="543" r:id="rId10"/>
    <p:sldId id="551" r:id="rId11"/>
    <p:sldId id="545" r:id="rId12"/>
    <p:sldId id="546" r:id="rId13"/>
    <p:sldId id="547" r:id="rId14"/>
    <p:sldId id="548" r:id="rId15"/>
    <p:sldId id="549" r:id="rId16"/>
    <p:sldId id="550" r:id="rId17"/>
  </p:sldIdLst>
  <p:sldSz cx="12192000" cy="6858000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FB1038FA-FDCF-4B2C-8B7F-B70968F0BDED}">
          <p14:sldIdLst>
            <p14:sldId id="256"/>
            <p14:sldId id="474"/>
            <p14:sldId id="532"/>
            <p14:sldId id="534"/>
            <p14:sldId id="533"/>
            <p14:sldId id="540"/>
            <p14:sldId id="541"/>
            <p14:sldId id="542"/>
            <p14:sldId id="543"/>
            <p14:sldId id="551"/>
            <p14:sldId id="545"/>
            <p14:sldId id="546"/>
            <p14:sldId id="547"/>
            <p14:sldId id="548"/>
            <p14:sldId id="549"/>
            <p14:sldId id="550"/>
          </p14:sldIdLst>
        </p14:section>
        <p14:section name="제목 없는 구역" id="{538FB1C1-3DCC-4681-B7B8-3571CAAA72F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6D6D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밝은 스타일 2 - 강조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93" autoAdjust="0"/>
    <p:restoredTop sz="94660"/>
  </p:normalViewPr>
  <p:slideViewPr>
    <p:cSldViewPr snapToGrid="0">
      <p:cViewPr varScale="1">
        <p:scale>
          <a:sx n="82" d="100"/>
          <a:sy n="82" d="100"/>
        </p:scale>
        <p:origin x="34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05"/>
    </p:cViewPr>
  </p:sorterViewPr>
  <p:notesViewPr>
    <p:cSldViewPr snapToGrid="0" showGuides="1">
      <p:cViewPr varScale="1">
        <p:scale>
          <a:sx n="67" d="100"/>
          <a:sy n="67" d="100"/>
        </p:scale>
        <p:origin x="-3086" y="-110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D895A-DFE4-41C8-81C2-DBF2253FCA15}" type="datetimeFigureOut">
              <a:rPr lang="ko-KR" altLang="en-US" smtClean="0"/>
              <a:t>2021-01-01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C9516-B823-4B51-9F47-31057A6BC8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1651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B32B6-A0C8-47D8-9F61-4987C3ABCAC0}" type="datetimeFigureOut">
              <a:rPr lang="ko-KR" altLang="en-US" smtClean="0"/>
              <a:t>2021-01-01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2EA33-1659-44D8-8D01-C44ED05AE6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110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76366" y="701675"/>
            <a:ext cx="4715169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1739" y="4408489"/>
            <a:ext cx="518442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68275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7306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0559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1345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195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5547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5174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19916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30825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7432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16024"/>
            <a:ext cx="10363200" cy="92654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1906" y="2288238"/>
            <a:ext cx="8534400" cy="386601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4400" y="252693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October, 20202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502309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511274"/>
            <a:ext cx="7048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27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30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바닥글 개체 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6697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C59CC-F510-4F65-A9F9-70DEFFDE812C}" type="datetimeFigureOut">
              <a:rPr lang="ko-KR" altLang="en-US" smtClean="0"/>
              <a:t>2021-01-01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7201-8858-4255-BDC6-5C1CD7F157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942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Hyun Seo OH (ETRI)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914400" y="252693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October 13, 20202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47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C39752-3820-48C1-BDB2-5DADC285E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696E56-2BB9-4126-B1EF-6C0E79254C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7ACFB22-C0BA-43BE-992A-05EFCD7EA63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CCEC250-9880-48A6-82CA-0BB70FDC26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78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37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02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42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074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45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05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Hyun Seo OH (ETRI)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51127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2284" y="6499246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08202" y="32081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802.11-20/1645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4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9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6" r:id="rId11"/>
    <p:sldLayoutId id="2147483699" r:id="rId1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64332"/>
            <a:ext cx="10363200" cy="11398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The </a:t>
            </a:r>
            <a:r>
              <a:rPr lang="en-US" sz="2800" dirty="0"/>
              <a:t>original</a:t>
            </a:r>
            <a:r>
              <a:rPr lang="ko-KR" altLang="en-US" sz="2800" dirty="0"/>
              <a:t> </a:t>
            </a:r>
            <a:r>
              <a:rPr lang="en-GB" sz="2800" dirty="0"/>
              <a:t>figures in the draft technical report on interworking between 3GPP 5</a:t>
            </a:r>
            <a:r>
              <a:rPr lang="en-US" sz="2800" dirty="0"/>
              <a:t>G </a:t>
            </a:r>
            <a:r>
              <a:rPr lang="en-GB" sz="2800" dirty="0"/>
              <a:t>network and WLAN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37954"/>
            <a:ext cx="8534400" cy="386601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2021-01-04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7233260" y="6510581"/>
            <a:ext cx="4246562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Hyun Seo OH (ETRI)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879231" y="304463"/>
            <a:ext cx="2500313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>
                <a:latin typeface="Times New Roman" pitchFamily="16" charset="0"/>
                <a:ea typeface="MS Gothic" charset="-128"/>
              </a:rPr>
              <a:t>January</a:t>
            </a:r>
            <a:r>
              <a:rPr lang="en-US" noProof="0" dirty="0">
                <a:latin typeface="Times New Roman" pitchFamily="16" charset="0"/>
                <a:ea typeface="MS Gothic" charset="-128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0115" y="257785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9010313"/>
              </p:ext>
            </p:extLst>
          </p:nvPr>
        </p:nvGraphicFramePr>
        <p:xfrm>
          <a:off x="488950" y="3065463"/>
          <a:ext cx="11128375" cy="426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8" name="Document" r:id="rId4" imgW="8235535" imgH="3153899" progId="Word.Document.8">
                  <p:embed/>
                </p:oleObj>
              </mc:Choice>
              <mc:Fallback>
                <p:oleObj name="Document" r:id="rId4" imgW="8235535" imgH="3153899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3065463"/>
                        <a:ext cx="11128375" cy="4260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직사각형 70"/>
          <p:cNvSpPr/>
          <p:nvPr/>
        </p:nvSpPr>
        <p:spPr>
          <a:xfrm>
            <a:off x="7241500" y="929501"/>
            <a:ext cx="654701" cy="28017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N3IWF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2989019" y="795175"/>
            <a:ext cx="485010" cy="4007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4" name="직선 연결선 3"/>
          <p:cNvCxnSpPr>
            <a:stCxn id="27" idx="2"/>
          </p:cNvCxnSpPr>
          <p:nvPr/>
        </p:nvCxnSpPr>
        <p:spPr>
          <a:xfrm flipH="1">
            <a:off x="3224670" y="1195930"/>
            <a:ext cx="6854" cy="4407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 flipH="1">
            <a:off x="5386073" y="1221534"/>
            <a:ext cx="2" cy="43095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7568850" y="1210626"/>
            <a:ext cx="12643" cy="4392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6"/>
          <p:cNvCxnSpPr/>
          <p:nvPr/>
        </p:nvCxnSpPr>
        <p:spPr>
          <a:xfrm>
            <a:off x="3241091" y="1736055"/>
            <a:ext cx="2144982" cy="10329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76131" y="1461787"/>
            <a:ext cx="1503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IP address allocation </a:t>
            </a:r>
            <a:endParaRPr lang="ko-KR" alt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3585983" y="1922794"/>
            <a:ext cx="1380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IKE-SA-INIT</a:t>
            </a:r>
            <a:endParaRPr lang="ko-KR" alt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3581625" y="2412223"/>
            <a:ext cx="1578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 AUTH-Request</a:t>
            </a:r>
            <a:endParaRPr lang="ko-KR" altLang="en-US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3562968" y="2942477"/>
            <a:ext cx="1820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 AUTH-Response</a:t>
            </a:r>
            <a:endParaRPr lang="ko-KR" altLang="en-US" sz="1200" dirty="0"/>
          </a:p>
        </p:txBody>
      </p:sp>
      <p:cxnSp>
        <p:nvCxnSpPr>
          <p:cNvPr id="59" name="직선 화살표 연결선 58"/>
          <p:cNvCxnSpPr/>
          <p:nvPr/>
        </p:nvCxnSpPr>
        <p:spPr>
          <a:xfrm>
            <a:off x="3244168" y="3929091"/>
            <a:ext cx="2148723" cy="17676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575720" y="3649568"/>
            <a:ext cx="40126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 AUTH-Request/Response(EAP-5G) </a:t>
            </a:r>
            <a:endParaRPr lang="ko-KR" altLang="en-US" sz="1200" dirty="0"/>
          </a:p>
        </p:txBody>
      </p:sp>
      <p:cxnSp>
        <p:nvCxnSpPr>
          <p:cNvPr id="61" name="직선 화살표 연결선 60"/>
          <p:cNvCxnSpPr/>
          <p:nvPr/>
        </p:nvCxnSpPr>
        <p:spPr>
          <a:xfrm>
            <a:off x="3230938" y="4521698"/>
            <a:ext cx="2148028" cy="10081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3595542" y="4234964"/>
            <a:ext cx="3185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 AUTH-Request/Response(EAP-5G) </a:t>
            </a:r>
            <a:endParaRPr lang="ko-KR" altLang="en-US" sz="1200" dirty="0"/>
          </a:p>
        </p:txBody>
      </p:sp>
      <p:sp>
        <p:nvSpPr>
          <p:cNvPr id="64" name="TextBox 63"/>
          <p:cNvSpPr txBox="1"/>
          <p:nvPr/>
        </p:nvSpPr>
        <p:spPr>
          <a:xfrm>
            <a:off x="3487741" y="4811027"/>
            <a:ext cx="3753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   IPsec SA completed  </a:t>
            </a:r>
            <a:endParaRPr lang="ko-KR" altLang="en-US" sz="1200" dirty="0"/>
          </a:p>
        </p:txBody>
      </p:sp>
      <p:cxnSp>
        <p:nvCxnSpPr>
          <p:cNvPr id="65" name="직선 화살표 연결선 64"/>
          <p:cNvCxnSpPr/>
          <p:nvPr/>
        </p:nvCxnSpPr>
        <p:spPr>
          <a:xfrm flipV="1">
            <a:off x="3224227" y="5097925"/>
            <a:ext cx="4344622" cy="3569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/>
          <p:cNvSpPr/>
          <p:nvPr/>
        </p:nvSpPr>
        <p:spPr>
          <a:xfrm>
            <a:off x="4647255" y="782888"/>
            <a:ext cx="1440160" cy="4070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Network </a:t>
            </a:r>
          </a:p>
        </p:txBody>
      </p:sp>
      <p:cxnSp>
        <p:nvCxnSpPr>
          <p:cNvPr id="35" name="직선 화살표 연결선 34"/>
          <p:cNvCxnSpPr/>
          <p:nvPr/>
        </p:nvCxnSpPr>
        <p:spPr>
          <a:xfrm>
            <a:off x="5392848" y="3940876"/>
            <a:ext cx="2176063" cy="7173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/>
          <p:nvPr/>
        </p:nvCxnSpPr>
        <p:spPr>
          <a:xfrm>
            <a:off x="5406236" y="4526738"/>
            <a:ext cx="2148028" cy="10081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화살표 연결선 4"/>
          <p:cNvCxnSpPr/>
          <p:nvPr/>
        </p:nvCxnSpPr>
        <p:spPr>
          <a:xfrm>
            <a:off x="3243980" y="2246500"/>
            <a:ext cx="4337513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8 </a:t>
            </a:r>
            <a:r>
              <a:rPr lang="en-US" altLang="ko-KR" dirty="0" err="1"/>
              <a:t>NWu</a:t>
            </a:r>
            <a:r>
              <a:rPr lang="en-US" altLang="ko-KR" dirty="0"/>
              <a:t> interface</a:t>
            </a:r>
          </a:p>
        </p:txBody>
      </p:sp>
      <p:cxnSp>
        <p:nvCxnSpPr>
          <p:cNvPr id="28" name="직선 화살표 연결선 27">
            <a:extLst>
              <a:ext uri="{FF2B5EF4-FFF2-40B4-BE49-F238E27FC236}">
                <a16:creationId xmlns:a16="http://schemas.microsoft.com/office/drawing/2014/main" id="{64B20BD0-DD64-46AE-969F-255C392458A7}"/>
              </a:ext>
            </a:extLst>
          </p:cNvPr>
          <p:cNvCxnSpPr/>
          <p:nvPr/>
        </p:nvCxnSpPr>
        <p:spPr>
          <a:xfrm>
            <a:off x="3230938" y="2696603"/>
            <a:ext cx="4337513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B50965EC-BF01-42C6-A5D7-942EB3B849C2}"/>
              </a:ext>
            </a:extLst>
          </p:cNvPr>
          <p:cNvCxnSpPr>
            <a:cxnSpLocks/>
          </p:cNvCxnSpPr>
          <p:nvPr/>
        </p:nvCxnSpPr>
        <p:spPr>
          <a:xfrm flipH="1">
            <a:off x="3249650" y="3267799"/>
            <a:ext cx="4313172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740F53D6-D76E-4580-A226-2EF98AB51F70}"/>
              </a:ext>
            </a:extLst>
          </p:cNvPr>
          <p:cNvSpPr/>
          <p:nvPr/>
        </p:nvSpPr>
        <p:spPr>
          <a:xfrm>
            <a:off x="8802823" y="903398"/>
            <a:ext cx="873022" cy="28017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AMF/AUSF</a:t>
            </a:r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A1A58A86-B210-4130-9EB5-8BA28C791D8C}"/>
              </a:ext>
            </a:extLst>
          </p:cNvPr>
          <p:cNvCxnSpPr/>
          <p:nvPr/>
        </p:nvCxnSpPr>
        <p:spPr>
          <a:xfrm>
            <a:off x="9261474" y="1180076"/>
            <a:ext cx="12643" cy="4392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584A1B72-3BAC-4F29-B50D-233ED0FFC45C}"/>
              </a:ext>
            </a:extLst>
          </p:cNvPr>
          <p:cNvCxnSpPr>
            <a:cxnSpLocks/>
          </p:cNvCxnSpPr>
          <p:nvPr/>
        </p:nvCxnSpPr>
        <p:spPr>
          <a:xfrm>
            <a:off x="7575171" y="3946767"/>
            <a:ext cx="1685771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01A44A83-BAB2-4EFE-849F-ACA41F6C6068}"/>
              </a:ext>
            </a:extLst>
          </p:cNvPr>
          <p:cNvCxnSpPr>
            <a:cxnSpLocks/>
          </p:cNvCxnSpPr>
          <p:nvPr/>
        </p:nvCxnSpPr>
        <p:spPr>
          <a:xfrm>
            <a:off x="7575171" y="4531942"/>
            <a:ext cx="1698946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3D45CA3E-FCB7-4C55-B3CC-E81F074C4668}"/>
              </a:ext>
            </a:extLst>
          </p:cNvPr>
          <p:cNvSpPr txBox="1"/>
          <p:nvPr/>
        </p:nvSpPr>
        <p:spPr>
          <a:xfrm>
            <a:off x="7932542" y="3662974"/>
            <a:ext cx="1025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N2 message</a:t>
            </a:r>
            <a:endParaRPr lang="ko-KR" altLang="en-US" sz="12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3F5420A-089B-4417-B17C-E818EC470731}"/>
              </a:ext>
            </a:extLst>
          </p:cNvPr>
          <p:cNvSpPr txBox="1"/>
          <p:nvPr/>
        </p:nvSpPr>
        <p:spPr>
          <a:xfrm>
            <a:off x="7958520" y="4259525"/>
            <a:ext cx="9917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N2 message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22777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직사각형 70"/>
          <p:cNvSpPr/>
          <p:nvPr/>
        </p:nvSpPr>
        <p:spPr>
          <a:xfrm>
            <a:off x="7241500" y="2135735"/>
            <a:ext cx="654701" cy="28017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N3IWF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2989019" y="2136700"/>
            <a:ext cx="485010" cy="2654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4" name="직선 연결선 3"/>
          <p:cNvCxnSpPr>
            <a:stCxn id="27" idx="2"/>
          </p:cNvCxnSpPr>
          <p:nvPr/>
        </p:nvCxnSpPr>
        <p:spPr>
          <a:xfrm>
            <a:off x="3231524" y="2402164"/>
            <a:ext cx="0" cy="14548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>
            <a:off x="5386076" y="2427768"/>
            <a:ext cx="5678" cy="14292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 flipH="1">
            <a:off x="7568850" y="2416860"/>
            <a:ext cx="3" cy="144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487741" y="2632885"/>
            <a:ext cx="3753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 IPsec SA is completed  </a:t>
            </a:r>
            <a:endParaRPr lang="ko-KR" altLang="en-US" sz="1200" dirty="0"/>
          </a:p>
        </p:txBody>
      </p:sp>
      <p:cxnSp>
        <p:nvCxnSpPr>
          <p:cNvPr id="65" name="직선 화살표 연결선 64"/>
          <p:cNvCxnSpPr/>
          <p:nvPr/>
        </p:nvCxnSpPr>
        <p:spPr>
          <a:xfrm flipV="1">
            <a:off x="3217121" y="2908441"/>
            <a:ext cx="4362655" cy="3877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8162500" y="2135735"/>
            <a:ext cx="654701" cy="28017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AMF</a:t>
            </a:r>
          </a:p>
        </p:txBody>
      </p:sp>
      <p:cxnSp>
        <p:nvCxnSpPr>
          <p:cNvPr id="29" name="직선 연결선 28"/>
          <p:cNvCxnSpPr/>
          <p:nvPr/>
        </p:nvCxnSpPr>
        <p:spPr>
          <a:xfrm flipH="1">
            <a:off x="8474906" y="2416860"/>
            <a:ext cx="14944" cy="144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10536" y="3146602"/>
            <a:ext cx="3753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NAS signaling   </a:t>
            </a:r>
            <a:endParaRPr lang="ko-KR" altLang="en-US" sz="1200" dirty="0"/>
          </a:p>
        </p:txBody>
      </p:sp>
      <p:sp>
        <p:nvSpPr>
          <p:cNvPr id="15" name="직사각형 14"/>
          <p:cNvSpPr/>
          <p:nvPr/>
        </p:nvSpPr>
        <p:spPr>
          <a:xfrm>
            <a:off x="4647255" y="1989122"/>
            <a:ext cx="1440160" cy="4070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Network </a:t>
            </a:r>
          </a:p>
        </p:txBody>
      </p:sp>
      <p:cxnSp>
        <p:nvCxnSpPr>
          <p:cNvPr id="19" name="직선 화살표 연결선 18"/>
          <p:cNvCxnSpPr/>
          <p:nvPr/>
        </p:nvCxnSpPr>
        <p:spPr>
          <a:xfrm>
            <a:off x="3231524" y="3423600"/>
            <a:ext cx="5258326" cy="5546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9 N1 interface</a:t>
            </a:r>
          </a:p>
        </p:txBody>
      </p:sp>
    </p:spTree>
    <p:extLst>
      <p:ext uri="{BB962C8B-B14F-4D97-AF65-F5344CB8AC3E}">
        <p14:creationId xmlns:p14="http://schemas.microsoft.com/office/powerpoint/2010/main" val="973936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10 Data plane between STA and N3IWF(3GPP TS 23.501) 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0743" y="1535876"/>
            <a:ext cx="8505149" cy="378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401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직사각형 35"/>
          <p:cNvSpPr/>
          <p:nvPr/>
        </p:nvSpPr>
        <p:spPr>
          <a:xfrm>
            <a:off x="7069235" y="1484784"/>
            <a:ext cx="2245741" cy="3744416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8406135" y="1700809"/>
            <a:ext cx="781796" cy="592337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SMF 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3227419" y="4130910"/>
            <a:ext cx="1152997" cy="49210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TEI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5401718" y="4126434"/>
            <a:ext cx="1191218" cy="51104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WLAN Access Data Path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237191" y="2708921"/>
            <a:ext cx="1143224" cy="5923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Packet Scheduling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5425715" y="2708921"/>
            <a:ext cx="1143224" cy="5923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Packet Scheduling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8400257" y="4076323"/>
            <a:ext cx="787675" cy="592337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UPF </a:t>
            </a:r>
          </a:p>
        </p:txBody>
      </p:sp>
      <p:sp>
        <p:nvSpPr>
          <p:cNvPr id="5" name="자유형 4"/>
          <p:cNvSpPr/>
          <p:nvPr/>
        </p:nvSpPr>
        <p:spPr>
          <a:xfrm>
            <a:off x="3799368" y="1912729"/>
            <a:ext cx="4600889" cy="787942"/>
          </a:xfrm>
          <a:custGeom>
            <a:avLst/>
            <a:gdLst>
              <a:gd name="connsiteX0" fmla="*/ 3742661 w 3742661"/>
              <a:gd name="connsiteY0" fmla="*/ 52577 h 764959"/>
              <a:gd name="connsiteX1" fmla="*/ 914400 w 3742661"/>
              <a:gd name="connsiteY1" fmla="*/ 73842 h 764959"/>
              <a:gd name="connsiteX2" fmla="*/ 0 w 3742661"/>
              <a:gd name="connsiteY2" fmla="*/ 764959 h 764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42661" h="764959">
                <a:moveTo>
                  <a:pt x="3742661" y="52577"/>
                </a:moveTo>
                <a:cubicBezTo>
                  <a:pt x="2640419" y="3844"/>
                  <a:pt x="1538177" y="-44888"/>
                  <a:pt x="914400" y="73842"/>
                </a:cubicBezTo>
                <a:cubicBezTo>
                  <a:pt x="290623" y="192572"/>
                  <a:pt x="145311" y="478765"/>
                  <a:pt x="0" y="764959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4058274" y="2331480"/>
            <a:ext cx="8362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err="1"/>
              <a:t>QoS</a:t>
            </a:r>
            <a:r>
              <a:rPr lang="en-US" altLang="ko-KR" sz="1100" dirty="0"/>
              <a:t> DRB</a:t>
            </a:r>
            <a:endParaRPr lang="ko-KR" altLang="en-US" sz="1100" dirty="0"/>
          </a:p>
        </p:txBody>
      </p:sp>
      <p:sp>
        <p:nvSpPr>
          <p:cNvPr id="30" name="TextBox 29"/>
          <p:cNvSpPr txBox="1"/>
          <p:nvPr/>
        </p:nvSpPr>
        <p:spPr>
          <a:xfrm>
            <a:off x="6132505" y="2331480"/>
            <a:ext cx="9659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err="1"/>
              <a:t>QoS</a:t>
            </a:r>
            <a:r>
              <a:rPr lang="en-US" altLang="ko-KR" sz="1100" dirty="0"/>
              <a:t> Profile</a:t>
            </a:r>
            <a:endParaRPr lang="ko-KR" altLang="en-US" sz="1100" dirty="0"/>
          </a:p>
        </p:txBody>
      </p:sp>
      <p:cxnSp>
        <p:nvCxnSpPr>
          <p:cNvPr id="12" name="직선 화살표 연결선 11"/>
          <p:cNvCxnSpPr>
            <a:stCxn id="7" idx="2"/>
            <a:endCxn id="27" idx="0"/>
          </p:cNvCxnSpPr>
          <p:nvPr/>
        </p:nvCxnSpPr>
        <p:spPr>
          <a:xfrm flipH="1">
            <a:off x="3803917" y="3301257"/>
            <a:ext cx="4886" cy="829652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화살표 연결선 30"/>
          <p:cNvCxnSpPr/>
          <p:nvPr/>
        </p:nvCxnSpPr>
        <p:spPr>
          <a:xfrm>
            <a:off x="5997327" y="3301258"/>
            <a:ext cx="0" cy="825176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/>
          <p:cNvCxnSpPr>
            <a:stCxn id="29" idx="3"/>
          </p:cNvCxnSpPr>
          <p:nvPr/>
        </p:nvCxnSpPr>
        <p:spPr>
          <a:xfrm flipV="1">
            <a:off x="6592937" y="4372492"/>
            <a:ext cx="725341" cy="9467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>
            <a:stCxn id="22" idx="2"/>
            <a:endCxn id="19" idx="0"/>
          </p:cNvCxnSpPr>
          <p:nvPr/>
        </p:nvCxnSpPr>
        <p:spPr>
          <a:xfrm flipH="1">
            <a:off x="8794095" y="2293146"/>
            <a:ext cx="2939" cy="178317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꺾인 연결선 32"/>
          <p:cNvCxnSpPr>
            <a:stCxn id="27" idx="2"/>
            <a:endCxn id="29" idx="2"/>
          </p:cNvCxnSpPr>
          <p:nvPr/>
        </p:nvCxnSpPr>
        <p:spPr>
          <a:xfrm rot="16200000" flipH="1">
            <a:off x="4893390" y="3533545"/>
            <a:ext cx="14464" cy="2193410"/>
          </a:xfrm>
          <a:prstGeom prst="bentConnector3">
            <a:avLst>
              <a:gd name="adj1" fmla="val 1680476"/>
            </a:avLst>
          </a:prstGeom>
          <a:ln w="1270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362295" y="4951660"/>
            <a:ext cx="1379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Wireless Access</a:t>
            </a:r>
            <a:endParaRPr lang="ko-KR" altLang="en-US" sz="1100" dirty="0"/>
          </a:p>
        </p:txBody>
      </p:sp>
      <p:sp>
        <p:nvSpPr>
          <p:cNvPr id="50" name="TextBox 49"/>
          <p:cNvSpPr txBox="1"/>
          <p:nvPr/>
        </p:nvSpPr>
        <p:spPr>
          <a:xfrm>
            <a:off x="3863146" y="3356993"/>
            <a:ext cx="11527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Data rate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Latency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PER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Packet size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125614" y="3831207"/>
            <a:ext cx="5987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STA</a:t>
            </a:r>
            <a:endParaRPr lang="ko-KR" altLang="en-US" sz="11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5353980" y="3831207"/>
            <a:ext cx="5987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AP</a:t>
            </a:r>
            <a:endParaRPr lang="ko-KR" altLang="en-US" sz="11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7436483" y="4869489"/>
            <a:ext cx="17766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3GPP 5G Core Network</a:t>
            </a:r>
            <a:endParaRPr lang="ko-KR" altLang="en-US" sz="1100" dirty="0"/>
          </a:p>
        </p:txBody>
      </p:sp>
      <p:sp>
        <p:nvSpPr>
          <p:cNvPr id="60" name="TextBox 59"/>
          <p:cNvSpPr txBox="1"/>
          <p:nvPr/>
        </p:nvSpPr>
        <p:spPr>
          <a:xfrm>
            <a:off x="6023993" y="3361469"/>
            <a:ext cx="11527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Data rate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Latency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PER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Packet size</a:t>
            </a:r>
          </a:p>
        </p:txBody>
      </p:sp>
      <p:sp>
        <p:nvSpPr>
          <p:cNvPr id="70" name="자유형 69"/>
          <p:cNvSpPr/>
          <p:nvPr/>
        </p:nvSpPr>
        <p:spPr>
          <a:xfrm>
            <a:off x="5974081" y="1924814"/>
            <a:ext cx="2426176" cy="780286"/>
          </a:xfrm>
          <a:custGeom>
            <a:avLst/>
            <a:gdLst>
              <a:gd name="connsiteX0" fmla="*/ 1577340 w 1577340"/>
              <a:gd name="connsiteY0" fmla="*/ 33526 h 780286"/>
              <a:gd name="connsiteX1" fmla="*/ 426720 w 1577340"/>
              <a:gd name="connsiteY1" fmla="*/ 86866 h 780286"/>
              <a:gd name="connsiteX2" fmla="*/ 0 w 1577340"/>
              <a:gd name="connsiteY2" fmla="*/ 780286 h 780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7340" h="780286">
                <a:moveTo>
                  <a:pt x="1577340" y="33526"/>
                </a:moveTo>
                <a:cubicBezTo>
                  <a:pt x="1133475" y="-2034"/>
                  <a:pt x="689610" y="-37594"/>
                  <a:pt x="426720" y="86866"/>
                </a:cubicBezTo>
                <a:cubicBezTo>
                  <a:pt x="163830" y="211326"/>
                  <a:pt x="81915" y="495806"/>
                  <a:pt x="0" y="780286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7334229" y="1700809"/>
            <a:ext cx="690037" cy="296785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N3IWF</a:t>
            </a:r>
          </a:p>
        </p:txBody>
      </p:sp>
      <p:cxnSp>
        <p:nvCxnSpPr>
          <p:cNvPr id="32" name="직선 화살표 연결선 31"/>
          <p:cNvCxnSpPr>
            <a:endCxn id="19" idx="1"/>
          </p:cNvCxnSpPr>
          <p:nvPr/>
        </p:nvCxnSpPr>
        <p:spPr>
          <a:xfrm flipV="1">
            <a:off x="8040216" y="4372491"/>
            <a:ext cx="360040" cy="2234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13 QoS mapping and scheduling example of WLAN </a:t>
            </a:r>
          </a:p>
        </p:txBody>
      </p:sp>
    </p:spTree>
    <p:extLst>
      <p:ext uri="{BB962C8B-B14F-4D97-AF65-F5344CB8AC3E}">
        <p14:creationId xmlns:p14="http://schemas.microsoft.com/office/powerpoint/2010/main" val="2681549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직사각형 41"/>
          <p:cNvSpPr/>
          <p:nvPr/>
        </p:nvSpPr>
        <p:spPr>
          <a:xfrm>
            <a:off x="3668163" y="2157361"/>
            <a:ext cx="679206" cy="3335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UE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5229499" y="2157361"/>
            <a:ext cx="1010750" cy="3335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5G AN</a:t>
            </a:r>
          </a:p>
        </p:txBody>
      </p:sp>
      <p:sp>
        <p:nvSpPr>
          <p:cNvPr id="45" name="직사각형 44"/>
          <p:cNvSpPr/>
          <p:nvPr/>
        </p:nvSpPr>
        <p:spPr>
          <a:xfrm>
            <a:off x="1773536" y="1988544"/>
            <a:ext cx="679206" cy="671221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End Station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3038350" y="2157362"/>
            <a:ext cx="635030" cy="333589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7250321" y="2157359"/>
            <a:ext cx="635030" cy="333589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8467546" y="1970537"/>
            <a:ext cx="679206" cy="671221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Master Station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49" name="직선 연결선 48"/>
          <p:cNvCxnSpPr/>
          <p:nvPr/>
        </p:nvCxnSpPr>
        <p:spPr>
          <a:xfrm>
            <a:off x="4419377" y="2307738"/>
            <a:ext cx="64807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>
            <a:stCxn id="45" idx="3"/>
            <a:endCxn id="46" idx="1"/>
          </p:cNvCxnSpPr>
          <p:nvPr/>
        </p:nvCxnSpPr>
        <p:spPr>
          <a:xfrm>
            <a:off x="2452742" y="2324154"/>
            <a:ext cx="585608" cy="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7881938" y="2306147"/>
            <a:ext cx="585608" cy="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화살표 연결선 54"/>
          <p:cNvCxnSpPr/>
          <p:nvPr/>
        </p:nvCxnSpPr>
        <p:spPr>
          <a:xfrm>
            <a:off x="3673381" y="2802128"/>
            <a:ext cx="3571555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/>
          <p:cNvCxnSpPr/>
          <p:nvPr/>
        </p:nvCxnSpPr>
        <p:spPr>
          <a:xfrm>
            <a:off x="3668163" y="2468542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/>
          <p:cNvCxnSpPr/>
          <p:nvPr/>
        </p:nvCxnSpPr>
        <p:spPr>
          <a:xfrm>
            <a:off x="7244935" y="2474179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054501" y="2834099"/>
            <a:ext cx="967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Bridge </a:t>
            </a:r>
            <a:endParaRPr lang="ko-KR" alt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1557521" y="1628148"/>
            <a:ext cx="1208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Domain </a:t>
            </a:r>
            <a:endParaRPr lang="ko-KR" altLang="en-US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8323531" y="1610496"/>
            <a:ext cx="12988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Domain </a:t>
            </a:r>
            <a:endParaRPr lang="ko-KR" altLang="en-US" sz="1200" dirty="0"/>
          </a:p>
        </p:txBody>
      </p:sp>
      <p:sp>
        <p:nvSpPr>
          <p:cNvPr id="61" name="직사각형 60"/>
          <p:cNvSpPr/>
          <p:nvPr/>
        </p:nvSpPr>
        <p:spPr>
          <a:xfrm>
            <a:off x="6234185" y="2157359"/>
            <a:ext cx="1010750" cy="3335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5G CN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707269" y="5965482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14 TSN bridge using 5G AN and CN </a:t>
            </a:r>
          </a:p>
        </p:txBody>
      </p:sp>
    </p:spTree>
    <p:extLst>
      <p:ext uri="{BB962C8B-B14F-4D97-AF65-F5344CB8AC3E}">
        <p14:creationId xmlns:p14="http://schemas.microsoft.com/office/powerpoint/2010/main" val="507325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3668163" y="2158844"/>
            <a:ext cx="679206" cy="3335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STA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5229499" y="2158844"/>
            <a:ext cx="1010750" cy="3335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AN</a:t>
            </a:r>
          </a:p>
        </p:txBody>
      </p:sp>
      <p:sp>
        <p:nvSpPr>
          <p:cNvPr id="32" name="직사각형 31"/>
          <p:cNvSpPr/>
          <p:nvPr/>
        </p:nvSpPr>
        <p:spPr>
          <a:xfrm>
            <a:off x="1773536" y="1990027"/>
            <a:ext cx="679206" cy="671221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End Station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3038350" y="2158845"/>
            <a:ext cx="635030" cy="333589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7241529" y="2158842"/>
            <a:ext cx="635030" cy="333589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8458754" y="1972020"/>
            <a:ext cx="679206" cy="671221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Master Station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4419377" y="2309221"/>
            <a:ext cx="64807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>
            <a:stCxn id="32" idx="3"/>
            <a:endCxn id="33" idx="1"/>
          </p:cNvCxnSpPr>
          <p:nvPr/>
        </p:nvCxnSpPr>
        <p:spPr>
          <a:xfrm>
            <a:off x="2452742" y="2325637"/>
            <a:ext cx="585608" cy="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7873146" y="2307630"/>
            <a:ext cx="585608" cy="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/>
          <p:nvPr/>
        </p:nvCxnSpPr>
        <p:spPr>
          <a:xfrm>
            <a:off x="3673381" y="2803611"/>
            <a:ext cx="3571555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3668163" y="2470025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>
            <a:off x="7236143" y="2475662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054501" y="2835582"/>
            <a:ext cx="967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Bridge </a:t>
            </a:r>
            <a:endParaRPr lang="ko-KR" alt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1557521" y="1629631"/>
            <a:ext cx="1208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Domain </a:t>
            </a:r>
            <a:endParaRPr lang="ko-KR" altLang="en-US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8314739" y="1611979"/>
            <a:ext cx="12988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Domain </a:t>
            </a:r>
            <a:endParaRPr lang="ko-KR" altLang="en-US" sz="1200" dirty="0"/>
          </a:p>
        </p:txBody>
      </p:sp>
      <p:sp>
        <p:nvSpPr>
          <p:cNvPr id="18" name="직사각형 17"/>
          <p:cNvSpPr/>
          <p:nvPr/>
        </p:nvSpPr>
        <p:spPr>
          <a:xfrm>
            <a:off x="6234185" y="2158842"/>
            <a:ext cx="1010750" cy="3335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5G CN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707269" y="5965482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15 TSN bridge using WLAN and 5G CN interworking</a:t>
            </a:r>
          </a:p>
        </p:txBody>
      </p:sp>
    </p:spTree>
    <p:extLst>
      <p:ext uri="{BB962C8B-B14F-4D97-AF65-F5344CB8AC3E}">
        <p14:creationId xmlns:p14="http://schemas.microsoft.com/office/powerpoint/2010/main" val="1271968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/>
          <p:cNvSpPr/>
          <p:nvPr/>
        </p:nvSpPr>
        <p:spPr>
          <a:xfrm>
            <a:off x="3699552" y="2158972"/>
            <a:ext cx="679206" cy="3335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STA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5240216" y="2158972"/>
            <a:ext cx="1010750" cy="3335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AN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1804925" y="1990155"/>
            <a:ext cx="679206" cy="671221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End Station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069739" y="2158973"/>
            <a:ext cx="635030" cy="333589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6250966" y="2158971"/>
            <a:ext cx="635030" cy="333589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7468191" y="1972149"/>
            <a:ext cx="679206" cy="671221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Master Station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25" name="직선 연결선 24"/>
          <p:cNvCxnSpPr/>
          <p:nvPr/>
        </p:nvCxnSpPr>
        <p:spPr>
          <a:xfrm>
            <a:off x="4450766" y="2309349"/>
            <a:ext cx="64807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>
            <a:stCxn id="21" idx="3"/>
            <a:endCxn id="22" idx="1"/>
          </p:cNvCxnSpPr>
          <p:nvPr/>
        </p:nvCxnSpPr>
        <p:spPr>
          <a:xfrm>
            <a:off x="2484131" y="2325765"/>
            <a:ext cx="585608" cy="2"/>
          </a:xfrm>
          <a:prstGeom prst="line">
            <a:avLst/>
          </a:prstGeom>
          <a:ln w="127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6882583" y="2307759"/>
            <a:ext cx="585608" cy="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/>
          <p:nvPr/>
        </p:nvCxnSpPr>
        <p:spPr>
          <a:xfrm flipV="1">
            <a:off x="3697344" y="2824677"/>
            <a:ext cx="2553622" cy="11033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3699552" y="2470153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6250966" y="2489879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520514" y="2835710"/>
            <a:ext cx="967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Bridge </a:t>
            </a:r>
            <a:endParaRPr lang="ko-KR" alt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1588910" y="1629759"/>
            <a:ext cx="1208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Domain </a:t>
            </a:r>
            <a:endParaRPr lang="ko-KR" alt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7324176" y="1612108"/>
            <a:ext cx="12988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Domain </a:t>
            </a:r>
            <a:endParaRPr lang="ko-KR" altLang="en-US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1707269" y="5965482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16 TSN bridge using WLAN only </a:t>
            </a:r>
          </a:p>
        </p:txBody>
      </p:sp>
    </p:spTree>
    <p:extLst>
      <p:ext uri="{BB962C8B-B14F-4D97-AF65-F5344CB8AC3E}">
        <p14:creationId xmlns:p14="http://schemas.microsoft.com/office/powerpoint/2010/main" val="2941879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2D32641-F09A-4093-A1B7-EF7E5C88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1200" dirty="0">
                <a:solidFill>
                  <a:schemeClr val="tx1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Abstract</a:t>
            </a:r>
            <a:endParaRPr lang="ko-KR" altLang="en-US" kern="1200" dirty="0">
              <a:solidFill>
                <a:schemeClr val="tx1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895ABEB-ADE0-43EC-918D-CAA026594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en-US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the figures regarding interworking  reference model shown in IEEE 802.11 AANI contribution </a:t>
            </a:r>
            <a:r>
              <a:rPr lang="en-US" altLang="pl-PL" sz="20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“Draft technical report on interworking between 3GPP 5G network and WLAN</a:t>
            </a:r>
            <a:r>
              <a:rPr lang="en-US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(IEEE 802.11-20/013r9)”.</a:t>
            </a:r>
          </a:p>
          <a:p>
            <a:pPr marL="0" indent="0" algn="just"/>
            <a:endParaRPr lang="en-US" altLang="pl-PL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en-US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F253B4E-C7EC-4A24-9587-18BB531A55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41E068D-658A-41FF-8A71-BF3C5AAC74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</a:t>
            </a:r>
            <a:r>
              <a:rPr lang="en-GB" dirty="0" err="1"/>
              <a:t>Seo</a:t>
            </a:r>
            <a:r>
              <a:rPr lang="en-GB" dirty="0"/>
              <a:t> OH (ETRI)</a:t>
            </a:r>
          </a:p>
        </p:txBody>
      </p:sp>
    </p:spTree>
    <p:extLst>
      <p:ext uri="{BB962C8B-B14F-4D97-AF65-F5344CB8AC3E}">
        <p14:creationId xmlns:p14="http://schemas.microsoft.com/office/powerpoint/2010/main" val="3067825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1 Overview of interworking reference model</a:t>
            </a:r>
            <a:endParaRPr lang="ko-KR" altLang="en-US" dirty="0"/>
          </a:p>
        </p:txBody>
      </p:sp>
      <p:sp>
        <p:nvSpPr>
          <p:cNvPr id="88" name="직사각형 87"/>
          <p:cNvSpPr/>
          <p:nvPr/>
        </p:nvSpPr>
        <p:spPr>
          <a:xfrm>
            <a:off x="3684085" y="2695459"/>
            <a:ext cx="1584176" cy="709058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9" name="구름 88"/>
          <p:cNvSpPr/>
          <p:nvPr/>
        </p:nvSpPr>
        <p:spPr>
          <a:xfrm>
            <a:off x="5916333" y="2206092"/>
            <a:ext cx="2129846" cy="1575891"/>
          </a:xfrm>
          <a:prstGeom prst="cloud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        3GPP 5G 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    Core Network</a:t>
            </a:r>
            <a:r>
              <a:rPr lang="ko-KR" altLang="en-US" sz="12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91" name="직선 연결선 90"/>
          <p:cNvCxnSpPr/>
          <p:nvPr/>
        </p:nvCxnSpPr>
        <p:spPr>
          <a:xfrm>
            <a:off x="7968693" y="2773852"/>
            <a:ext cx="36213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직사각형 91"/>
          <p:cNvSpPr/>
          <p:nvPr/>
        </p:nvSpPr>
        <p:spPr>
          <a:xfrm>
            <a:off x="8333471" y="2607145"/>
            <a:ext cx="823222" cy="426500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Network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93" name="직선 연결선 92"/>
          <p:cNvCxnSpPr>
            <a:endCxn id="89" idx="2"/>
          </p:cNvCxnSpPr>
          <p:nvPr/>
        </p:nvCxnSpPr>
        <p:spPr>
          <a:xfrm>
            <a:off x="5340269" y="2992663"/>
            <a:ext cx="582670" cy="1375"/>
          </a:xfrm>
          <a:prstGeom prst="line">
            <a:avLst/>
          </a:prstGeom>
          <a:ln w="127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자유형 97"/>
          <p:cNvSpPr/>
          <p:nvPr/>
        </p:nvSpPr>
        <p:spPr>
          <a:xfrm>
            <a:off x="2867996" y="3070066"/>
            <a:ext cx="723412" cy="78825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2845770" y="2416980"/>
            <a:ext cx="73131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Wireless</a:t>
            </a:r>
          </a:p>
          <a:p>
            <a:r>
              <a:rPr lang="en-US" altLang="ko-KR" sz="1200" dirty="0"/>
              <a:t>Interface</a:t>
            </a:r>
            <a:endParaRPr lang="ko-KR" altLang="en-US" sz="1200" dirty="0"/>
          </a:p>
        </p:txBody>
      </p:sp>
      <p:sp>
        <p:nvSpPr>
          <p:cNvPr id="101" name="TextBox 100"/>
          <p:cNvSpPr txBox="1"/>
          <p:nvPr/>
        </p:nvSpPr>
        <p:spPr>
          <a:xfrm>
            <a:off x="5340269" y="2334115"/>
            <a:ext cx="92205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Network Interface</a:t>
            </a:r>
            <a:endParaRPr lang="ko-KR" altLang="en-US" sz="1200" dirty="0"/>
          </a:p>
        </p:txBody>
      </p:sp>
      <p:sp>
        <p:nvSpPr>
          <p:cNvPr id="102" name="TextBox 101"/>
          <p:cNvSpPr txBox="1"/>
          <p:nvPr/>
        </p:nvSpPr>
        <p:spPr>
          <a:xfrm>
            <a:off x="3898848" y="2929550"/>
            <a:ext cx="1352817" cy="2810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Access Network</a:t>
            </a:r>
            <a:endParaRPr lang="ko-KR" altLang="en-US" sz="1200" dirty="0"/>
          </a:p>
        </p:txBody>
      </p:sp>
      <p:sp>
        <p:nvSpPr>
          <p:cNvPr id="104" name="직사각형 103"/>
          <p:cNvSpPr/>
          <p:nvPr/>
        </p:nvSpPr>
        <p:spPr>
          <a:xfrm>
            <a:off x="1691873" y="2695459"/>
            <a:ext cx="1037614" cy="699378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TextBox 107"/>
          <p:cNvSpPr txBox="1"/>
          <p:nvPr/>
        </p:nvSpPr>
        <p:spPr>
          <a:xfrm>
            <a:off x="1839905" y="2931566"/>
            <a:ext cx="88444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Terminal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69096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2 Tightly coupled interworking reference model between 5G core network and WLAN </a:t>
            </a:r>
            <a:endParaRPr lang="ko-KR" altLang="en-US" dirty="0"/>
          </a:p>
        </p:txBody>
      </p:sp>
      <p:sp>
        <p:nvSpPr>
          <p:cNvPr id="88" name="직사각형 87"/>
          <p:cNvSpPr/>
          <p:nvPr/>
        </p:nvSpPr>
        <p:spPr>
          <a:xfrm>
            <a:off x="3756093" y="1985344"/>
            <a:ext cx="1584176" cy="2189094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9" name="구름 88"/>
          <p:cNvSpPr/>
          <p:nvPr/>
        </p:nvSpPr>
        <p:spPr>
          <a:xfrm>
            <a:off x="5916333" y="2206092"/>
            <a:ext cx="2129846" cy="1575891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        3GPP 5G 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    Core Network</a:t>
            </a:r>
            <a:r>
              <a:rPr lang="ko-KR" altLang="en-US" sz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0" name="직사각형 89"/>
          <p:cNvSpPr/>
          <p:nvPr/>
        </p:nvSpPr>
        <p:spPr>
          <a:xfrm>
            <a:off x="6130337" y="2711887"/>
            <a:ext cx="504056" cy="179548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AMF</a:t>
            </a:r>
          </a:p>
        </p:txBody>
      </p:sp>
      <p:cxnSp>
        <p:nvCxnSpPr>
          <p:cNvPr id="91" name="직선 연결선 90"/>
          <p:cNvCxnSpPr/>
          <p:nvPr/>
        </p:nvCxnSpPr>
        <p:spPr>
          <a:xfrm>
            <a:off x="7968693" y="2773852"/>
            <a:ext cx="362139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직사각형 91"/>
          <p:cNvSpPr/>
          <p:nvPr/>
        </p:nvSpPr>
        <p:spPr>
          <a:xfrm>
            <a:off x="8333471" y="2607145"/>
            <a:ext cx="823222" cy="4265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Network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93" name="직선 연결선 92"/>
          <p:cNvCxnSpPr>
            <a:endCxn id="89" idx="2"/>
          </p:cNvCxnSpPr>
          <p:nvPr/>
        </p:nvCxnSpPr>
        <p:spPr>
          <a:xfrm>
            <a:off x="5340269" y="2992663"/>
            <a:ext cx="582670" cy="1375"/>
          </a:xfrm>
          <a:prstGeom prst="line">
            <a:avLst/>
          </a:prstGeom>
          <a:ln w="127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/>
          <p:cNvCxnSpPr/>
          <p:nvPr/>
        </p:nvCxnSpPr>
        <p:spPr>
          <a:xfrm>
            <a:off x="4561130" y="2601284"/>
            <a:ext cx="591775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3024780" y="2032459"/>
            <a:ext cx="73131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5G Access</a:t>
            </a:r>
            <a:endParaRPr lang="ko-KR" altLang="en-US" sz="1200" dirty="0"/>
          </a:p>
        </p:txBody>
      </p:sp>
      <p:sp>
        <p:nvSpPr>
          <p:cNvPr id="96" name="직사각형 95"/>
          <p:cNvSpPr/>
          <p:nvPr/>
        </p:nvSpPr>
        <p:spPr>
          <a:xfrm>
            <a:off x="3879496" y="2472002"/>
            <a:ext cx="1289186" cy="561643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 Access</a:t>
            </a:r>
          </a:p>
        </p:txBody>
      </p:sp>
      <p:sp>
        <p:nvSpPr>
          <p:cNvPr id="97" name="자유형 96"/>
          <p:cNvSpPr/>
          <p:nvPr/>
        </p:nvSpPr>
        <p:spPr>
          <a:xfrm>
            <a:off x="2922229" y="2584745"/>
            <a:ext cx="750672" cy="132101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자유형 97"/>
          <p:cNvSpPr/>
          <p:nvPr/>
        </p:nvSpPr>
        <p:spPr>
          <a:xfrm>
            <a:off x="2880421" y="3554918"/>
            <a:ext cx="792480" cy="106703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3003560" y="3021245"/>
            <a:ext cx="73131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WLAN Access</a:t>
            </a:r>
            <a:endParaRPr lang="ko-KR" altLang="en-US" sz="1200" dirty="0"/>
          </a:p>
        </p:txBody>
      </p:sp>
      <p:sp>
        <p:nvSpPr>
          <p:cNvPr id="100" name="직사각형 99"/>
          <p:cNvSpPr/>
          <p:nvPr/>
        </p:nvSpPr>
        <p:spPr>
          <a:xfrm>
            <a:off x="3889665" y="3336098"/>
            <a:ext cx="1289186" cy="59818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340269" y="2334115"/>
            <a:ext cx="92205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Network Interface</a:t>
            </a:r>
            <a:endParaRPr lang="ko-KR" altLang="en-US" sz="1200" dirty="0"/>
          </a:p>
        </p:txBody>
      </p:sp>
      <p:sp>
        <p:nvSpPr>
          <p:cNvPr id="102" name="TextBox 101"/>
          <p:cNvSpPr txBox="1"/>
          <p:nvPr/>
        </p:nvSpPr>
        <p:spPr>
          <a:xfrm>
            <a:off x="3828101" y="2073109"/>
            <a:ext cx="171616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5G Access Network</a:t>
            </a:r>
            <a:endParaRPr lang="ko-KR" altLang="en-US" sz="1200" dirty="0"/>
          </a:p>
        </p:txBody>
      </p:sp>
      <p:cxnSp>
        <p:nvCxnSpPr>
          <p:cNvPr id="103" name="직선 연결선 102"/>
          <p:cNvCxnSpPr>
            <a:stCxn id="96" idx="2"/>
            <a:endCxn id="100" idx="0"/>
          </p:cNvCxnSpPr>
          <p:nvPr/>
        </p:nvCxnSpPr>
        <p:spPr>
          <a:xfrm>
            <a:off x="4524089" y="3033645"/>
            <a:ext cx="10169" cy="302453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직사각형 103"/>
          <p:cNvSpPr/>
          <p:nvPr/>
        </p:nvSpPr>
        <p:spPr>
          <a:xfrm>
            <a:off x="1770271" y="1985344"/>
            <a:ext cx="1037614" cy="2189094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직사각형 104"/>
          <p:cNvSpPr/>
          <p:nvPr/>
        </p:nvSpPr>
        <p:spPr>
          <a:xfrm>
            <a:off x="1955893" y="2414699"/>
            <a:ext cx="679206" cy="59147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883885" y="2062076"/>
            <a:ext cx="4320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UE</a:t>
            </a:r>
            <a:endParaRPr lang="ko-KR" altLang="en-US" sz="1200" dirty="0"/>
          </a:p>
        </p:txBody>
      </p:sp>
      <p:sp>
        <p:nvSpPr>
          <p:cNvPr id="107" name="직사각형 106"/>
          <p:cNvSpPr/>
          <p:nvPr/>
        </p:nvSpPr>
        <p:spPr>
          <a:xfrm>
            <a:off x="1978451" y="3322755"/>
            <a:ext cx="679206" cy="53952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923440" y="3863606"/>
            <a:ext cx="88444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Terminal</a:t>
            </a:r>
            <a:endParaRPr lang="ko-KR" alt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1864107" y="3059099"/>
            <a:ext cx="63290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STA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222194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3 Loosely coupled interworking reference model between 5G core network and WLAN </a:t>
            </a:r>
            <a:endParaRPr lang="ko-KR" altLang="en-US" dirty="0"/>
          </a:p>
        </p:txBody>
      </p:sp>
      <p:sp>
        <p:nvSpPr>
          <p:cNvPr id="29" name="구름 28"/>
          <p:cNvSpPr/>
          <p:nvPr/>
        </p:nvSpPr>
        <p:spPr>
          <a:xfrm>
            <a:off x="6125005" y="2293015"/>
            <a:ext cx="2156134" cy="1817616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        3GPP 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       5G Core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      Network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6323769" y="2878937"/>
            <a:ext cx="504056" cy="179548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AMF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6325789" y="3237238"/>
            <a:ext cx="574785" cy="216024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N3IWF</a:t>
            </a:r>
          </a:p>
        </p:txBody>
      </p:sp>
      <p:cxnSp>
        <p:nvCxnSpPr>
          <p:cNvPr id="37" name="직선 연결선 36"/>
          <p:cNvCxnSpPr/>
          <p:nvPr/>
        </p:nvCxnSpPr>
        <p:spPr>
          <a:xfrm flipV="1">
            <a:off x="8197997" y="2940902"/>
            <a:ext cx="326267" cy="830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직사각형 39"/>
          <p:cNvSpPr/>
          <p:nvPr/>
        </p:nvSpPr>
        <p:spPr>
          <a:xfrm>
            <a:off x="8526903" y="2774194"/>
            <a:ext cx="937736" cy="463043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Network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41" name="직선 연결선 40"/>
          <p:cNvCxnSpPr/>
          <p:nvPr/>
        </p:nvCxnSpPr>
        <p:spPr>
          <a:xfrm>
            <a:off x="5382303" y="2661174"/>
            <a:ext cx="799470" cy="307537"/>
          </a:xfrm>
          <a:prstGeom prst="line">
            <a:avLst/>
          </a:prstGeom>
          <a:ln w="127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4754562" y="2768334"/>
            <a:ext cx="591775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218212" y="2199509"/>
            <a:ext cx="73131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5G Access</a:t>
            </a:r>
            <a:endParaRPr lang="ko-KR" altLang="en-US" sz="1200" dirty="0"/>
          </a:p>
        </p:txBody>
      </p:sp>
      <p:sp>
        <p:nvSpPr>
          <p:cNvPr id="48" name="직사각형 47"/>
          <p:cNvSpPr/>
          <p:nvPr/>
        </p:nvSpPr>
        <p:spPr>
          <a:xfrm>
            <a:off x="4103137" y="2351020"/>
            <a:ext cx="1289186" cy="59818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 5G Access Network</a:t>
            </a:r>
          </a:p>
        </p:txBody>
      </p:sp>
      <p:sp>
        <p:nvSpPr>
          <p:cNvPr id="50" name="자유형 49"/>
          <p:cNvSpPr/>
          <p:nvPr/>
        </p:nvSpPr>
        <p:spPr>
          <a:xfrm>
            <a:off x="3115661" y="2751795"/>
            <a:ext cx="750672" cy="132101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자유형 55"/>
          <p:cNvSpPr/>
          <p:nvPr/>
        </p:nvSpPr>
        <p:spPr>
          <a:xfrm rot="1304329">
            <a:off x="3083909" y="3647609"/>
            <a:ext cx="792480" cy="106703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TextBox 56"/>
          <p:cNvSpPr txBox="1"/>
          <p:nvPr/>
        </p:nvSpPr>
        <p:spPr>
          <a:xfrm>
            <a:off x="3187628" y="3108078"/>
            <a:ext cx="73131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WLAN Access</a:t>
            </a:r>
            <a:endParaRPr lang="ko-KR" altLang="en-US" sz="1200" dirty="0"/>
          </a:p>
        </p:txBody>
      </p:sp>
      <p:sp>
        <p:nvSpPr>
          <p:cNvPr id="58" name="직사각형 57"/>
          <p:cNvSpPr/>
          <p:nvPr/>
        </p:nvSpPr>
        <p:spPr>
          <a:xfrm>
            <a:off x="4083097" y="3519725"/>
            <a:ext cx="1289186" cy="59818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Network</a:t>
            </a:r>
          </a:p>
        </p:txBody>
      </p:sp>
      <p:cxnSp>
        <p:nvCxnSpPr>
          <p:cNvPr id="59" name="직선 연결선 58"/>
          <p:cNvCxnSpPr/>
          <p:nvPr/>
        </p:nvCxnSpPr>
        <p:spPr>
          <a:xfrm flipV="1">
            <a:off x="5372283" y="3519725"/>
            <a:ext cx="809490" cy="291470"/>
          </a:xfrm>
          <a:prstGeom prst="line">
            <a:avLst/>
          </a:prstGeom>
          <a:ln w="127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475953" y="2239528"/>
            <a:ext cx="92205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Network Interface</a:t>
            </a:r>
            <a:endParaRPr lang="ko-KR" altLang="en-US" sz="1200" dirty="0"/>
          </a:p>
        </p:txBody>
      </p:sp>
      <p:sp>
        <p:nvSpPr>
          <p:cNvPr id="61" name="직사각형 60"/>
          <p:cNvSpPr/>
          <p:nvPr/>
        </p:nvSpPr>
        <p:spPr>
          <a:xfrm>
            <a:off x="1824453" y="4336247"/>
            <a:ext cx="1037614" cy="1180982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TextBox 61"/>
          <p:cNvSpPr txBox="1"/>
          <p:nvPr/>
        </p:nvSpPr>
        <p:spPr>
          <a:xfrm>
            <a:off x="1968469" y="4376134"/>
            <a:ext cx="75121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STA</a:t>
            </a:r>
            <a:endParaRPr lang="ko-KR" altLang="en-US" sz="1200" dirty="0"/>
          </a:p>
        </p:txBody>
      </p:sp>
      <p:sp>
        <p:nvSpPr>
          <p:cNvPr id="63" name="직사각형 62"/>
          <p:cNvSpPr/>
          <p:nvPr/>
        </p:nvSpPr>
        <p:spPr>
          <a:xfrm>
            <a:off x="2009342" y="4653133"/>
            <a:ext cx="682701" cy="55924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4" name="자유형 63"/>
          <p:cNvSpPr/>
          <p:nvPr/>
        </p:nvSpPr>
        <p:spPr>
          <a:xfrm rot="20749173">
            <a:off x="3043022" y="4152588"/>
            <a:ext cx="792480" cy="106703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직사각형 64"/>
          <p:cNvSpPr/>
          <p:nvPr/>
        </p:nvSpPr>
        <p:spPr>
          <a:xfrm>
            <a:off x="6325789" y="3525270"/>
            <a:ext cx="574785" cy="216024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TNGF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020128" y="5240230"/>
            <a:ext cx="88444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Terminal</a:t>
            </a:r>
            <a:endParaRPr lang="ko-KR" altLang="en-US" sz="1200" dirty="0"/>
          </a:p>
        </p:txBody>
      </p:sp>
      <p:sp>
        <p:nvSpPr>
          <p:cNvPr id="38" name="직사각형 37"/>
          <p:cNvSpPr/>
          <p:nvPr/>
        </p:nvSpPr>
        <p:spPr>
          <a:xfrm>
            <a:off x="1823023" y="2020513"/>
            <a:ext cx="1037614" cy="2189094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직사각형 38"/>
          <p:cNvSpPr/>
          <p:nvPr/>
        </p:nvSpPr>
        <p:spPr>
          <a:xfrm>
            <a:off x="2008645" y="2449868"/>
            <a:ext cx="679206" cy="59147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936637" y="2097245"/>
            <a:ext cx="4320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UE</a:t>
            </a:r>
            <a:endParaRPr lang="ko-KR" altLang="en-US" sz="1200" dirty="0"/>
          </a:p>
        </p:txBody>
      </p:sp>
      <p:sp>
        <p:nvSpPr>
          <p:cNvPr id="44" name="직사각형 43"/>
          <p:cNvSpPr/>
          <p:nvPr/>
        </p:nvSpPr>
        <p:spPr>
          <a:xfrm>
            <a:off x="2031203" y="3357924"/>
            <a:ext cx="679206" cy="53952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76192" y="3898775"/>
            <a:ext cx="88444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Terminal</a:t>
            </a:r>
            <a:endParaRPr lang="ko-KR" alt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1916859" y="3094268"/>
            <a:ext cx="63290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STA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013953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직사각형 97"/>
          <p:cNvSpPr/>
          <p:nvPr/>
        </p:nvSpPr>
        <p:spPr>
          <a:xfrm>
            <a:off x="5514911" y="2116971"/>
            <a:ext cx="3242304" cy="2512612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758494" y="4034931"/>
            <a:ext cx="679206" cy="46563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TEI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12" name="직선 연결선 11"/>
          <p:cNvCxnSpPr/>
          <p:nvPr/>
        </p:nvCxnSpPr>
        <p:spPr>
          <a:xfrm>
            <a:off x="4075267" y="4349487"/>
            <a:ext cx="6260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/>
          <p:cNvSpPr/>
          <p:nvPr/>
        </p:nvSpPr>
        <p:spPr>
          <a:xfrm>
            <a:off x="1777881" y="2601448"/>
            <a:ext cx="679206" cy="53952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3584497" y="2601447"/>
            <a:ext cx="1196455" cy="53952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 Access Network</a:t>
            </a:r>
          </a:p>
        </p:txBody>
      </p:sp>
      <p:sp>
        <p:nvSpPr>
          <p:cNvPr id="44" name="직사각형 43"/>
          <p:cNvSpPr/>
          <p:nvPr/>
        </p:nvSpPr>
        <p:spPr>
          <a:xfrm>
            <a:off x="3589734" y="3970579"/>
            <a:ext cx="1191218" cy="52998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Data Path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3590947" y="3657591"/>
            <a:ext cx="1190007" cy="3129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ANC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1758494" y="3710214"/>
            <a:ext cx="679206" cy="3247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TEC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39675" y="3100242"/>
            <a:ext cx="5847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/>
              <a:t>NWu</a:t>
            </a:r>
            <a:endParaRPr lang="ko-KR" alt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1921897" y="2276873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UE</a:t>
            </a:r>
            <a:endParaRPr lang="ko-KR" alt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5019690" y="3999517"/>
            <a:ext cx="614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R3(Y2)</a:t>
            </a:r>
          </a:p>
        </p:txBody>
      </p:sp>
      <p:cxnSp>
        <p:nvCxnSpPr>
          <p:cNvPr id="4" name="직선 화살표 연결선 3"/>
          <p:cNvCxnSpPr>
            <a:stCxn id="28" idx="3"/>
            <a:endCxn id="29" idx="1"/>
          </p:cNvCxnSpPr>
          <p:nvPr/>
        </p:nvCxnSpPr>
        <p:spPr>
          <a:xfrm flipV="1">
            <a:off x="6407924" y="2771307"/>
            <a:ext cx="399942" cy="15913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936865" y="214389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N15</a:t>
            </a:r>
            <a:endParaRPr lang="ko-KR" altLang="en-US" sz="1200" dirty="0"/>
          </a:p>
        </p:txBody>
      </p:sp>
      <p:cxnSp>
        <p:nvCxnSpPr>
          <p:cNvPr id="43" name="직선 화살표 연결선 42"/>
          <p:cNvCxnSpPr/>
          <p:nvPr/>
        </p:nvCxnSpPr>
        <p:spPr>
          <a:xfrm>
            <a:off x="4780951" y="3823136"/>
            <a:ext cx="921952" cy="13852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화살표 연결선 45"/>
          <p:cNvCxnSpPr/>
          <p:nvPr/>
        </p:nvCxnSpPr>
        <p:spPr>
          <a:xfrm>
            <a:off x="4787513" y="4228941"/>
            <a:ext cx="915390" cy="14096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5724436" y="2577486"/>
            <a:ext cx="683489" cy="41946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AMF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6807867" y="2561573"/>
            <a:ext cx="683489" cy="41946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SMF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7891299" y="2541590"/>
            <a:ext cx="683489" cy="41946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PCF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5723044" y="3664018"/>
            <a:ext cx="683489" cy="84521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N3IWF</a:t>
            </a:r>
          </a:p>
        </p:txBody>
      </p:sp>
      <p:cxnSp>
        <p:nvCxnSpPr>
          <p:cNvPr id="37" name="직선 화살표 연결선 36"/>
          <p:cNvCxnSpPr/>
          <p:nvPr/>
        </p:nvCxnSpPr>
        <p:spPr>
          <a:xfrm flipV="1">
            <a:off x="2445435" y="4221197"/>
            <a:ext cx="1132647" cy="10199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783699" y="3960643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R1</a:t>
            </a:r>
          </a:p>
        </p:txBody>
      </p:sp>
      <p:cxnSp>
        <p:nvCxnSpPr>
          <p:cNvPr id="48" name="직선 화살표 연결선 47"/>
          <p:cNvCxnSpPr/>
          <p:nvPr/>
        </p:nvCxnSpPr>
        <p:spPr>
          <a:xfrm flipV="1">
            <a:off x="2465417" y="3843717"/>
            <a:ext cx="1112664" cy="17316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794354" y="3559990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R8</a:t>
            </a:r>
          </a:p>
        </p:txBody>
      </p:sp>
      <p:cxnSp>
        <p:nvCxnSpPr>
          <p:cNvPr id="50" name="직선 화살표 연결선 49"/>
          <p:cNvCxnSpPr/>
          <p:nvPr/>
        </p:nvCxnSpPr>
        <p:spPr>
          <a:xfrm flipV="1">
            <a:off x="2469484" y="2910170"/>
            <a:ext cx="1088864" cy="13376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641978" y="2629967"/>
            <a:ext cx="7002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Access</a:t>
            </a:r>
          </a:p>
        </p:txBody>
      </p:sp>
      <p:sp>
        <p:nvSpPr>
          <p:cNvPr id="17" name="자유형 16"/>
          <p:cNvSpPr/>
          <p:nvPr/>
        </p:nvSpPr>
        <p:spPr>
          <a:xfrm>
            <a:off x="2483194" y="2017882"/>
            <a:ext cx="3212159" cy="684416"/>
          </a:xfrm>
          <a:custGeom>
            <a:avLst/>
            <a:gdLst>
              <a:gd name="connsiteX0" fmla="*/ 3232298 w 3232298"/>
              <a:gd name="connsiteY0" fmla="*/ 512668 h 693421"/>
              <a:gd name="connsiteX1" fmla="*/ 1701210 w 3232298"/>
              <a:gd name="connsiteY1" fmla="*/ 2305 h 693421"/>
              <a:gd name="connsiteX2" fmla="*/ 0 w 3232298"/>
              <a:gd name="connsiteY2" fmla="*/ 693421 h 69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32298" h="693421">
                <a:moveTo>
                  <a:pt x="3232298" y="512668"/>
                </a:moveTo>
                <a:cubicBezTo>
                  <a:pt x="2736112" y="242423"/>
                  <a:pt x="2239926" y="-27821"/>
                  <a:pt x="1701210" y="2305"/>
                </a:cubicBezTo>
                <a:cubicBezTo>
                  <a:pt x="1162494" y="32430"/>
                  <a:pt x="581247" y="362925"/>
                  <a:pt x="0" y="693421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722097" y="1772817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</a:t>
            </a:r>
            <a:endParaRPr lang="ko-KR" altLang="en-US" sz="1200" dirty="0"/>
          </a:p>
        </p:txBody>
      </p:sp>
      <p:sp>
        <p:nvSpPr>
          <p:cNvPr id="39" name="자유형 38"/>
          <p:cNvSpPr/>
          <p:nvPr/>
        </p:nvSpPr>
        <p:spPr>
          <a:xfrm>
            <a:off x="2469020" y="2209168"/>
            <a:ext cx="3198014" cy="1441694"/>
          </a:xfrm>
          <a:custGeom>
            <a:avLst/>
            <a:gdLst>
              <a:gd name="connsiteX0" fmla="*/ 3264195 w 3264195"/>
              <a:gd name="connsiteY0" fmla="*/ 461113 h 1428676"/>
              <a:gd name="connsiteX1" fmla="*/ 1690577 w 3264195"/>
              <a:gd name="connsiteY1" fmla="*/ 46443 h 1428676"/>
              <a:gd name="connsiteX2" fmla="*/ 0 w 3264195"/>
              <a:gd name="connsiteY2" fmla="*/ 1428676 h 1428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64195" h="1428676">
                <a:moveTo>
                  <a:pt x="3264195" y="461113"/>
                </a:moveTo>
                <a:cubicBezTo>
                  <a:pt x="2749402" y="173147"/>
                  <a:pt x="2234609" y="-114818"/>
                  <a:pt x="1690577" y="46443"/>
                </a:cubicBezTo>
                <a:cubicBezTo>
                  <a:pt x="1146544" y="207703"/>
                  <a:pt x="573272" y="818189"/>
                  <a:pt x="0" y="1428676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/>
          <p:cNvSpPr txBox="1"/>
          <p:nvPr/>
        </p:nvSpPr>
        <p:spPr>
          <a:xfrm>
            <a:off x="3722097" y="207188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</a:t>
            </a:r>
            <a:endParaRPr lang="ko-KR" altLang="en-US" sz="1200" dirty="0"/>
          </a:p>
        </p:txBody>
      </p:sp>
      <p:cxnSp>
        <p:nvCxnSpPr>
          <p:cNvPr id="59" name="직선 화살표 연결선 58"/>
          <p:cNvCxnSpPr/>
          <p:nvPr/>
        </p:nvCxnSpPr>
        <p:spPr>
          <a:xfrm>
            <a:off x="4771140" y="2835889"/>
            <a:ext cx="915390" cy="14096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115473" y="2594208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N2</a:t>
            </a:r>
          </a:p>
        </p:txBody>
      </p:sp>
      <p:cxnSp>
        <p:nvCxnSpPr>
          <p:cNvPr id="61" name="직선 화살표 연결선 60"/>
          <p:cNvCxnSpPr>
            <a:stCxn id="28" idx="2"/>
            <a:endCxn id="31" idx="0"/>
          </p:cNvCxnSpPr>
          <p:nvPr/>
        </p:nvCxnSpPr>
        <p:spPr>
          <a:xfrm flipH="1">
            <a:off x="6064788" y="2996953"/>
            <a:ext cx="1392" cy="667065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066977" y="3066859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N2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891299" y="3664018"/>
            <a:ext cx="683489" cy="84521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UFP</a:t>
            </a:r>
          </a:p>
        </p:txBody>
      </p:sp>
      <p:cxnSp>
        <p:nvCxnSpPr>
          <p:cNvPr id="67" name="직선 화살표 연결선 66"/>
          <p:cNvCxnSpPr>
            <a:stCxn id="31" idx="3"/>
            <a:endCxn id="66" idx="1"/>
          </p:cNvCxnSpPr>
          <p:nvPr/>
        </p:nvCxnSpPr>
        <p:spPr>
          <a:xfrm>
            <a:off x="6406532" y="4086623"/>
            <a:ext cx="1484766" cy="0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936866" y="3843718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N3</a:t>
            </a:r>
          </a:p>
        </p:txBody>
      </p:sp>
      <p:cxnSp>
        <p:nvCxnSpPr>
          <p:cNvPr id="71" name="직선 화살표 연결선 70"/>
          <p:cNvCxnSpPr/>
          <p:nvPr/>
        </p:nvCxnSpPr>
        <p:spPr>
          <a:xfrm>
            <a:off x="7178482" y="2995686"/>
            <a:ext cx="702051" cy="712725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498206" y="3083924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N4</a:t>
            </a:r>
          </a:p>
        </p:txBody>
      </p:sp>
      <p:cxnSp>
        <p:nvCxnSpPr>
          <p:cNvPr id="82" name="직선 화살표 연결선 81"/>
          <p:cNvCxnSpPr/>
          <p:nvPr/>
        </p:nvCxnSpPr>
        <p:spPr>
          <a:xfrm flipV="1">
            <a:off x="7480590" y="2773663"/>
            <a:ext cx="399942" cy="15913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6395768" y="2492417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470495" y="2506541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N7</a:t>
            </a:r>
          </a:p>
        </p:txBody>
      </p:sp>
      <p:sp>
        <p:nvSpPr>
          <p:cNvPr id="97" name="자유형 96"/>
          <p:cNvSpPr/>
          <p:nvPr/>
        </p:nvSpPr>
        <p:spPr>
          <a:xfrm>
            <a:off x="6067492" y="2370109"/>
            <a:ext cx="2137145" cy="202971"/>
          </a:xfrm>
          <a:custGeom>
            <a:avLst/>
            <a:gdLst>
              <a:gd name="connsiteX0" fmla="*/ 0 w 2137145"/>
              <a:gd name="connsiteY0" fmla="*/ 138223 h 138223"/>
              <a:gd name="connsiteX1" fmla="*/ 10633 w 2137145"/>
              <a:gd name="connsiteY1" fmla="*/ 21265 h 138223"/>
              <a:gd name="connsiteX2" fmla="*/ 2137145 w 2137145"/>
              <a:gd name="connsiteY2" fmla="*/ 0 h 138223"/>
              <a:gd name="connsiteX3" fmla="*/ 2126512 w 2137145"/>
              <a:gd name="connsiteY3" fmla="*/ 106325 h 138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7145" h="138223">
                <a:moveTo>
                  <a:pt x="0" y="138223"/>
                </a:moveTo>
                <a:lnTo>
                  <a:pt x="10633" y="21265"/>
                </a:lnTo>
                <a:lnTo>
                  <a:pt x="2137145" y="0"/>
                </a:lnTo>
                <a:lnTo>
                  <a:pt x="2126512" y="106325"/>
                </a:ln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6298607" y="4167919"/>
            <a:ext cx="1640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3GPP 5G </a:t>
            </a:r>
          </a:p>
          <a:p>
            <a:pPr algn="ctr"/>
            <a:r>
              <a:rPr lang="en-US" altLang="ko-KR" sz="1200" dirty="0"/>
              <a:t>Core Network</a:t>
            </a:r>
            <a:endParaRPr lang="ko-KR" alt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1848797" y="3393500"/>
            <a:ext cx="597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STA</a:t>
            </a:r>
            <a:endParaRPr lang="ko-KR" altLang="en-US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3327423" y="3364263"/>
            <a:ext cx="1869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WLAN Access Network</a:t>
            </a:r>
            <a:endParaRPr lang="ko-KR" alt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5090250" y="3584158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R9</a:t>
            </a:r>
          </a:p>
        </p:txBody>
      </p:sp>
      <p:sp>
        <p:nvSpPr>
          <p:cNvPr id="2" name="자유형 1"/>
          <p:cNvSpPr/>
          <p:nvPr/>
        </p:nvSpPr>
        <p:spPr>
          <a:xfrm>
            <a:off x="2457087" y="3231592"/>
            <a:ext cx="3255190" cy="521442"/>
          </a:xfrm>
          <a:custGeom>
            <a:avLst/>
            <a:gdLst>
              <a:gd name="connsiteX0" fmla="*/ 0 w 3261360"/>
              <a:gd name="connsiteY0" fmla="*/ 326948 h 326948"/>
              <a:gd name="connsiteX1" fmla="*/ 967740 w 3261360"/>
              <a:gd name="connsiteY1" fmla="*/ 60248 h 326948"/>
              <a:gd name="connsiteX2" fmla="*/ 2110740 w 3261360"/>
              <a:gd name="connsiteY2" fmla="*/ 14528 h 326948"/>
              <a:gd name="connsiteX3" fmla="*/ 3261360 w 3261360"/>
              <a:gd name="connsiteY3" fmla="*/ 258368 h 32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1360" h="326948">
                <a:moveTo>
                  <a:pt x="0" y="326948"/>
                </a:moveTo>
                <a:cubicBezTo>
                  <a:pt x="307975" y="219633"/>
                  <a:pt x="615950" y="112318"/>
                  <a:pt x="967740" y="60248"/>
                </a:cubicBezTo>
                <a:cubicBezTo>
                  <a:pt x="1319530" y="8178"/>
                  <a:pt x="1728470" y="-18492"/>
                  <a:pt x="2110740" y="14528"/>
                </a:cubicBezTo>
                <a:cubicBezTo>
                  <a:pt x="2493010" y="47548"/>
                  <a:pt x="2877185" y="152958"/>
                  <a:pt x="3261360" y="258368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4 Untrusted WLAN interworking reference model with 5G core network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8450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직사각형 97"/>
          <p:cNvSpPr/>
          <p:nvPr/>
        </p:nvSpPr>
        <p:spPr>
          <a:xfrm>
            <a:off x="5544091" y="2116971"/>
            <a:ext cx="3242304" cy="2512612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787674" y="4034931"/>
            <a:ext cx="679206" cy="46563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TEI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12" name="직선 연결선 11"/>
          <p:cNvCxnSpPr/>
          <p:nvPr/>
        </p:nvCxnSpPr>
        <p:spPr>
          <a:xfrm>
            <a:off x="4104447" y="4349487"/>
            <a:ext cx="6260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/>
          <p:cNvSpPr/>
          <p:nvPr/>
        </p:nvSpPr>
        <p:spPr>
          <a:xfrm>
            <a:off x="1807061" y="2601448"/>
            <a:ext cx="679206" cy="53952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3613677" y="2601447"/>
            <a:ext cx="1196455" cy="53952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 Access Network</a:t>
            </a:r>
          </a:p>
        </p:txBody>
      </p:sp>
      <p:sp>
        <p:nvSpPr>
          <p:cNvPr id="44" name="직사각형 43"/>
          <p:cNvSpPr/>
          <p:nvPr/>
        </p:nvSpPr>
        <p:spPr>
          <a:xfrm>
            <a:off x="3618914" y="3970579"/>
            <a:ext cx="1191218" cy="52998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Data Path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3620127" y="3657591"/>
            <a:ext cx="1190007" cy="3129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ANC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1787674" y="3710214"/>
            <a:ext cx="679206" cy="3247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TEC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68855" y="3100242"/>
            <a:ext cx="5847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/>
              <a:t>NWt</a:t>
            </a:r>
            <a:endParaRPr lang="ko-KR" alt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1951077" y="2276873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UE</a:t>
            </a:r>
            <a:endParaRPr lang="ko-KR" alt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5018265" y="3999517"/>
            <a:ext cx="644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R3(Ta)</a:t>
            </a:r>
          </a:p>
        </p:txBody>
      </p:sp>
      <p:cxnSp>
        <p:nvCxnSpPr>
          <p:cNvPr id="4" name="직선 화살표 연결선 3"/>
          <p:cNvCxnSpPr>
            <a:stCxn id="28" idx="3"/>
            <a:endCxn id="29" idx="1"/>
          </p:cNvCxnSpPr>
          <p:nvPr/>
        </p:nvCxnSpPr>
        <p:spPr>
          <a:xfrm flipV="1">
            <a:off x="6437104" y="2771307"/>
            <a:ext cx="399942" cy="15913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966045" y="214389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N15</a:t>
            </a:r>
            <a:endParaRPr lang="ko-KR" altLang="en-US" sz="1200" dirty="0"/>
          </a:p>
        </p:txBody>
      </p:sp>
      <p:cxnSp>
        <p:nvCxnSpPr>
          <p:cNvPr id="43" name="직선 화살표 연결선 42"/>
          <p:cNvCxnSpPr/>
          <p:nvPr/>
        </p:nvCxnSpPr>
        <p:spPr>
          <a:xfrm>
            <a:off x="4810131" y="3823136"/>
            <a:ext cx="921952" cy="13852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화살표 연결선 45"/>
          <p:cNvCxnSpPr/>
          <p:nvPr/>
        </p:nvCxnSpPr>
        <p:spPr>
          <a:xfrm>
            <a:off x="4816693" y="4228941"/>
            <a:ext cx="915390" cy="14096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5753616" y="2577486"/>
            <a:ext cx="683489" cy="41946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AMF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6837047" y="2561573"/>
            <a:ext cx="683489" cy="41946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SMF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7920479" y="2541590"/>
            <a:ext cx="683489" cy="41946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PCF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5752224" y="3664018"/>
            <a:ext cx="683489" cy="84521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TNGF</a:t>
            </a:r>
          </a:p>
        </p:txBody>
      </p:sp>
      <p:cxnSp>
        <p:nvCxnSpPr>
          <p:cNvPr id="37" name="직선 화살표 연결선 36"/>
          <p:cNvCxnSpPr/>
          <p:nvPr/>
        </p:nvCxnSpPr>
        <p:spPr>
          <a:xfrm flipV="1">
            <a:off x="2474615" y="4221197"/>
            <a:ext cx="1132647" cy="10199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812879" y="3960643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R1</a:t>
            </a:r>
          </a:p>
        </p:txBody>
      </p:sp>
      <p:cxnSp>
        <p:nvCxnSpPr>
          <p:cNvPr id="48" name="직선 화살표 연결선 47"/>
          <p:cNvCxnSpPr/>
          <p:nvPr/>
        </p:nvCxnSpPr>
        <p:spPr>
          <a:xfrm flipV="1">
            <a:off x="2494597" y="3843717"/>
            <a:ext cx="1112664" cy="17316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823534" y="3559990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R8</a:t>
            </a:r>
          </a:p>
        </p:txBody>
      </p:sp>
      <p:cxnSp>
        <p:nvCxnSpPr>
          <p:cNvPr id="50" name="직선 화살표 연결선 49"/>
          <p:cNvCxnSpPr/>
          <p:nvPr/>
        </p:nvCxnSpPr>
        <p:spPr>
          <a:xfrm flipV="1">
            <a:off x="2498664" y="2910170"/>
            <a:ext cx="1088864" cy="13376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671158" y="2629967"/>
            <a:ext cx="7002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Access</a:t>
            </a:r>
          </a:p>
        </p:txBody>
      </p:sp>
      <p:sp>
        <p:nvSpPr>
          <p:cNvPr id="17" name="자유형 16"/>
          <p:cNvSpPr/>
          <p:nvPr/>
        </p:nvSpPr>
        <p:spPr>
          <a:xfrm>
            <a:off x="2512374" y="2017882"/>
            <a:ext cx="3212159" cy="684416"/>
          </a:xfrm>
          <a:custGeom>
            <a:avLst/>
            <a:gdLst>
              <a:gd name="connsiteX0" fmla="*/ 3232298 w 3232298"/>
              <a:gd name="connsiteY0" fmla="*/ 512668 h 693421"/>
              <a:gd name="connsiteX1" fmla="*/ 1701210 w 3232298"/>
              <a:gd name="connsiteY1" fmla="*/ 2305 h 693421"/>
              <a:gd name="connsiteX2" fmla="*/ 0 w 3232298"/>
              <a:gd name="connsiteY2" fmla="*/ 693421 h 69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32298" h="693421">
                <a:moveTo>
                  <a:pt x="3232298" y="512668"/>
                </a:moveTo>
                <a:cubicBezTo>
                  <a:pt x="2736112" y="242423"/>
                  <a:pt x="2239926" y="-27821"/>
                  <a:pt x="1701210" y="2305"/>
                </a:cubicBezTo>
                <a:cubicBezTo>
                  <a:pt x="1162494" y="32430"/>
                  <a:pt x="581247" y="362925"/>
                  <a:pt x="0" y="693421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751277" y="1772817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</a:t>
            </a:r>
            <a:endParaRPr lang="ko-KR" altLang="en-US" sz="1200" dirty="0"/>
          </a:p>
        </p:txBody>
      </p:sp>
      <p:sp>
        <p:nvSpPr>
          <p:cNvPr id="39" name="자유형 38"/>
          <p:cNvSpPr/>
          <p:nvPr/>
        </p:nvSpPr>
        <p:spPr>
          <a:xfrm>
            <a:off x="2498200" y="2209168"/>
            <a:ext cx="3198014" cy="1441694"/>
          </a:xfrm>
          <a:custGeom>
            <a:avLst/>
            <a:gdLst>
              <a:gd name="connsiteX0" fmla="*/ 3264195 w 3264195"/>
              <a:gd name="connsiteY0" fmla="*/ 461113 h 1428676"/>
              <a:gd name="connsiteX1" fmla="*/ 1690577 w 3264195"/>
              <a:gd name="connsiteY1" fmla="*/ 46443 h 1428676"/>
              <a:gd name="connsiteX2" fmla="*/ 0 w 3264195"/>
              <a:gd name="connsiteY2" fmla="*/ 1428676 h 1428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64195" h="1428676">
                <a:moveTo>
                  <a:pt x="3264195" y="461113"/>
                </a:moveTo>
                <a:cubicBezTo>
                  <a:pt x="2749402" y="173147"/>
                  <a:pt x="2234609" y="-114818"/>
                  <a:pt x="1690577" y="46443"/>
                </a:cubicBezTo>
                <a:cubicBezTo>
                  <a:pt x="1146544" y="207703"/>
                  <a:pt x="573272" y="818189"/>
                  <a:pt x="0" y="1428676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/>
          <p:cNvSpPr txBox="1"/>
          <p:nvPr/>
        </p:nvSpPr>
        <p:spPr>
          <a:xfrm>
            <a:off x="3751277" y="207188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</a:t>
            </a:r>
            <a:endParaRPr lang="ko-KR" altLang="en-US" sz="1200" dirty="0"/>
          </a:p>
        </p:txBody>
      </p:sp>
      <p:cxnSp>
        <p:nvCxnSpPr>
          <p:cNvPr id="59" name="직선 화살표 연결선 58"/>
          <p:cNvCxnSpPr/>
          <p:nvPr/>
        </p:nvCxnSpPr>
        <p:spPr>
          <a:xfrm>
            <a:off x="4800320" y="2835889"/>
            <a:ext cx="915390" cy="14096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144653" y="2594208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N2</a:t>
            </a:r>
          </a:p>
        </p:txBody>
      </p:sp>
      <p:cxnSp>
        <p:nvCxnSpPr>
          <p:cNvPr id="61" name="직선 화살표 연결선 60"/>
          <p:cNvCxnSpPr>
            <a:stCxn id="28" idx="2"/>
            <a:endCxn id="31" idx="0"/>
          </p:cNvCxnSpPr>
          <p:nvPr/>
        </p:nvCxnSpPr>
        <p:spPr>
          <a:xfrm flipH="1">
            <a:off x="6093968" y="2996953"/>
            <a:ext cx="1392" cy="667065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096157" y="3066859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N2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920479" y="3664018"/>
            <a:ext cx="683489" cy="84521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UFP</a:t>
            </a:r>
          </a:p>
        </p:txBody>
      </p:sp>
      <p:cxnSp>
        <p:nvCxnSpPr>
          <p:cNvPr id="67" name="직선 화살표 연결선 66"/>
          <p:cNvCxnSpPr>
            <a:stCxn id="31" idx="3"/>
            <a:endCxn id="66" idx="1"/>
          </p:cNvCxnSpPr>
          <p:nvPr/>
        </p:nvCxnSpPr>
        <p:spPr>
          <a:xfrm>
            <a:off x="6435712" y="4086623"/>
            <a:ext cx="1484766" cy="0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966046" y="3843718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N3</a:t>
            </a:r>
          </a:p>
        </p:txBody>
      </p:sp>
      <p:cxnSp>
        <p:nvCxnSpPr>
          <p:cNvPr id="71" name="직선 화살표 연결선 70"/>
          <p:cNvCxnSpPr/>
          <p:nvPr/>
        </p:nvCxnSpPr>
        <p:spPr>
          <a:xfrm>
            <a:off x="7207662" y="2995686"/>
            <a:ext cx="702051" cy="712725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527386" y="3083924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N4</a:t>
            </a:r>
          </a:p>
        </p:txBody>
      </p:sp>
      <p:cxnSp>
        <p:nvCxnSpPr>
          <p:cNvPr id="82" name="직선 화살표 연결선 81"/>
          <p:cNvCxnSpPr/>
          <p:nvPr/>
        </p:nvCxnSpPr>
        <p:spPr>
          <a:xfrm flipV="1">
            <a:off x="7509770" y="2773663"/>
            <a:ext cx="399942" cy="15913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6424948" y="2492417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499675" y="2506541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N7</a:t>
            </a:r>
          </a:p>
        </p:txBody>
      </p:sp>
      <p:sp>
        <p:nvSpPr>
          <p:cNvPr id="97" name="자유형 96"/>
          <p:cNvSpPr/>
          <p:nvPr/>
        </p:nvSpPr>
        <p:spPr>
          <a:xfrm>
            <a:off x="6096672" y="2370109"/>
            <a:ext cx="2137145" cy="202971"/>
          </a:xfrm>
          <a:custGeom>
            <a:avLst/>
            <a:gdLst>
              <a:gd name="connsiteX0" fmla="*/ 0 w 2137145"/>
              <a:gd name="connsiteY0" fmla="*/ 138223 h 138223"/>
              <a:gd name="connsiteX1" fmla="*/ 10633 w 2137145"/>
              <a:gd name="connsiteY1" fmla="*/ 21265 h 138223"/>
              <a:gd name="connsiteX2" fmla="*/ 2137145 w 2137145"/>
              <a:gd name="connsiteY2" fmla="*/ 0 h 138223"/>
              <a:gd name="connsiteX3" fmla="*/ 2126512 w 2137145"/>
              <a:gd name="connsiteY3" fmla="*/ 106325 h 138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7145" h="138223">
                <a:moveTo>
                  <a:pt x="0" y="138223"/>
                </a:moveTo>
                <a:lnTo>
                  <a:pt x="10633" y="21265"/>
                </a:lnTo>
                <a:lnTo>
                  <a:pt x="2137145" y="0"/>
                </a:lnTo>
                <a:lnTo>
                  <a:pt x="2126512" y="106325"/>
                </a:ln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6327787" y="4167919"/>
            <a:ext cx="1640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3GPP 5G </a:t>
            </a:r>
          </a:p>
          <a:p>
            <a:pPr algn="ctr"/>
            <a:r>
              <a:rPr lang="en-US" altLang="ko-KR" sz="1200" dirty="0"/>
              <a:t>Core Network</a:t>
            </a:r>
            <a:endParaRPr lang="ko-KR" alt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1877977" y="3393500"/>
            <a:ext cx="597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STA</a:t>
            </a:r>
            <a:endParaRPr lang="ko-KR" altLang="en-US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3356603" y="3364263"/>
            <a:ext cx="1869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WLAN Access Network</a:t>
            </a:r>
            <a:endParaRPr lang="ko-KR" alt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5119430" y="3584158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R9</a:t>
            </a:r>
          </a:p>
        </p:txBody>
      </p:sp>
      <p:sp>
        <p:nvSpPr>
          <p:cNvPr id="2" name="자유형 1"/>
          <p:cNvSpPr/>
          <p:nvPr/>
        </p:nvSpPr>
        <p:spPr>
          <a:xfrm>
            <a:off x="2486267" y="3231592"/>
            <a:ext cx="3255190" cy="521442"/>
          </a:xfrm>
          <a:custGeom>
            <a:avLst/>
            <a:gdLst>
              <a:gd name="connsiteX0" fmla="*/ 0 w 3261360"/>
              <a:gd name="connsiteY0" fmla="*/ 326948 h 326948"/>
              <a:gd name="connsiteX1" fmla="*/ 967740 w 3261360"/>
              <a:gd name="connsiteY1" fmla="*/ 60248 h 326948"/>
              <a:gd name="connsiteX2" fmla="*/ 2110740 w 3261360"/>
              <a:gd name="connsiteY2" fmla="*/ 14528 h 326948"/>
              <a:gd name="connsiteX3" fmla="*/ 3261360 w 3261360"/>
              <a:gd name="connsiteY3" fmla="*/ 258368 h 32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1360" h="326948">
                <a:moveTo>
                  <a:pt x="0" y="326948"/>
                </a:moveTo>
                <a:cubicBezTo>
                  <a:pt x="307975" y="219633"/>
                  <a:pt x="615950" y="112318"/>
                  <a:pt x="967740" y="60248"/>
                </a:cubicBezTo>
                <a:cubicBezTo>
                  <a:pt x="1319530" y="8178"/>
                  <a:pt x="1728470" y="-18492"/>
                  <a:pt x="2110740" y="14528"/>
                </a:cubicBezTo>
                <a:cubicBezTo>
                  <a:pt x="2493010" y="47548"/>
                  <a:pt x="2877185" y="152958"/>
                  <a:pt x="3261360" y="258368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5 Trusted WLAN interworking reference model with 5G core network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61864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698753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6 Control plane between STA and N3IWF(3GPP TS 23.501)</a:t>
            </a:r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845" y="1815046"/>
            <a:ext cx="7102594" cy="329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028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직사각형 70"/>
          <p:cNvSpPr/>
          <p:nvPr/>
        </p:nvSpPr>
        <p:spPr>
          <a:xfrm>
            <a:off x="6541104" y="1989404"/>
            <a:ext cx="654701" cy="407045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N3IWF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3965599" y="1989404"/>
            <a:ext cx="1440160" cy="4070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Network </a:t>
            </a:r>
          </a:p>
        </p:txBody>
      </p:sp>
      <p:cxnSp>
        <p:nvCxnSpPr>
          <p:cNvPr id="41" name="직선 연결선 40"/>
          <p:cNvCxnSpPr/>
          <p:nvPr/>
        </p:nvCxnSpPr>
        <p:spPr>
          <a:xfrm>
            <a:off x="4685680" y="2408309"/>
            <a:ext cx="6711" cy="11412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6868453" y="2397401"/>
            <a:ext cx="0" cy="11521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6"/>
          <p:cNvCxnSpPr/>
          <p:nvPr/>
        </p:nvCxnSpPr>
        <p:spPr>
          <a:xfrm>
            <a:off x="4692390" y="2933731"/>
            <a:ext cx="2144982" cy="10329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976997" y="2628578"/>
            <a:ext cx="130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Ethernet protocol </a:t>
            </a:r>
            <a:endParaRPr lang="ko-KR" alt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7 R3 interface</a:t>
            </a:r>
          </a:p>
        </p:txBody>
      </p:sp>
    </p:spTree>
    <p:extLst>
      <p:ext uri="{BB962C8B-B14F-4D97-AF65-F5344CB8AC3E}">
        <p14:creationId xmlns:p14="http://schemas.microsoft.com/office/powerpoint/2010/main" val="890262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7175</TotalTime>
  <Words>552</Words>
  <Application>Microsoft Office PowerPoint</Application>
  <PresentationFormat>와이드스크린</PresentationFormat>
  <Paragraphs>229</Paragraphs>
  <Slides>16</Slides>
  <Notes>11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4" baseType="lpstr">
      <vt:lpstr>Arial Unicode MS</vt:lpstr>
      <vt:lpstr>MS Gothic</vt:lpstr>
      <vt:lpstr>돋움</vt:lpstr>
      <vt:lpstr>맑은 고딕</vt:lpstr>
      <vt:lpstr>Arial</vt:lpstr>
      <vt:lpstr>Times New Roman</vt:lpstr>
      <vt:lpstr>Office Theme</vt:lpstr>
      <vt:lpstr>Document</vt:lpstr>
      <vt:lpstr>The original figures in the draft technical report on interworking between 3GPP 5G network and WLAN </vt:lpstr>
      <vt:lpstr>Abstract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Namseok Ko</dc:creator>
  <cp:lastModifiedBy>USER</cp:lastModifiedBy>
  <cp:revision>775</cp:revision>
  <cp:lastPrinted>2020-10-14T05:05:48Z</cp:lastPrinted>
  <dcterms:created xsi:type="dcterms:W3CDTF">2016-03-01T04:36:01Z</dcterms:created>
  <dcterms:modified xsi:type="dcterms:W3CDTF">2021-01-01T02:11:57Z</dcterms:modified>
</cp:coreProperties>
</file>