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393" r:id="rId8"/>
    <p:sldId id="368" r:id="rId9"/>
    <p:sldId id="268" r:id="rId10"/>
    <p:sldId id="280" r:id="rId11"/>
    <p:sldId id="367" r:id="rId12"/>
    <p:sldId id="371" r:id="rId13"/>
    <p:sldId id="370" r:id="rId14"/>
    <p:sldId id="395" r:id="rId15"/>
    <p:sldId id="408" r:id="rId16"/>
    <p:sldId id="407" r:id="rId17"/>
    <p:sldId id="399" r:id="rId18"/>
    <p:sldId id="381" r:id="rId19"/>
    <p:sldId id="400" r:id="rId20"/>
    <p:sldId id="384" r:id="rId21"/>
    <p:sldId id="409" r:id="rId22"/>
    <p:sldId id="410" r:id="rId23"/>
    <p:sldId id="411" r:id="rId24"/>
    <p:sldId id="27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BA705B-C55D-429F-802B-F5EE79FEABC3}" v="1" dt="2020-12-15T14:22:20.6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91" d="100"/>
          <a:sy n="91" d="100"/>
        </p:scale>
        <p:origin x="156" y="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3FBA705B-C55D-429F-802B-F5EE79FEABC3}"/>
    <pc:docChg chg="undo custSel modSld modMainMaster">
      <pc:chgData name="Joseph Levy" userId="3766db8f-7892-44ce-ae9b-8fce39950acf" providerId="ADAL" clId="{3FBA705B-C55D-429F-802B-F5EE79FEABC3}" dt="2020-12-15T14:40:47.148" v="139" actId="6549"/>
      <pc:docMkLst>
        <pc:docMk/>
      </pc:docMkLst>
      <pc:sldChg chg="modSp mod">
        <pc:chgData name="Joseph Levy" userId="3766db8f-7892-44ce-ae9b-8fce39950acf" providerId="ADAL" clId="{3FBA705B-C55D-429F-802B-F5EE79FEABC3}" dt="2020-12-15T14:40:47.148" v="139" actId="6549"/>
        <pc:sldMkLst>
          <pc:docMk/>
          <pc:sldMk cId="0" sldId="257"/>
        </pc:sldMkLst>
        <pc:spChg chg="mod">
          <ac:chgData name="Joseph Levy" userId="3766db8f-7892-44ce-ae9b-8fce39950acf" providerId="ADAL" clId="{3FBA705B-C55D-429F-802B-F5EE79FEABC3}" dt="2020-12-15T14:40:47.148" v="139" actId="6549"/>
          <ac:spMkLst>
            <pc:docMk/>
            <pc:sldMk cId="0" sldId="257"/>
            <ac:spMk id="3" creationId="{443B98C9-C847-4EA9-A208-0AE53C2FE4EA}"/>
          </ac:spMkLst>
        </pc:spChg>
      </pc:sldChg>
      <pc:sldChg chg="modSp mod">
        <pc:chgData name="Joseph Levy" userId="3766db8f-7892-44ce-ae9b-8fce39950acf" providerId="ADAL" clId="{3FBA705B-C55D-429F-802B-F5EE79FEABC3}" dt="2020-12-15T14:27:15.785" v="132" actId="20577"/>
        <pc:sldMkLst>
          <pc:docMk/>
          <pc:sldMk cId="884494122" sldId="274"/>
        </pc:sldMkLst>
        <pc:spChg chg="mod">
          <ac:chgData name="Joseph Levy" userId="3766db8f-7892-44ce-ae9b-8fce39950acf" providerId="ADAL" clId="{3FBA705B-C55D-429F-802B-F5EE79FEABC3}" dt="2020-12-15T14:27:15.785" v="132" actId="20577"/>
          <ac:spMkLst>
            <pc:docMk/>
            <pc:sldMk cId="884494122" sldId="274"/>
            <ac:spMk id="37891" creationId="{00000000-0000-0000-0000-000000000000}"/>
          </ac:spMkLst>
        </pc:spChg>
      </pc:sldChg>
      <pc:sldChg chg="modSp mod">
        <pc:chgData name="Joseph Levy" userId="3766db8f-7892-44ce-ae9b-8fce39950acf" providerId="ADAL" clId="{3FBA705B-C55D-429F-802B-F5EE79FEABC3}" dt="2020-12-15T14:25:09.730" v="102" actId="20577"/>
        <pc:sldMkLst>
          <pc:docMk/>
          <pc:sldMk cId="2317574386" sldId="411"/>
        </pc:sldMkLst>
        <pc:spChg chg="mod">
          <ac:chgData name="Joseph Levy" userId="3766db8f-7892-44ce-ae9b-8fce39950acf" providerId="ADAL" clId="{3FBA705B-C55D-429F-802B-F5EE79FEABC3}" dt="2020-12-15T14:25:09.730" v="102" actId="20577"/>
          <ac:spMkLst>
            <pc:docMk/>
            <pc:sldMk cId="2317574386" sldId="411"/>
            <ac:spMk id="8" creationId="{FC17CA4D-144A-4BEB-8E31-76C9F0AC175D}"/>
          </ac:spMkLst>
        </pc:spChg>
      </pc:sldChg>
      <pc:sldMasterChg chg="modSp mod">
        <pc:chgData name="Joseph Levy" userId="3766db8f-7892-44ce-ae9b-8fce39950acf" providerId="ADAL" clId="{3FBA705B-C55D-429F-802B-F5EE79FEABC3}" dt="2020-12-15T07:34:16.113" v="1" actId="6549"/>
        <pc:sldMasterMkLst>
          <pc:docMk/>
          <pc:sldMasterMk cId="0" sldId="2147483648"/>
        </pc:sldMasterMkLst>
        <pc:spChg chg="mod">
          <ac:chgData name="Joseph Levy" userId="3766db8f-7892-44ce-ae9b-8fce39950acf" providerId="ADAL" clId="{3FBA705B-C55D-429F-802B-F5EE79FEABC3}" dt="2020-12-15T07:34:16.113" v="1"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12/15/2020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802.11-20/1964r1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1262-06-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0/11-20-0013-07-AANI-draft-technical-report-on-interworking-between-3gpp-5g-network-wla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262-06-AANI-cc32-aani-report-comments.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hyperlink" Target="https://mentor.ieee.org/802.11/dcn/20/11-20-1472-00-AANI-context-on-11-20-1376r0-technical-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12-01-AANI-aani-sc-teleconference-15-sep-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4" Type="http://schemas.openxmlformats.org/officeDocument/2006/relationships/hyperlink" Target="https://mentor.ieee.org/802.11/dcn/20/11-20-1031-00-AANI-comments-on-11-20-0013-03-aani-draft-technical-report-on-interworking-between-3gpp-5g-network-wlan.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0/11-20-0013-07-AANI-draft-technical-report-on-interworking-between-3gpp-5g-network-wlan.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1376-00-AANI-technical-report-on-interworking-between-3gpp-5g-system-and-wlan.docx"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56-00-AANI-proposed-comment-resolution-for-cid-10-11-12-105-on-comment-collection-sheet-11-20-1262r2.docx" TargetMode="External"/><Relationship Id="rId12" Type="http://schemas.openxmlformats.org/officeDocument/2006/relationships/hyperlink" Target="https://mentor.ieee.org/802.11/dcn/20/11-20-1926-00-AANI-aani-sc-teleconference-minutes-november-2020-plenary.docx" TargetMode="External"/><Relationship Id="rId2" Type="http://schemas.openxmlformats.org/officeDocument/2006/relationships/hyperlink" Target="https://mentor.ieee.org/802.11/dcn/20/11-20-0013-04-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5-AANI-draft-technical-report-on-interworking-between-3gpp-5g-network-wlan.pdf" TargetMode="External"/><Relationship Id="rId11" Type="http://schemas.openxmlformats.org/officeDocument/2006/relationships/hyperlink" Target="https://mentor.ieee.org/802.11/dcn/20/11-20-1601" TargetMode="External"/><Relationship Id="rId5" Type="http://schemas.openxmlformats.org/officeDocument/2006/relationships/hyperlink" Target="https://mentor.ieee.org/802.11/dcn/20/11-20-1262-03-AANI-cc32-aani-report-comments.xlsx" TargetMode="External"/><Relationship Id="rId10" Type="http://schemas.openxmlformats.org/officeDocument/2006/relationships/hyperlink" Target="https://mentor.ieee.org/802.11/dcn/20/11-20-1567-AANI-aani-sc-teleconference-1-oct-2020-meeting-minutes.docx" TargetMode="External"/><Relationship Id="rId4" Type="http://schemas.openxmlformats.org/officeDocument/2006/relationships/hyperlink" Target="https://mentor.ieee.org/802.11/dcn/20/11-20-1262-02-AANI-cc32-aani-report-comments.xlsx" TargetMode="External"/><Relationship Id="rId9" Type="http://schemas.openxmlformats.org/officeDocument/2006/relationships/hyperlink" Target="https://mentor.ieee.org/802.11/dcn/20/11-20-1512-01-AANI-aani-sc-teleconference-15-sep-2020-meeting-minute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December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spid="_x0000_s1026" name="Document" r:id="rId4" imgW="8249760" imgH="2855880" progId="Word.Document.8">
                  <p:embed/>
                </p:oleObj>
              </mc:Choice>
              <mc:Fallback>
                <p:oleObj name="Document" r:id="rId4" imgW="8249760" imgH="2855880" progId="Word.Document.8">
                  <p:embed/>
                  <p:pic>
                    <p:nvPicPr>
                      <p:cNvPr id="9" name="Object 3"/>
                      <p:cNvPicPr>
                        <a:picLocks noChangeAspect="1" noChangeArrowheads="1"/>
                      </p:cNvPicPr>
                      <p:nvPr/>
                    </p:nvPicPr>
                    <p:blipFill>
                      <a:blip r:embed="rId5"/>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1-20/1262r6</a:t>
            </a:r>
            <a:r>
              <a:rPr lang="en-US" sz="3200" b="0" dirty="0"/>
              <a:t> “CC32 AANI Report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2020</a:t>
            </a:r>
            <a:endParaRPr lang="en-GB" dirty="0"/>
          </a:p>
        </p:txBody>
      </p:sp>
      <p:sp>
        <p:nvSpPr>
          <p:cNvPr id="10" name="TextBox 9">
            <a:extLst>
              <a:ext uri="{FF2B5EF4-FFF2-40B4-BE49-F238E27FC236}">
                <a16:creationId xmlns:a16="http://schemas.microsoft.com/office/drawing/2014/main" id="{EF4DA3D6-93AE-47C0-8DDA-A81C0F27EE56}"/>
              </a:ext>
            </a:extLst>
          </p:cNvPr>
          <p:cNvSpPr txBox="1"/>
          <p:nvPr/>
        </p:nvSpPr>
        <p:spPr>
          <a:xfrm>
            <a:off x="3047215" y="3015858"/>
            <a:ext cx="6094428" cy="830997"/>
          </a:xfrm>
          <a:prstGeom prst="rect">
            <a:avLst/>
          </a:prstGeom>
          <a:noFill/>
        </p:spPr>
        <p:txBody>
          <a:bodyPr wrap="square">
            <a:spAutoFit/>
          </a:bodyPr>
          <a:lstStyle/>
          <a:p>
            <a:r>
              <a:rPr lang="en-US" altLang="en-US" dirty="0"/>
              <a:t>Motions related to the Technical report are not in order</a:t>
            </a:r>
            <a:endParaRPr lang="en-US" dirty="0"/>
          </a:p>
        </p:txBody>
      </p:sp>
      <p:graphicFrame>
        <p:nvGraphicFramePr>
          <p:cNvPr id="7" name="Table 6">
            <a:extLst>
              <a:ext uri="{FF2B5EF4-FFF2-40B4-BE49-F238E27FC236}">
                <a16:creationId xmlns:a16="http://schemas.microsoft.com/office/drawing/2014/main" id="{9E348773-4128-46F9-8301-970C1901D437}"/>
              </a:ext>
            </a:extLst>
          </p:cNvPr>
          <p:cNvGraphicFramePr>
            <a:graphicFrameLocks noGrp="1"/>
          </p:cNvGraphicFramePr>
          <p:nvPr>
            <p:extLst>
              <p:ext uri="{D42A27DB-BD31-4B8C-83A1-F6EECF244321}">
                <p14:modId xmlns:p14="http://schemas.microsoft.com/office/powerpoint/2010/main" val="1295270437"/>
              </p:ext>
            </p:extLst>
          </p:nvPr>
        </p:nvGraphicFramePr>
        <p:xfrm>
          <a:off x="419099" y="2209798"/>
          <a:ext cx="11353801" cy="4114802"/>
        </p:xfrm>
        <a:graphic>
          <a:graphicData uri="http://schemas.openxmlformats.org/drawingml/2006/table">
            <a:tbl>
              <a:tblPr/>
              <a:tblGrid>
                <a:gridCol w="2210475">
                  <a:extLst>
                    <a:ext uri="{9D8B030D-6E8A-4147-A177-3AD203B41FA5}">
                      <a16:colId xmlns:a16="http://schemas.microsoft.com/office/drawing/2014/main" val="1565610307"/>
                    </a:ext>
                  </a:extLst>
                </a:gridCol>
                <a:gridCol w="944476">
                  <a:extLst>
                    <a:ext uri="{9D8B030D-6E8A-4147-A177-3AD203B41FA5}">
                      <a16:colId xmlns:a16="http://schemas.microsoft.com/office/drawing/2014/main" val="2398812112"/>
                    </a:ext>
                  </a:extLst>
                </a:gridCol>
                <a:gridCol w="1044951">
                  <a:extLst>
                    <a:ext uri="{9D8B030D-6E8A-4147-A177-3AD203B41FA5}">
                      <a16:colId xmlns:a16="http://schemas.microsoft.com/office/drawing/2014/main" val="781138221"/>
                    </a:ext>
                  </a:extLst>
                </a:gridCol>
                <a:gridCol w="643047">
                  <a:extLst>
                    <a:ext uri="{9D8B030D-6E8A-4147-A177-3AD203B41FA5}">
                      <a16:colId xmlns:a16="http://schemas.microsoft.com/office/drawing/2014/main" val="2061840492"/>
                    </a:ext>
                  </a:extLst>
                </a:gridCol>
                <a:gridCol w="542571">
                  <a:extLst>
                    <a:ext uri="{9D8B030D-6E8A-4147-A177-3AD203B41FA5}">
                      <a16:colId xmlns:a16="http://schemas.microsoft.com/office/drawing/2014/main" val="3333187427"/>
                    </a:ext>
                  </a:extLst>
                </a:gridCol>
                <a:gridCol w="522476">
                  <a:extLst>
                    <a:ext uri="{9D8B030D-6E8A-4147-A177-3AD203B41FA5}">
                      <a16:colId xmlns:a16="http://schemas.microsoft.com/office/drawing/2014/main" val="3308044880"/>
                    </a:ext>
                  </a:extLst>
                </a:gridCol>
                <a:gridCol w="422000">
                  <a:extLst>
                    <a:ext uri="{9D8B030D-6E8A-4147-A177-3AD203B41FA5}">
                      <a16:colId xmlns:a16="http://schemas.microsoft.com/office/drawing/2014/main" val="4150460596"/>
                    </a:ext>
                  </a:extLst>
                </a:gridCol>
                <a:gridCol w="422000">
                  <a:extLst>
                    <a:ext uri="{9D8B030D-6E8A-4147-A177-3AD203B41FA5}">
                      <a16:colId xmlns:a16="http://schemas.microsoft.com/office/drawing/2014/main" val="674134038"/>
                    </a:ext>
                  </a:extLst>
                </a:gridCol>
                <a:gridCol w="723428">
                  <a:extLst>
                    <a:ext uri="{9D8B030D-6E8A-4147-A177-3AD203B41FA5}">
                      <a16:colId xmlns:a16="http://schemas.microsoft.com/office/drawing/2014/main" val="3732536398"/>
                    </a:ext>
                  </a:extLst>
                </a:gridCol>
                <a:gridCol w="723428">
                  <a:extLst>
                    <a:ext uri="{9D8B030D-6E8A-4147-A177-3AD203B41FA5}">
                      <a16:colId xmlns:a16="http://schemas.microsoft.com/office/drawing/2014/main" val="1504758928"/>
                    </a:ext>
                  </a:extLst>
                </a:gridCol>
                <a:gridCol w="723428">
                  <a:extLst>
                    <a:ext uri="{9D8B030D-6E8A-4147-A177-3AD203B41FA5}">
                      <a16:colId xmlns:a16="http://schemas.microsoft.com/office/drawing/2014/main" val="2555215196"/>
                    </a:ext>
                  </a:extLst>
                </a:gridCol>
                <a:gridCol w="1306189">
                  <a:extLst>
                    <a:ext uri="{9D8B030D-6E8A-4147-A177-3AD203B41FA5}">
                      <a16:colId xmlns:a16="http://schemas.microsoft.com/office/drawing/2014/main" val="69172038"/>
                    </a:ext>
                  </a:extLst>
                </a:gridCol>
                <a:gridCol w="1125332">
                  <a:extLst>
                    <a:ext uri="{9D8B030D-6E8A-4147-A177-3AD203B41FA5}">
                      <a16:colId xmlns:a16="http://schemas.microsoft.com/office/drawing/2014/main" val="667229072"/>
                    </a:ext>
                  </a:extLst>
                </a:gridCol>
              </a:tblGrid>
              <a:tr h="836342">
                <a:tc>
                  <a:txBody>
                    <a:bodyPr/>
                    <a:lstStyle/>
                    <a:p>
                      <a:pPr algn="l" fontAlgn="ctr"/>
                      <a:r>
                        <a:rPr lang="en-US" sz="18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8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091923194"/>
                  </a:ext>
                </a:extLst>
              </a:tr>
              <a:tr h="802888">
                <a:tc>
                  <a:txBody>
                    <a:bodyPr/>
                    <a:lstStyle/>
                    <a:p>
                      <a:pPr algn="l" fontAlgn="ctr"/>
                      <a:r>
                        <a:rPr lang="en-US" sz="18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4965487"/>
                  </a:ext>
                </a:extLst>
              </a:tr>
              <a:tr h="802888">
                <a:tc>
                  <a:txBody>
                    <a:bodyPr/>
                    <a:lstStyle/>
                    <a:p>
                      <a:pPr algn="l" fontAlgn="ctr"/>
                      <a:r>
                        <a:rPr lang="en-US" sz="18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4929562"/>
                  </a:ext>
                </a:extLst>
              </a:tr>
              <a:tr h="836342">
                <a:tc>
                  <a:txBody>
                    <a:bodyPr/>
                    <a:lstStyle/>
                    <a:p>
                      <a:pPr algn="l" fontAlgn="ctr"/>
                      <a:r>
                        <a:rPr lang="en-US" sz="18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2272968"/>
                  </a:ext>
                </a:extLst>
              </a:tr>
              <a:tr h="836342">
                <a:tc>
                  <a:txBody>
                    <a:bodyPr/>
                    <a:lstStyle/>
                    <a:p>
                      <a:pPr algn="l" fontAlgn="ctr"/>
                      <a:r>
                        <a:rPr lang="en-US" sz="18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106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106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144566"/>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DB79-1735-4E2C-AFD2-31204DF69E35}"/>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9D800194-6C28-4B68-8C28-CC3A8B96A2C7}"/>
              </a:ext>
            </a:extLst>
          </p:cNvPr>
          <p:cNvSpPr>
            <a:spLocks noGrp="1"/>
          </p:cNvSpPr>
          <p:nvPr>
            <p:ph idx="1"/>
          </p:nvPr>
        </p:nvSpPr>
        <p:spPr/>
        <p:txBody>
          <a:bodyPr/>
          <a:lstStyle/>
          <a:p>
            <a:pPr marL="457200" indent="-457200">
              <a:buFont typeface="+mj-lt"/>
              <a:buAutoNum type="arabicPeriod"/>
            </a:pPr>
            <a:r>
              <a:rPr lang="en-US" dirty="0"/>
              <a:t>?</a:t>
            </a:r>
            <a:endParaRPr lang="en-US" b="0" i="0" dirty="0">
              <a:solidFill>
                <a:srgbClr val="000000"/>
              </a:solidFill>
              <a:effectLst/>
              <a:latin typeface="Verdana" panose="020B0604030504040204" pitchFamily="34" charset="0"/>
            </a:endParaRPr>
          </a:p>
          <a:p>
            <a:endParaRPr lang="en-US" b="0" i="0" dirty="0">
              <a:solidFill>
                <a:srgbClr val="000000"/>
              </a:solidFill>
              <a:effectLst/>
              <a:latin typeface="Verdana" panose="020B0604030504040204" pitchFamily="34" charset="0"/>
            </a:endParaRPr>
          </a:p>
          <a:p>
            <a:r>
              <a:rPr lang="en-US" b="0" dirty="0">
                <a:latin typeface="Verdana" panose="020B0604030504040204" pitchFamily="34" charset="0"/>
              </a:rPr>
              <a:t> </a:t>
            </a:r>
            <a:endParaRPr lang="en-US" dirty="0"/>
          </a:p>
        </p:txBody>
      </p:sp>
      <p:sp>
        <p:nvSpPr>
          <p:cNvPr id="4" name="Slide Number Placeholder 3">
            <a:extLst>
              <a:ext uri="{FF2B5EF4-FFF2-40B4-BE49-F238E27FC236}">
                <a16:creationId xmlns:a16="http://schemas.microsoft.com/office/drawing/2014/main" id="{0E05A63B-029A-4D97-BB2B-CCB4471A1888}"/>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FEF6FD9-4934-4A99-B462-8B302AD0676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E7FB2B2-DCF3-4B7B-95F1-6A2A1785BD03}"/>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670489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A7C0-17C4-4E09-B8D0-F8399CAF551A}"/>
              </a:ext>
            </a:extLst>
          </p:cNvPr>
          <p:cNvSpPr>
            <a:spLocks noGrp="1"/>
          </p:cNvSpPr>
          <p:nvPr>
            <p:ph type="title"/>
          </p:nvPr>
        </p:nvSpPr>
        <p:spPr/>
        <p:txBody>
          <a:bodyPr/>
          <a:lstStyle/>
          <a:p>
            <a:r>
              <a:rPr lang="en-US" dirty="0"/>
              <a:t>Status of Editorial Review</a:t>
            </a:r>
          </a:p>
        </p:txBody>
      </p:sp>
      <p:sp>
        <p:nvSpPr>
          <p:cNvPr id="3" name="Content Placeholder 2">
            <a:extLst>
              <a:ext uri="{FF2B5EF4-FFF2-40B4-BE49-F238E27FC236}">
                <a16:creationId xmlns:a16="http://schemas.microsoft.com/office/drawing/2014/main" id="{2A05EE47-B670-443D-9CED-7769DB5DEEC4}"/>
              </a:ext>
            </a:extLst>
          </p:cNvPr>
          <p:cNvSpPr>
            <a:spLocks noGrp="1"/>
          </p:cNvSpPr>
          <p:nvPr>
            <p:ph idx="1"/>
          </p:nvPr>
        </p:nvSpPr>
        <p:spPr/>
        <p:txBody>
          <a:bodyPr/>
          <a:lstStyle/>
          <a:p>
            <a:pPr>
              <a:buFont typeface="Arial" panose="020B0604020202020204" pitchFamily="34" charset="0"/>
              <a:buChar char="•"/>
            </a:pPr>
            <a:r>
              <a:rPr lang="en-US" dirty="0"/>
              <a:t>An editorial review is in progress (goal is to complete the review this week). </a:t>
            </a:r>
            <a:br>
              <a:rPr lang="en-US" dirty="0"/>
            </a:br>
            <a:r>
              <a:rPr lang="en-US" dirty="0"/>
              <a:t>  	(Two reviewers have indicated they may participate)</a:t>
            </a:r>
          </a:p>
          <a:p>
            <a:pPr>
              <a:buFont typeface="Arial" panose="020B0604020202020204" pitchFamily="34" charset="0"/>
              <a:buChar char="•"/>
            </a:pPr>
            <a:r>
              <a:rPr lang="en-US" dirty="0"/>
              <a:t>After the review is complete, the editorial changes will be shared with the Authors of </a:t>
            </a:r>
            <a:r>
              <a:rPr lang="en-US" dirty="0">
                <a:hlinkClick r:id="rId2"/>
              </a:rPr>
              <a:t>11-20/0013r7</a:t>
            </a:r>
            <a:r>
              <a:rPr lang="en-US" dirty="0"/>
              <a:t>.  The Authors will then review/accept the editorial changes </a:t>
            </a:r>
          </a:p>
          <a:p>
            <a:pPr>
              <a:buFont typeface="Arial" panose="020B0604020202020204" pitchFamily="34" charset="0"/>
              <a:buChar char="•"/>
            </a:pPr>
            <a:r>
              <a:rPr lang="en-US" dirty="0"/>
              <a:t>An updated version of the report will be uploaded (goal is to upload the document prior to the next AANI SC Teleconference (5 January 2021)</a:t>
            </a:r>
          </a:p>
          <a:p>
            <a:pPr>
              <a:buFont typeface="Arial" panose="020B0604020202020204" pitchFamily="34" charset="0"/>
              <a:buChar char="•"/>
            </a:pPr>
            <a:endParaRPr lang="en-US" dirty="0"/>
          </a:p>
          <a:p>
            <a:pPr>
              <a:buFont typeface="Arial" panose="020B0604020202020204" pitchFamily="34" charset="0"/>
              <a:buChar char="•"/>
            </a:pPr>
            <a:r>
              <a:rPr lang="en-US" dirty="0"/>
              <a:t>If you have additional text proposals, please provide them prior to the 5 January 2021 meeting. </a:t>
            </a:r>
          </a:p>
        </p:txBody>
      </p:sp>
      <p:sp>
        <p:nvSpPr>
          <p:cNvPr id="4" name="Slide Number Placeholder 3">
            <a:extLst>
              <a:ext uri="{FF2B5EF4-FFF2-40B4-BE49-F238E27FC236}">
                <a16:creationId xmlns:a16="http://schemas.microsoft.com/office/drawing/2014/main" id="{0D652A04-8997-47D3-9039-AFFDACB2BB56}"/>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F5A16E0-0D35-4997-995C-D6293B573C0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839DDD-C00B-4B37-9D4C-036E7DF557A5}"/>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386314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Open Comments</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December 2020</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13</a:t>
            </a:fld>
            <a:endParaRPr lang="en-GB" dirty="0"/>
          </a:p>
        </p:txBody>
      </p:sp>
    </p:spTree>
    <p:extLst>
      <p:ext uri="{BB962C8B-B14F-4D97-AF65-F5344CB8AC3E}">
        <p14:creationId xmlns:p14="http://schemas.microsoft.com/office/powerpoint/2010/main" val="15744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December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2825598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December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3093966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December 2020</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3947819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Draft Motions – for review</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December 2020</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17</a:t>
            </a:fld>
            <a:endParaRPr lang="en-GB" dirty="0"/>
          </a:p>
        </p:txBody>
      </p:sp>
    </p:spTree>
    <p:extLst>
      <p:ext uri="{BB962C8B-B14F-4D97-AF65-F5344CB8AC3E}">
        <p14:creationId xmlns:p14="http://schemas.microsoft.com/office/powerpoint/2010/main" val="1457310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p:txBody>
          <a:bodyPr/>
          <a:lstStyle/>
          <a:p>
            <a:r>
              <a:rPr lang="en-US" dirty="0">
                <a:solidFill>
                  <a:schemeClr val="tx1"/>
                </a:solidFill>
              </a:rPr>
              <a:t>Motion 5:</a:t>
            </a:r>
          </a:p>
          <a:p>
            <a:r>
              <a:rPr lang="en-US" dirty="0">
                <a:solidFill>
                  <a:schemeClr val="tx1"/>
                </a:solidFill>
              </a:rPr>
              <a:t>Move to approve the proposed resolution of accept as provided in </a:t>
            </a:r>
            <a:r>
              <a:rPr lang="en-US" altLang="en-US" b="1" dirty="0">
                <a:solidFill>
                  <a:schemeClr val="tx1"/>
                </a:solidFill>
                <a:hlinkClick r:id="rId2"/>
              </a:rPr>
              <a:t>11-20/1262r6</a:t>
            </a:r>
            <a:r>
              <a:rPr lang="en-US" dirty="0">
                <a:solidFill>
                  <a:schemeClr val="tx1"/>
                </a:solidFill>
              </a:rPr>
              <a:t> for CID: 13. With editorial privileges given to the AANI Chair.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sz="2000" dirty="0">
                <a:solidFill>
                  <a:schemeClr val="tx1"/>
                </a:solidFill>
              </a:rPr>
              <a:t>Straw Poll: 2020-10-06 – Y:6  N:1  A:1</a:t>
            </a:r>
          </a:p>
          <a:p>
            <a:r>
              <a:rPr lang="en-US" sz="1800" i="1" dirty="0"/>
              <a:t>Note: this comment resolution was omitted from the motions made during the November 2020 802 Plenary.</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18</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213265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1"/>
            <a:ext cx="10361084" cy="611185"/>
          </a:xfrm>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914401" y="1296986"/>
            <a:ext cx="10361084" cy="5103814"/>
          </a:xfrm>
        </p:spPr>
        <p:txBody>
          <a:bodyPr/>
          <a:lstStyle/>
          <a:p>
            <a:r>
              <a:rPr lang="en-US" dirty="0">
                <a:solidFill>
                  <a:schemeClr val="tx1"/>
                </a:solidFill>
              </a:rPr>
              <a:t>Motion 6:</a:t>
            </a:r>
          </a:p>
          <a:p>
            <a:r>
              <a:rPr lang="en-US" dirty="0">
                <a:solidFill>
                  <a:schemeClr val="tx1"/>
                </a:solidFill>
              </a:rPr>
              <a:t>Move to accept the following resolution for CIDs: 68, 69, 70, 71, 80:</a:t>
            </a:r>
          </a:p>
          <a:p>
            <a:r>
              <a:rPr lang="en-US" dirty="0">
                <a:solidFill>
                  <a:schemeClr val="tx1"/>
                </a:solidFill>
              </a:rPr>
              <a:t>	REJECTED – Significant discussion was had during several AANI SC teleconferences and several related contributions were discussed: </a:t>
            </a:r>
            <a:r>
              <a:rPr lang="en-US" dirty="0">
                <a:solidFill>
                  <a:schemeClr val="tx1"/>
                </a:solidFill>
                <a:hlinkClick r:id="rId2"/>
              </a:rPr>
              <a:t>11-20/1472r0</a:t>
            </a:r>
            <a:r>
              <a:rPr lang="en-US" dirty="0">
                <a:solidFill>
                  <a:schemeClr val="tx1"/>
                </a:solidFill>
              </a:rPr>
              <a:t>, </a:t>
            </a:r>
            <a:r>
              <a:rPr lang="en-US" dirty="0">
                <a:solidFill>
                  <a:schemeClr val="tx1"/>
                </a:solidFill>
                <a:hlinkClick r:id="rId3"/>
              </a:rPr>
              <a:t>11-20/1376r0</a:t>
            </a:r>
            <a:r>
              <a:rPr lang="en-US" dirty="0">
                <a:solidFill>
                  <a:schemeClr val="tx1"/>
                </a:solidFill>
              </a:rPr>
              <a:t> and </a:t>
            </a:r>
            <a:r>
              <a:rPr lang="en-US" dirty="0">
                <a:solidFill>
                  <a:schemeClr val="tx1"/>
                </a:solidFill>
                <a:hlinkClick r:id="rId4"/>
              </a:rPr>
              <a:t>11-20/1031r0</a:t>
            </a:r>
            <a:r>
              <a:rPr lang="en-US" dirty="0">
                <a:solidFill>
                  <a:schemeClr val="tx1"/>
                </a:solidFill>
              </a:rPr>
              <a:t>.  However, </a:t>
            </a:r>
            <a:r>
              <a:rPr lang="en-US" u="sng" dirty="0">
                <a:solidFill>
                  <a:schemeClr val="tx1"/>
                </a:solidFill>
              </a:rPr>
              <a:t>no</a:t>
            </a:r>
            <a:r>
              <a:rPr lang="en-US" dirty="0">
                <a:solidFill>
                  <a:schemeClr val="tx1"/>
                </a:solidFill>
              </a:rPr>
              <a:t> specific text changes to </a:t>
            </a:r>
            <a:r>
              <a:rPr lang="en-US" dirty="0">
                <a:solidFill>
                  <a:schemeClr val="tx1"/>
                </a:solidFill>
                <a:hlinkClick r:id="rId5"/>
              </a:rPr>
              <a:t>11-20/0013r5</a:t>
            </a:r>
            <a:r>
              <a:rPr lang="en-US" dirty="0">
                <a:solidFill>
                  <a:schemeClr val="tx1"/>
                </a:solidFill>
              </a:rPr>
              <a:t> were proposed. Also note, a motion made to approve </a:t>
            </a:r>
            <a:r>
              <a:rPr lang="en-US" dirty="0">
                <a:solidFill>
                  <a:schemeClr val="tx1"/>
                </a:solidFill>
                <a:hlinkClick r:id="rId3"/>
              </a:rPr>
              <a:t>11-20/1376r0</a:t>
            </a:r>
            <a:r>
              <a:rPr lang="en-US" dirty="0">
                <a:solidFill>
                  <a:schemeClr val="tx1"/>
                </a:solidFill>
              </a:rPr>
              <a:t> as the baseline for the technical report failed (see minutes: </a:t>
            </a:r>
            <a:r>
              <a:rPr lang="en-US" dirty="0">
                <a:solidFill>
                  <a:schemeClr val="tx1"/>
                </a:solidFill>
                <a:hlinkClick r:id="rId6"/>
              </a:rPr>
              <a:t>11-20/1512r1</a:t>
            </a:r>
            <a:r>
              <a:rPr lang="en-US" dirty="0">
                <a:solidFill>
                  <a:schemeClr val="tx1"/>
                </a:solidFill>
              </a:rPr>
              <a:t>). The comment fails to identify changes in sufficient detail so that the specific wording of the changes that will satisfy the commenter can be determined.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19</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376865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15 December 2020</a:t>
            </a:r>
          </a:p>
          <a:p>
            <a:pPr algn="ctr"/>
            <a:r>
              <a:rPr lang="en-GB" dirty="0"/>
              <a:t>  Teleconference</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December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12799" y="4996662"/>
            <a:ext cx="8763000" cy="646331"/>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Some </a:t>
            </a:r>
            <a:r>
              <a:rPr lang="en-US" sz="1800">
                <a:solidFill>
                  <a:schemeClr val="tx1"/>
                </a:solidFill>
              </a:rPr>
              <a:t>minor edits, as </a:t>
            </a:r>
            <a:r>
              <a:rPr lang="en-US" sz="1800" dirty="0">
                <a:solidFill>
                  <a:schemeClr val="tx1"/>
                </a:solidFill>
              </a:rPr>
              <a:t>modified during the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914401" y="1524001"/>
            <a:ext cx="10361084" cy="4570414"/>
          </a:xfrm>
        </p:spPr>
        <p:txBody>
          <a:bodyPr/>
          <a:lstStyle/>
          <a:p>
            <a:r>
              <a:rPr lang="en-US" dirty="0">
                <a:solidFill>
                  <a:schemeClr val="tx1"/>
                </a:solidFill>
              </a:rPr>
              <a:t>Motion 7:</a:t>
            </a:r>
          </a:p>
          <a:p>
            <a:r>
              <a:rPr lang="en-US" dirty="0">
                <a:solidFill>
                  <a:schemeClr val="tx1"/>
                </a:solidFill>
              </a:rPr>
              <a:t>Move to submit </a:t>
            </a:r>
            <a:r>
              <a:rPr lang="en-US" dirty="0">
                <a:solidFill>
                  <a:schemeClr val="tx1"/>
                </a:solidFill>
                <a:hlinkClick r:id="rId2"/>
              </a:rPr>
              <a:t>11-20/0013r7</a:t>
            </a:r>
            <a:r>
              <a:rPr lang="en-US" dirty="0">
                <a:solidFill>
                  <a:schemeClr val="tx1"/>
                </a:solidFill>
              </a:rPr>
              <a:t> the “Draft technical report on interworking between 3GPP 5G network &amp; WLAN” for approve by the 802.11 WG, with editorial privileges given to the WG Chair.</a:t>
            </a:r>
          </a:p>
          <a:p>
            <a:endParaRPr lang="en-US" dirty="0">
              <a:solidFill>
                <a:schemeClr val="tx1"/>
              </a:solidFill>
            </a:endParaRP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endParaRPr lang="en-US" sz="2000" i="1" dirty="0"/>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1219200"/>
            <a:ext cx="10992122" cy="5256214"/>
          </a:xfrm>
        </p:spPr>
        <p:txBody>
          <a:bodyPr/>
          <a:lstStyle/>
          <a:p>
            <a:r>
              <a:rPr lang="it-IT" altLang="en-US" sz="2000" dirty="0"/>
              <a:t>AANI SC Teleconference Plan:</a:t>
            </a:r>
          </a:p>
          <a:p>
            <a:pPr marL="57150" indent="0"/>
            <a:r>
              <a:rPr lang="it-IT" altLang="en-US" sz="1600" b="0" i="1" dirty="0"/>
              <a:t>	05 January 2021 9:00-10:00 h ET</a:t>
            </a:r>
          </a:p>
          <a:p>
            <a:pPr marL="457200" lvl="1" indent="0"/>
            <a:r>
              <a:rPr lang="it-IT" altLang="en-US" sz="1400" i="1" dirty="0">
                <a:cs typeface="+mn-cs"/>
              </a:rPr>
              <a:t>Additional Teleconferences Scheduled as required (with 10 days notice)</a:t>
            </a:r>
          </a:p>
          <a:p>
            <a:r>
              <a:rPr lang="it-IT" altLang="en-US" sz="2000" dirty="0"/>
              <a:t>802.11 WG January Interim Teleconferences:</a:t>
            </a:r>
            <a:br>
              <a:rPr lang="it-IT" altLang="en-US" sz="2000" b="0" i="1" dirty="0"/>
            </a:br>
            <a:r>
              <a:rPr lang="it-IT" altLang="en-US" sz="1600" b="0" i="1" dirty="0"/>
              <a:t>AANI SC</a:t>
            </a:r>
          </a:p>
          <a:p>
            <a:pPr lvl="1">
              <a:buFontTx/>
              <a:buChar char="-"/>
            </a:pPr>
            <a:r>
              <a:rPr lang="it-IT" altLang="en-US" sz="1200" b="0" i="1" dirty="0"/>
              <a:t> </a:t>
            </a:r>
            <a:r>
              <a:rPr lang="it-IT" altLang="en-US" sz="1400" i="1" dirty="0"/>
              <a:t>12 January 2021 11:15-13:15 h ET – Status and review of the Technical Report</a:t>
            </a:r>
          </a:p>
          <a:p>
            <a:pPr lvl="1">
              <a:buFontTx/>
              <a:buChar char="-"/>
            </a:pPr>
            <a:r>
              <a:rPr lang="it-IT" altLang="en-US" sz="1400" i="1" dirty="0"/>
              <a:t>13 January 2021 19:00-21:00 h ET – Motions to resolve open CIDs and to forward the Technical Report to the 802.11 WG for Approval</a:t>
            </a:r>
          </a:p>
          <a:p>
            <a:pPr lvl="1">
              <a:buFontTx/>
              <a:buChar char="-"/>
            </a:pPr>
            <a:r>
              <a:rPr lang="it-IT" altLang="en-US" sz="1400" i="1" dirty="0"/>
              <a:t>14 January 2021 11:15-13:15 h ET – If required by contributions or need for additional work on the Technical Report</a:t>
            </a:r>
          </a:p>
          <a:p>
            <a:pPr lvl="1">
              <a:buFontTx/>
              <a:buChar char="-"/>
            </a:pPr>
            <a:r>
              <a:rPr lang="it-IT" altLang="en-US" sz="1400" i="1" dirty="0"/>
              <a:t>14 January 2021 19:00-21:00 h ET – If required by contributions or need for additional work on the Technical Report</a:t>
            </a:r>
          </a:p>
          <a:p>
            <a:pPr marL="400050" lvl="1" indent="0"/>
            <a:r>
              <a:rPr lang="it-IT" altLang="en-US" sz="1400" i="1" dirty="0"/>
              <a:t>802.11 WG – Closing Plenary 15 January 2021 9:00-12:00 h ET – WG Motion to Approve the Report</a:t>
            </a:r>
            <a:endParaRPr lang="it-IT" altLang="en-US" sz="1400" b="0" i="1" dirty="0"/>
          </a:p>
          <a:p>
            <a:r>
              <a:rPr lang="en-US" dirty="0"/>
              <a:t>The AANI SC is contribution driven, contributions on the following are in scope:</a:t>
            </a:r>
          </a:p>
          <a:p>
            <a:pPr marL="857250" lvl="1" indent="-457200">
              <a:buFont typeface="+mj-lt"/>
              <a:buAutoNum type="arabicPeriod"/>
            </a:pPr>
            <a:r>
              <a:rPr lang="en-US" dirty="0"/>
              <a:t>Contributions </a:t>
            </a:r>
            <a:r>
              <a:rPr lang="en-US" sz="2000" b="0" dirty="0"/>
              <a:t>on Interworking of 802.11 with 3GPP or any other technology.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19200"/>
            <a:ext cx="11151658" cy="52562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371600"/>
            <a:ext cx="11394796" cy="4724400"/>
          </a:xfrm>
        </p:spPr>
        <p:txBody>
          <a:bodyPr/>
          <a:lstStyle/>
          <a:p>
            <a:pPr marL="0" indent="0">
              <a:spcBef>
                <a:spcPts val="200"/>
              </a:spcBef>
              <a:defRPr/>
            </a:pPr>
            <a:r>
              <a:rPr lang="en-US" altLang="en-US" dirty="0"/>
              <a:t>Tuesday 15 December 2020 9:00 – 10:00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Status, </a:t>
            </a:r>
          </a:p>
          <a:p>
            <a:pPr marL="857250" lvl="1" indent="-457200">
              <a:spcBef>
                <a:spcPts val="200"/>
              </a:spcBef>
              <a:buFont typeface="Times New Roman" panose="02020603050405020304" pitchFamily="18" charset="0"/>
              <a:buAutoNum type="arabicPeriod"/>
              <a:defRPr/>
            </a:pPr>
            <a:r>
              <a:rPr lang="en-US" altLang="en-US" dirty="0"/>
              <a:t>Technical Report – motions are not in order</a:t>
            </a:r>
          </a:p>
          <a:p>
            <a:pPr marL="1257300" lvl="2" indent="-457200">
              <a:spcBef>
                <a:spcPts val="200"/>
              </a:spcBef>
              <a:buFont typeface="+mj-lt"/>
              <a:buAutoNum type="alphaLcParenR"/>
              <a:defRPr/>
            </a:pPr>
            <a:r>
              <a:rPr lang="en-US" altLang="en-US" dirty="0"/>
              <a:t>Status of 802.11 WG </a:t>
            </a:r>
            <a:r>
              <a:rPr lang="en-GB" dirty="0"/>
              <a:t>CC32 on </a:t>
            </a:r>
            <a:r>
              <a:rPr lang="en-US" dirty="0"/>
              <a:t>11-20/0013r6 </a:t>
            </a:r>
          </a:p>
          <a:p>
            <a:pPr marL="1257300" lvl="2" indent="-457200">
              <a:spcBef>
                <a:spcPts val="200"/>
              </a:spcBef>
              <a:buFont typeface="+mj-lt"/>
              <a:buAutoNum type="alphaLcParenR"/>
              <a:defRPr/>
            </a:pPr>
            <a:r>
              <a:rPr lang="en-US" dirty="0"/>
              <a:t>Comment Resolution Contributions</a:t>
            </a:r>
          </a:p>
          <a:p>
            <a:pPr marL="1257300" lvl="2" indent="-457200">
              <a:spcBef>
                <a:spcPts val="200"/>
              </a:spcBef>
              <a:buFont typeface="+mj-lt"/>
              <a:buAutoNum type="alphaLcParenR"/>
              <a:defRPr/>
            </a:pPr>
            <a:r>
              <a:rPr lang="en-US" dirty="0"/>
              <a:t>Status of editorial review</a:t>
            </a:r>
          </a:p>
          <a:p>
            <a:pPr marL="1257300" lvl="2" indent="-457200">
              <a:spcBef>
                <a:spcPts val="200"/>
              </a:spcBef>
              <a:buFont typeface="+mj-lt"/>
              <a:buAutoNum type="alphaLcParenR"/>
              <a:defRPr/>
            </a:pPr>
            <a:r>
              <a:rPr lang="en-US" dirty="0"/>
              <a:t>Review of open comments</a:t>
            </a:r>
          </a:p>
          <a:p>
            <a:pPr marL="1257300" lvl="2" indent="-457200">
              <a:spcBef>
                <a:spcPts val="200"/>
              </a:spcBef>
              <a:buFont typeface="+mj-lt"/>
              <a:buAutoNum type="alphaLcParenR"/>
              <a:defRPr/>
            </a:pPr>
            <a:r>
              <a:rPr lang="en-US" dirty="0"/>
              <a:t>Draft motion review</a:t>
            </a:r>
          </a:p>
          <a:p>
            <a:pPr marL="857250" lvl="1" indent="-457200">
              <a:spcBef>
                <a:spcPts val="200"/>
              </a:spcBef>
              <a:buFont typeface="+mj-lt"/>
              <a:buAutoNum type="arabicPeriod"/>
              <a:defRPr/>
            </a:pPr>
            <a:r>
              <a:rPr lang="en-US" dirty="0"/>
              <a:t>Future Session Planning</a:t>
            </a:r>
          </a:p>
          <a:p>
            <a:pPr marL="857250" lvl="1" indent="-457200">
              <a:spcBef>
                <a:spcPts val="200"/>
              </a:spcBef>
              <a:buFont typeface="+mj-lt"/>
              <a:buAutoNum type="arabicPeriod"/>
              <a:defRPr/>
            </a:pPr>
            <a:r>
              <a:rPr lang="en-US"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December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December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December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 </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17994"/>
            <a:ext cx="11999913" cy="5535842"/>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a:t>
            </a: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4">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6">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7">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1"/>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2"/>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endParaRPr lang="en-US" altLang="en-US" sz="1600" b="0" dirty="0">
              <a:solidFill>
                <a:schemeClr val="tx1"/>
              </a:solidFill>
            </a:endParaRP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December 2020</a:t>
            </a:r>
            <a:endParaRPr lang="en-GB" dirty="0"/>
          </a:p>
        </p:txBody>
      </p:sp>
    </p:spTree>
    <p:extLst>
      <p:ext uri="{BB962C8B-B14F-4D97-AF65-F5344CB8AC3E}">
        <p14:creationId xmlns:p14="http://schemas.microsoft.com/office/powerpoint/2010/main" val="10145354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purl.org/dc/elements/1.1/"/>
    <ds:schemaRef ds:uri="60873816-0101-4504-946e-6fdefec58fb5"/>
    <ds:schemaRef ds:uri="http://purl.org/dc/terms/"/>
    <ds:schemaRef ds:uri="4e36d776-f4f9-4739-bb28-fcc060563e14"/>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60730</TotalTime>
  <Words>2547</Words>
  <Application>Microsoft Office PowerPoint</Application>
  <PresentationFormat>Widescreen</PresentationFormat>
  <Paragraphs>322</Paragraphs>
  <Slides>21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DejaVu Serif</vt:lpstr>
      <vt:lpstr>Monotype Sorts</vt:lpstr>
      <vt:lpstr>Times New Roman</vt:lpstr>
      <vt:lpstr>Verdana</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Status on the Proposal on Interworking</vt:lpstr>
      <vt:lpstr>Status on the Proposal on Interworking (cont.)</vt:lpstr>
      <vt:lpstr>Comment Resolution Status</vt:lpstr>
      <vt:lpstr>Contributions</vt:lpstr>
      <vt:lpstr>Status of Editorial Review</vt:lpstr>
      <vt:lpstr>Open Comments</vt:lpstr>
      <vt:lpstr>Open: CID 69 - Technical w/no text changes</vt:lpstr>
      <vt:lpstr>Open: CID 71 - Technical w/no text changes</vt:lpstr>
      <vt:lpstr>Open: 3 Similar General Comments  CIDs: 68, 70, and 80</vt:lpstr>
      <vt:lpstr>Draft Motions – for review</vt:lpstr>
      <vt:lpstr>Draft Motions</vt:lpstr>
      <vt:lpstr>Draft Motions</vt:lpstr>
      <vt:lpstr>Draft Motions</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11-20-1964-00-AANI-aani-sc-teleconference-agenda-15-december-2020</dc:title>
  <dc:creator>Levy, Joseph</dc:creator>
  <cp:lastModifiedBy>Joseph Levy</cp:lastModifiedBy>
  <cp:revision>424</cp:revision>
  <cp:lastPrinted>1601-01-01T00:00:00Z</cp:lastPrinted>
  <dcterms:created xsi:type="dcterms:W3CDTF">2017-06-02T20:57:23Z</dcterms:created>
  <dcterms:modified xsi:type="dcterms:W3CDTF">2020-12-15T14:41:01Z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