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6" r:id="rId4"/>
    <p:sldId id="722" r:id="rId5"/>
    <p:sldId id="311" r:id="rId6"/>
    <p:sldId id="313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66"/>
            <p14:sldId id="722"/>
            <p14:sldId id="311"/>
            <p14:sldId id="313"/>
          </p14:sldIdLst>
        </p14:section>
        <p14:section name="Template slides and motion formats" id="{8A990A65-CB67-469F-A02E-6E443C58F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69" autoAdjust="0"/>
    <p:restoredTop sz="94660"/>
  </p:normalViewPr>
  <p:slideViewPr>
    <p:cSldViewPr>
      <p:cViewPr varScale="1">
        <p:scale>
          <a:sx n="112" d="100"/>
          <a:sy n="112" d="100"/>
        </p:scale>
        <p:origin x="102" y="2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A88ABB39-1EA6-400B-80F4-7E2F5E644CF2}"/>
    <pc:docChg chg="modMainMaster">
      <pc:chgData name="Segev, Jonathan" userId="7c67a1b0-8725-4553-8055-0888dbcaef94" providerId="ADAL" clId="{A88ABB39-1EA6-400B-80F4-7E2F5E644CF2}" dt="2021-03-12T17:20:37.970" v="1" actId="20577"/>
      <pc:docMkLst>
        <pc:docMk/>
      </pc:docMkLst>
      <pc:sldMasterChg chg="modSp mod">
        <pc:chgData name="Segev, Jonathan" userId="7c67a1b0-8725-4553-8055-0888dbcaef94" providerId="ADAL" clId="{A88ABB39-1EA6-400B-80F4-7E2F5E644CF2}" dt="2021-03-12T17:20:37.970" v="1" actId="20577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A88ABB39-1EA6-400B-80F4-7E2F5E644CF2}" dt="2021-03-12T17:20:37.970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93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802.11-21/189r1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/>
              <a:t>March Electronic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596240"/>
              </p:ext>
            </p:extLst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797356" imgH="2534496" progId="Word.Document.8">
                  <p:embed/>
                </p:oleObj>
              </mc:Choice>
              <mc:Fallback>
                <p:oleObj name="Document" r:id="rId4" imgW="10797356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IEEE 802.11 interim electronic meeting, March 2021.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TG Status And Work Completed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Work completed: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Reviewed/approved 73 comments.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Conducted comment assignment to additional 78 comments.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progress towards July LB recirculation.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Initiated MDR process and received most of the findings (editors).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76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113">
            <a:extLst>
              <a:ext uri="{FF2B5EF4-FFF2-40B4-BE49-F238E27FC236}">
                <a16:creationId xmlns:a16="http://schemas.microsoft.com/office/drawing/2014/main" id="{5F80D85B-CA5D-46A1-BBCA-B1DD484CF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8991" y="1999702"/>
            <a:ext cx="1705281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E7E80E61-8672-45B3-8ADF-8C71BCDAC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839" y="1999702"/>
            <a:ext cx="1705281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806D1120-6CEB-4444-8E21-833EDD971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4741" y="1993287"/>
            <a:ext cx="1654098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B96217F6-0548-4D3B-A788-9F4D6253F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240" y="1994059"/>
            <a:ext cx="1663403" cy="37899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76BC72B2-7D24-4C6D-BE05-DD73FFD7D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9011" y="1993034"/>
            <a:ext cx="1684342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485992"/>
          </a:xfrm>
        </p:spPr>
        <p:txBody>
          <a:bodyPr/>
          <a:lstStyle/>
          <a:p>
            <a:r>
              <a:rPr lang="en-US" dirty="0"/>
              <a:t>Timeline – updated past March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78973" y="1988840"/>
            <a:ext cx="11749675" cy="4176464"/>
          </a:xfrm>
          <a:prstGeom prst="rect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533215" y="1999702"/>
            <a:ext cx="1705281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0223367" y="1999702"/>
            <a:ext cx="1705281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772692" y="1988840"/>
            <a:ext cx="8500127" cy="4176464"/>
            <a:chOff x="1339290" y="1268760"/>
            <a:chExt cx="6503157" cy="3782041"/>
          </a:xfrm>
        </p:grpSpPr>
        <p:sp>
          <p:nvSpPr>
            <p:cNvPr id="27" name="Line 15"/>
            <p:cNvSpPr>
              <a:spLocks noChangeShapeType="1"/>
            </p:cNvSpPr>
            <p:nvPr/>
          </p:nvSpPr>
          <p:spPr bwMode="auto">
            <a:xfrm flipH="1">
              <a:off x="6603112" y="1299562"/>
              <a:ext cx="3175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  <p:sp>
          <p:nvSpPr>
            <p:cNvPr id="28" name="Line 14"/>
            <p:cNvSpPr>
              <a:spLocks noChangeShapeType="1"/>
            </p:cNvSpPr>
            <p:nvPr/>
          </p:nvSpPr>
          <p:spPr bwMode="auto">
            <a:xfrm flipH="1">
              <a:off x="4012657" y="1299562"/>
              <a:ext cx="7937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  <p:sp>
          <p:nvSpPr>
            <p:cNvPr id="29" name="Line 10"/>
            <p:cNvSpPr>
              <a:spLocks noChangeShapeType="1"/>
            </p:cNvSpPr>
            <p:nvPr/>
          </p:nvSpPr>
          <p:spPr bwMode="auto">
            <a:xfrm>
              <a:off x="1339290" y="1299562"/>
              <a:ext cx="0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  <p:sp>
          <p:nvSpPr>
            <p:cNvPr id="30" name="Line 11"/>
            <p:cNvSpPr>
              <a:spLocks noChangeShapeType="1"/>
            </p:cNvSpPr>
            <p:nvPr/>
          </p:nvSpPr>
          <p:spPr bwMode="auto">
            <a:xfrm>
              <a:off x="2707604" y="1299562"/>
              <a:ext cx="0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  <p:sp>
          <p:nvSpPr>
            <p:cNvPr id="31" name="Line 15"/>
            <p:cNvSpPr>
              <a:spLocks noChangeShapeType="1"/>
            </p:cNvSpPr>
            <p:nvPr/>
          </p:nvSpPr>
          <p:spPr bwMode="auto">
            <a:xfrm>
              <a:off x="5271395" y="1299562"/>
              <a:ext cx="0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  <p:sp>
          <p:nvSpPr>
            <p:cNvPr id="32" name="Line 15"/>
            <p:cNvSpPr>
              <a:spLocks noChangeShapeType="1"/>
            </p:cNvSpPr>
            <p:nvPr/>
          </p:nvSpPr>
          <p:spPr bwMode="auto">
            <a:xfrm flipH="1">
              <a:off x="7839272" y="1268760"/>
              <a:ext cx="3175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</p:grpSp>
      <p:sp>
        <p:nvSpPr>
          <p:cNvPr id="106" name="Text Box 24">
            <a:extLst>
              <a:ext uri="{FF2B5EF4-FFF2-40B4-BE49-F238E27FC236}">
                <a16:creationId xmlns:a16="http://schemas.microsoft.com/office/drawing/2014/main" id="{FDD295FC-5B3E-40FF-9DBD-769508BBC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912" y="2369733"/>
            <a:ext cx="955610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 requirement freeze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5-2017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69DC5164-B6FD-4947-8311-D3C23314DE17}"/>
              </a:ext>
            </a:extLst>
          </p:cNvPr>
          <p:cNvSpPr/>
          <p:nvPr/>
        </p:nvSpPr>
        <p:spPr>
          <a:xfrm>
            <a:off x="263352" y="3573016"/>
            <a:ext cx="2744611" cy="230617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11az SFD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AF2D2B37-858F-49CD-B8B3-A42B192B9F9D}"/>
              </a:ext>
            </a:extLst>
          </p:cNvPr>
          <p:cNvSpPr/>
          <p:nvPr/>
        </p:nvSpPr>
        <p:spPr>
          <a:xfrm>
            <a:off x="803996" y="3888221"/>
            <a:ext cx="9540000" cy="24852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37000">
                <a:srgbClr val="FFFF00"/>
              </a:gs>
              <a:gs pos="68000">
                <a:srgbClr val="00B050"/>
              </a:gs>
              <a:gs pos="100000">
                <a:srgbClr val="00B050"/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100" dirty="0">
                <a:solidFill>
                  <a:schemeClr val="tx1"/>
                </a:solidFill>
              </a:rPr>
              <a:t>        Amendment text</a:t>
            </a:r>
          </a:p>
        </p:txBody>
      </p:sp>
      <p:sp>
        <p:nvSpPr>
          <p:cNvPr id="115" name="Text Box 26">
            <a:extLst>
              <a:ext uri="{FF2B5EF4-FFF2-40B4-BE49-F238E27FC236}">
                <a16:creationId xmlns:a16="http://schemas.microsoft.com/office/drawing/2014/main" id="{64AE616E-C795-47DD-AF7B-6DEEA83A536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875153" y="2623686"/>
            <a:ext cx="634408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2.0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11-2019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116" name="Isosceles Triangle 115">
            <a:extLst>
              <a:ext uri="{FF2B5EF4-FFF2-40B4-BE49-F238E27FC236}">
                <a16:creationId xmlns:a16="http://schemas.microsoft.com/office/drawing/2014/main" id="{44442673-ECDC-419A-A9CD-051E05DB4DB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058203" y="2412535"/>
            <a:ext cx="248998" cy="2174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117" name="Text Box 24">
            <a:extLst>
              <a:ext uri="{FF2B5EF4-FFF2-40B4-BE49-F238E27FC236}">
                <a16:creationId xmlns:a16="http://schemas.microsoft.com/office/drawing/2014/main" id="{EE061B56-3AEC-498D-B5B2-6F11449B9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407" y="2653101"/>
            <a:ext cx="418981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D1.0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Jan. 19</a:t>
            </a:r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3F0AA21A-6D87-4206-8EEC-3FD5BA0CE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5209" y="2454400"/>
            <a:ext cx="173999" cy="180386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Text Box 24">
            <a:extLst>
              <a:ext uri="{FF2B5EF4-FFF2-40B4-BE49-F238E27FC236}">
                <a16:creationId xmlns:a16="http://schemas.microsoft.com/office/drawing/2014/main" id="{3D10B997-FA32-446E-A64F-C16BE48C1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0756" y="2611937"/>
            <a:ext cx="558118" cy="35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D0.1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Mar. 18</a:t>
            </a:r>
          </a:p>
        </p:txBody>
      </p:sp>
      <p:sp>
        <p:nvSpPr>
          <p:cNvPr id="120" name="Isosceles Triangle 119">
            <a:extLst>
              <a:ext uri="{FF2B5EF4-FFF2-40B4-BE49-F238E27FC236}">
                <a16:creationId xmlns:a16="http://schemas.microsoft.com/office/drawing/2014/main" id="{AA437355-9F8B-4A6F-AAB1-840527A82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525" y="2408722"/>
            <a:ext cx="175700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/>
          <a:p>
            <a:endParaRPr lang="en-US" altLang="en-US" sz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21" name="Text Box 24">
            <a:extLst>
              <a:ext uri="{FF2B5EF4-FFF2-40B4-BE49-F238E27FC236}">
                <a16:creationId xmlns:a16="http://schemas.microsoft.com/office/drawing/2014/main" id="{A547E5D1-D54B-4250-846D-FE970644B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0948" y="3888380"/>
            <a:ext cx="1441267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5/17-3/21</a:t>
            </a:r>
          </a:p>
        </p:txBody>
      </p:sp>
      <p:sp>
        <p:nvSpPr>
          <p:cNvPr id="125" name="Isosceles Triangle 124">
            <a:extLst>
              <a:ext uri="{FF2B5EF4-FFF2-40B4-BE49-F238E27FC236}">
                <a16:creationId xmlns:a16="http://schemas.microsoft.com/office/drawing/2014/main" id="{7D57DDC4-188E-446F-866B-8D2528A07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963" y="2432933"/>
            <a:ext cx="263522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/>
          <a:p>
            <a:endParaRPr lang="en-US" altLang="en-US" sz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2D741719-48C6-4978-96AB-33C832196D61}"/>
              </a:ext>
            </a:extLst>
          </p:cNvPr>
          <p:cNvCxnSpPr/>
          <p:nvPr/>
        </p:nvCxnSpPr>
        <p:spPr bwMode="auto">
          <a:xfrm>
            <a:off x="263352" y="3840948"/>
            <a:ext cx="272684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" name="Text Box 24">
            <a:extLst>
              <a:ext uri="{FF2B5EF4-FFF2-40B4-BE49-F238E27FC236}">
                <a16:creationId xmlns:a16="http://schemas.microsoft.com/office/drawing/2014/main" id="{F3200BBA-60BF-4CFD-AE55-831E4690B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0161" y="2600190"/>
            <a:ext cx="714755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July 18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Inter.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comment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</a:p>
        </p:txBody>
      </p:sp>
      <p:sp>
        <p:nvSpPr>
          <p:cNvPr id="145" name="Isosceles Triangle 144">
            <a:extLst>
              <a:ext uri="{FF2B5EF4-FFF2-40B4-BE49-F238E27FC236}">
                <a16:creationId xmlns:a16="http://schemas.microsoft.com/office/drawing/2014/main" id="{3B28E869-CA25-4246-8BD5-AE35F55D5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5762" y="2415341"/>
            <a:ext cx="170954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/>
          <a:p>
            <a:endParaRPr lang="en-US" altLang="en-US" sz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46" name="Isosceles Triangle 145">
            <a:extLst>
              <a:ext uri="{FF2B5EF4-FFF2-40B4-BE49-F238E27FC236}">
                <a16:creationId xmlns:a16="http://schemas.microsoft.com/office/drawing/2014/main" id="{0B294817-DEC4-4480-B07A-9DD6DE770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9037" y="2414094"/>
            <a:ext cx="170954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/>
          <a:p>
            <a:endParaRPr lang="en-US" altLang="en-US" sz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47" name="Text Box 24">
            <a:extLst>
              <a:ext uri="{FF2B5EF4-FFF2-40B4-BE49-F238E27FC236}">
                <a16:creationId xmlns:a16="http://schemas.microsoft.com/office/drawing/2014/main" id="{41ECCC80-8D2F-411C-A046-A1EE9D099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3807" y="2368058"/>
            <a:ext cx="436592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SFD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</a:p>
        </p:txBody>
      </p: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EDD273A8-30CE-4248-B9F8-E11D790DC1DE}"/>
              </a:ext>
            </a:extLst>
          </p:cNvPr>
          <p:cNvCxnSpPr/>
          <p:nvPr/>
        </p:nvCxnSpPr>
        <p:spPr bwMode="auto">
          <a:xfrm>
            <a:off x="810588" y="4174700"/>
            <a:ext cx="4356000" cy="7334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0" name="Isosceles Triangle 149">
            <a:extLst>
              <a:ext uri="{FF2B5EF4-FFF2-40B4-BE49-F238E27FC236}">
                <a16:creationId xmlns:a16="http://schemas.microsoft.com/office/drawing/2014/main" id="{59441D21-CA4C-46FD-A061-1300276B8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2204" y="2449991"/>
            <a:ext cx="173999" cy="180386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xt Box 24">
            <a:extLst>
              <a:ext uri="{FF2B5EF4-FFF2-40B4-BE49-F238E27FC236}">
                <a16:creationId xmlns:a16="http://schemas.microsoft.com/office/drawing/2014/main" id="{7257137D-C140-42D2-AF82-E571EE3A1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7931" y="2383595"/>
            <a:ext cx="658690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Initial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WG ballot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57180947-F2CF-4175-986E-88B56A3D5595}"/>
              </a:ext>
            </a:extLst>
          </p:cNvPr>
          <p:cNvSpPr/>
          <p:nvPr/>
        </p:nvSpPr>
        <p:spPr>
          <a:xfrm>
            <a:off x="2999656" y="3890918"/>
            <a:ext cx="777310" cy="24582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CC28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CC30AC72-C1DB-4389-9759-AAF9081BE28B}"/>
              </a:ext>
            </a:extLst>
          </p:cNvPr>
          <p:cNvSpPr/>
          <p:nvPr/>
        </p:nvSpPr>
        <p:spPr>
          <a:xfrm>
            <a:off x="3766413" y="3888380"/>
            <a:ext cx="1373074" cy="24582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100" dirty="0">
                <a:solidFill>
                  <a:schemeClr val="tx1"/>
                </a:solidFill>
              </a:rPr>
              <a:t>LB240 CR </a:t>
            </a:r>
          </a:p>
        </p:txBody>
      </p:sp>
      <p:sp>
        <p:nvSpPr>
          <p:cNvPr id="155" name="Oval Callout 93">
            <a:extLst>
              <a:ext uri="{FF2B5EF4-FFF2-40B4-BE49-F238E27FC236}">
                <a16:creationId xmlns:a16="http://schemas.microsoft.com/office/drawing/2014/main" id="{CFEDDDC9-704E-402C-80F9-97FD7D66F6C7}"/>
              </a:ext>
            </a:extLst>
          </p:cNvPr>
          <p:cNvSpPr/>
          <p:nvPr/>
        </p:nvSpPr>
        <p:spPr bwMode="auto">
          <a:xfrm>
            <a:off x="3175124" y="4523238"/>
            <a:ext cx="722362" cy="487541"/>
          </a:xfrm>
          <a:prstGeom prst="wedgeEllipseCallout">
            <a:avLst>
              <a:gd name="adj1" fmla="val 32914"/>
              <a:gd name="adj2" fmla="val -132881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Initial WG ballot LB240 </a:t>
            </a: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Pass</a:t>
            </a:r>
          </a:p>
        </p:txBody>
      </p:sp>
      <p:sp>
        <p:nvSpPr>
          <p:cNvPr id="156" name="Oval Callout 61">
            <a:extLst>
              <a:ext uri="{FF2B5EF4-FFF2-40B4-BE49-F238E27FC236}">
                <a16:creationId xmlns:a16="http://schemas.microsoft.com/office/drawing/2014/main" id="{C1460C53-55DE-4E69-8306-D9EEC5D6D472}"/>
              </a:ext>
            </a:extLst>
          </p:cNvPr>
          <p:cNvSpPr/>
          <p:nvPr/>
        </p:nvSpPr>
        <p:spPr bwMode="auto">
          <a:xfrm>
            <a:off x="2283685" y="4523239"/>
            <a:ext cx="519343" cy="289185"/>
          </a:xfrm>
          <a:prstGeom prst="wedgeEllipseCallout">
            <a:avLst>
              <a:gd name="adj1" fmla="val 88219"/>
              <a:gd name="adj2" fmla="val -304231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SF</a:t>
            </a: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 Freeze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F91C410D-A0F8-489D-9873-3E5D0C80D27A}"/>
              </a:ext>
            </a:extLst>
          </p:cNvPr>
          <p:cNvSpPr/>
          <p:nvPr/>
        </p:nvSpPr>
        <p:spPr>
          <a:xfrm>
            <a:off x="5136613" y="3888529"/>
            <a:ext cx="1927894" cy="245673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0">
                <a:srgbClr val="FFFF00"/>
              </a:gs>
              <a:gs pos="0">
                <a:srgbClr val="FFFF00"/>
              </a:gs>
              <a:gs pos="0">
                <a:srgbClr val="00B050"/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LB249</a:t>
            </a:r>
          </a:p>
        </p:txBody>
      </p:sp>
      <p:sp>
        <p:nvSpPr>
          <p:cNvPr id="163" name="Oval Callout 93">
            <a:extLst>
              <a:ext uri="{FF2B5EF4-FFF2-40B4-BE49-F238E27FC236}">
                <a16:creationId xmlns:a16="http://schemas.microsoft.com/office/drawing/2014/main" id="{A55DFAB0-5797-465C-B664-371760473364}"/>
              </a:ext>
            </a:extLst>
          </p:cNvPr>
          <p:cNvSpPr/>
          <p:nvPr/>
        </p:nvSpPr>
        <p:spPr bwMode="auto">
          <a:xfrm>
            <a:off x="4151784" y="4523237"/>
            <a:ext cx="1006530" cy="487541"/>
          </a:xfrm>
          <a:prstGeom prst="wedgeEllipseCallout">
            <a:avLst>
              <a:gd name="adj1" fmla="val 48514"/>
              <a:gd name="adj2" fmla="val -129092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LB240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recirc. </a:t>
            </a:r>
            <a:r>
              <a:rPr lang="en-US" sz="800" b="1" dirty="0" err="1">
                <a:solidFill>
                  <a:schemeClr val="tx1"/>
                </a:solidFill>
              </a:rPr>
              <a:t>init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52E32D23-69F6-49BA-9523-CDB5CBFEF3BF}"/>
              </a:ext>
            </a:extLst>
          </p:cNvPr>
          <p:cNvCxnSpPr/>
          <p:nvPr/>
        </p:nvCxnSpPr>
        <p:spPr bwMode="auto">
          <a:xfrm>
            <a:off x="5195919" y="4182700"/>
            <a:ext cx="18000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" name="Oval Callout 93">
            <a:extLst>
              <a:ext uri="{FF2B5EF4-FFF2-40B4-BE49-F238E27FC236}">
                <a16:creationId xmlns:a16="http://schemas.microsoft.com/office/drawing/2014/main" id="{053659BB-C70B-464E-B908-B4640A2FBA93}"/>
              </a:ext>
            </a:extLst>
          </p:cNvPr>
          <p:cNvSpPr/>
          <p:nvPr/>
        </p:nvSpPr>
        <p:spPr bwMode="auto">
          <a:xfrm>
            <a:off x="5736652" y="4582330"/>
            <a:ext cx="1006530" cy="487541"/>
          </a:xfrm>
          <a:prstGeom prst="wedgeEllipseCallout">
            <a:avLst>
              <a:gd name="adj1" fmla="val 81391"/>
              <a:gd name="adj2" fmla="val -144409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LB249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2</a:t>
            </a:r>
            <a:r>
              <a:rPr lang="en-US" sz="800" b="1" baseline="30000" dirty="0">
                <a:solidFill>
                  <a:schemeClr val="tx1"/>
                </a:solidFill>
              </a:rPr>
              <a:t>nd</a:t>
            </a:r>
            <a:r>
              <a:rPr lang="en-US" sz="800" b="1" dirty="0">
                <a:solidFill>
                  <a:schemeClr val="tx1"/>
                </a:solidFill>
              </a:rPr>
              <a:t> recirculation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1" name="Isosceles Triangle 110">
            <a:extLst>
              <a:ext uri="{FF2B5EF4-FFF2-40B4-BE49-F238E27FC236}">
                <a16:creationId xmlns:a16="http://schemas.microsoft.com/office/drawing/2014/main" id="{DD1F662E-8959-49A4-88BE-5AE6F718E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6200" y="3068960"/>
            <a:ext cx="228472" cy="2222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Text Box 26">
            <a:extLst>
              <a:ext uri="{FF2B5EF4-FFF2-40B4-BE49-F238E27FC236}">
                <a16:creationId xmlns:a16="http://schemas.microsoft.com/office/drawing/2014/main" id="{1BB62CF0-E562-4410-9872-349190F1677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754638" y="2655706"/>
            <a:ext cx="650149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3.0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01-2021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158" name="Isosceles Triangle 157">
            <a:extLst>
              <a:ext uri="{FF2B5EF4-FFF2-40B4-BE49-F238E27FC236}">
                <a16:creationId xmlns:a16="http://schemas.microsoft.com/office/drawing/2014/main" id="{1829E6D2-C959-48D2-9FC0-FFED226D051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953894" y="2436316"/>
            <a:ext cx="248998" cy="2174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8CF0915-8ED0-4994-B502-33D19ECAB01A}"/>
              </a:ext>
            </a:extLst>
          </p:cNvPr>
          <p:cNvGrpSpPr/>
          <p:nvPr/>
        </p:nvGrpSpPr>
        <p:grpSpPr>
          <a:xfrm>
            <a:off x="7668534" y="2425355"/>
            <a:ext cx="650149" cy="672139"/>
            <a:chOff x="7668534" y="2425355"/>
            <a:chExt cx="650149" cy="672139"/>
          </a:xfrm>
        </p:grpSpPr>
        <p:sp>
          <p:nvSpPr>
            <p:cNvPr id="159" name="Text Box 26">
              <a:extLst>
                <a:ext uri="{FF2B5EF4-FFF2-40B4-BE49-F238E27FC236}">
                  <a16:creationId xmlns:a16="http://schemas.microsoft.com/office/drawing/2014/main" id="{E8DE5F9A-9D3C-4C73-BFC7-EED51F4D19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668534" y="2645309"/>
              <a:ext cx="650149" cy="452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.11az</a:t>
              </a:r>
              <a:b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Draft 4.0</a:t>
              </a:r>
              <a:b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07-2021</a:t>
              </a:r>
            </a:p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Recirculation</a:t>
              </a:r>
            </a:p>
          </p:txBody>
        </p:sp>
        <p:sp>
          <p:nvSpPr>
            <p:cNvPr id="160" name="Isosceles Triangle 159">
              <a:extLst>
                <a:ext uri="{FF2B5EF4-FFF2-40B4-BE49-F238E27FC236}">
                  <a16:creationId xmlns:a16="http://schemas.microsoft.com/office/drawing/2014/main" id="{3A3D8048-3EBA-46FE-9184-5444CD32034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863226" y="2425355"/>
              <a:ext cx="248998" cy="217487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2" name="Text Box 29">
            <a:extLst>
              <a:ext uri="{FF2B5EF4-FFF2-40B4-BE49-F238E27FC236}">
                <a16:creationId xmlns:a16="http://schemas.microsoft.com/office/drawing/2014/main" id="{4D338DF7-FA29-482B-919B-2A35726598B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248128" y="3306149"/>
            <a:ext cx="1074295" cy="35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600" b="0" dirty="0"/>
              <a:t>.11az</a:t>
            </a:r>
            <a:br>
              <a:rPr lang="en-US" altLang="en-US" sz="600" b="0" dirty="0"/>
            </a:br>
            <a:r>
              <a:rPr lang="en-US" altLang="en-US" sz="600" b="0" dirty="0"/>
              <a:t> MDR and SA ballots</a:t>
            </a:r>
          </a:p>
          <a:p>
            <a:r>
              <a:rPr lang="en-US" altLang="en-US" sz="600" b="0" dirty="0"/>
              <a:t> 07-2021</a:t>
            </a:r>
          </a:p>
        </p:txBody>
      </p:sp>
      <p:sp>
        <p:nvSpPr>
          <p:cNvPr id="171" name="Isosceles Triangle 170">
            <a:extLst>
              <a:ext uri="{FF2B5EF4-FFF2-40B4-BE49-F238E27FC236}">
                <a16:creationId xmlns:a16="http://schemas.microsoft.com/office/drawing/2014/main" id="{DCC5BBF5-68C6-48CF-B621-AF59B163E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2354" y="2431553"/>
            <a:ext cx="228472" cy="2222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 Box 29">
            <a:extLst>
              <a:ext uri="{FF2B5EF4-FFF2-40B4-BE49-F238E27FC236}">
                <a16:creationId xmlns:a16="http://schemas.microsoft.com/office/drawing/2014/main" id="{A4BE7802-A5F3-45C9-B17C-6A16E32A118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0356796" y="2691938"/>
            <a:ext cx="799587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700" b="0" dirty="0"/>
              <a:t>Publication</a:t>
            </a: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A6609AD8-0BD0-4DE6-98A2-627D5F941659}"/>
              </a:ext>
            </a:extLst>
          </p:cNvPr>
          <p:cNvSpPr/>
          <p:nvPr/>
        </p:nvSpPr>
        <p:spPr>
          <a:xfrm>
            <a:off x="7055129" y="3890741"/>
            <a:ext cx="1037171" cy="241084"/>
          </a:xfrm>
          <a:prstGeom prst="rect">
            <a:avLst/>
          </a:prstGeom>
          <a:gradFill>
            <a:gsLst>
              <a:gs pos="0">
                <a:srgbClr val="FFFF00"/>
              </a:gs>
              <a:gs pos="68000">
                <a:srgbClr val="FFFF00"/>
              </a:gs>
              <a:gs pos="79000">
                <a:srgbClr val="00B050"/>
              </a:gs>
              <a:gs pos="100000">
                <a:srgbClr val="00B050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LB253</a:t>
            </a: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F4CFBCF5-0562-4CD1-8BE5-1D5BE737664D}"/>
              </a:ext>
            </a:extLst>
          </p:cNvPr>
          <p:cNvSpPr/>
          <p:nvPr/>
        </p:nvSpPr>
        <p:spPr>
          <a:xfrm>
            <a:off x="9201477" y="3888407"/>
            <a:ext cx="777965" cy="2483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2</a:t>
            </a:r>
            <a:r>
              <a:rPr lang="en-US" sz="1100" baseline="30000" dirty="0">
                <a:solidFill>
                  <a:schemeClr val="tx1"/>
                </a:solidFill>
              </a:rPr>
              <a:t>nd</a:t>
            </a:r>
            <a:r>
              <a:rPr lang="en-US" sz="1100" dirty="0">
                <a:solidFill>
                  <a:schemeClr val="tx1"/>
                </a:solidFill>
              </a:rPr>
              <a:t> SA</a:t>
            </a: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8200F9A2-67E5-4987-9546-12211A6042BD}"/>
              </a:ext>
            </a:extLst>
          </p:cNvPr>
          <p:cNvSpPr/>
          <p:nvPr/>
        </p:nvSpPr>
        <p:spPr>
          <a:xfrm>
            <a:off x="7323995" y="3645563"/>
            <a:ext cx="712067" cy="243918"/>
          </a:xfrm>
          <a:prstGeom prst="rect">
            <a:avLst/>
          </a:prstGeom>
          <a:gradFill>
            <a:gsLst>
              <a:gs pos="0">
                <a:srgbClr val="FFFF00"/>
              </a:gs>
              <a:gs pos="0">
                <a:srgbClr val="FFFF00"/>
              </a:gs>
              <a:gs pos="62000">
                <a:srgbClr val="FFFF00"/>
              </a:gs>
              <a:gs pos="81000">
                <a:srgbClr val="00B050"/>
              </a:gs>
            </a:gsLst>
            <a:lin ang="10800000" scaled="1"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MDR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2C6E214-6D3E-41BA-9208-3834DA86B95B}"/>
              </a:ext>
            </a:extLst>
          </p:cNvPr>
          <p:cNvSpPr/>
          <p:nvPr/>
        </p:nvSpPr>
        <p:spPr>
          <a:xfrm>
            <a:off x="8475419" y="3889351"/>
            <a:ext cx="879000" cy="24757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1</a:t>
            </a:r>
            <a:r>
              <a:rPr lang="en-US" sz="1100" baseline="30000" dirty="0">
                <a:solidFill>
                  <a:schemeClr val="tx1"/>
                </a:solidFill>
              </a:rPr>
              <a:t>st</a:t>
            </a:r>
            <a:r>
              <a:rPr lang="en-US" sz="1100" dirty="0">
                <a:solidFill>
                  <a:schemeClr val="tx1"/>
                </a:solidFill>
              </a:rPr>
              <a:t> SA</a:t>
            </a: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67AF27AE-0EAD-4603-A050-028DEEF65666}"/>
              </a:ext>
            </a:extLst>
          </p:cNvPr>
          <p:cNvSpPr/>
          <p:nvPr/>
        </p:nvSpPr>
        <p:spPr>
          <a:xfrm>
            <a:off x="8040216" y="3890636"/>
            <a:ext cx="446793" cy="2410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tx1"/>
                </a:solidFill>
              </a:rPr>
              <a:t>Next </a:t>
            </a:r>
          </a:p>
          <a:p>
            <a:pPr algn="ctr">
              <a:defRPr/>
            </a:pPr>
            <a:r>
              <a:rPr lang="en-US" sz="1000" dirty="0">
                <a:solidFill>
                  <a:schemeClr val="tx1"/>
                </a:solidFill>
              </a:rPr>
              <a:t>LB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6584CC9-10B2-40BB-A3F1-131186C79250}"/>
              </a:ext>
            </a:extLst>
          </p:cNvPr>
          <p:cNvSpPr/>
          <p:nvPr/>
        </p:nvSpPr>
        <p:spPr>
          <a:xfrm>
            <a:off x="8362375" y="3642824"/>
            <a:ext cx="241417" cy="2410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Clean</a:t>
            </a:r>
          </a:p>
        </p:txBody>
      </p:sp>
      <p:sp>
        <p:nvSpPr>
          <p:cNvPr id="64" name="Oval Callout 93">
            <a:extLst>
              <a:ext uri="{FF2B5EF4-FFF2-40B4-BE49-F238E27FC236}">
                <a16:creationId xmlns:a16="http://schemas.microsoft.com/office/drawing/2014/main" id="{A65DD93F-BB47-4E8E-8821-C6F5E935C5A2}"/>
              </a:ext>
            </a:extLst>
          </p:cNvPr>
          <p:cNvSpPr/>
          <p:nvPr/>
        </p:nvSpPr>
        <p:spPr bwMode="auto">
          <a:xfrm>
            <a:off x="8707022" y="2832100"/>
            <a:ext cx="1158306" cy="487541"/>
          </a:xfrm>
          <a:prstGeom prst="wedgeEllipseCallout">
            <a:avLst>
              <a:gd name="adj1" fmla="val -71339"/>
              <a:gd name="adj2" fmla="val 116380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No changes made, in preparation to SA ballot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3F65A8A0-3EEF-4C41-BB52-29E8E9A84FF5}"/>
              </a:ext>
            </a:extLst>
          </p:cNvPr>
          <p:cNvGrpSpPr/>
          <p:nvPr/>
        </p:nvGrpSpPr>
        <p:grpSpPr>
          <a:xfrm>
            <a:off x="8987553" y="2424078"/>
            <a:ext cx="650149" cy="395140"/>
            <a:chOff x="7668534" y="2425355"/>
            <a:chExt cx="650149" cy="395140"/>
          </a:xfrm>
        </p:grpSpPr>
        <p:sp>
          <p:nvSpPr>
            <p:cNvPr id="67" name="Text Box 26">
              <a:extLst>
                <a:ext uri="{FF2B5EF4-FFF2-40B4-BE49-F238E27FC236}">
                  <a16:creationId xmlns:a16="http://schemas.microsoft.com/office/drawing/2014/main" id="{3A6F5E8C-33B1-424C-8B0A-C9CE3A7C87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668534" y="2645309"/>
              <a:ext cx="650149" cy="175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US" altLang="en-US" sz="6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st</a:t>
              </a: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 SA comp.</a:t>
              </a:r>
            </a:p>
          </p:txBody>
        </p:sp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6042DA1B-4AB9-4785-9E8D-B31232BAC7D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863226" y="2425355"/>
              <a:ext cx="248998" cy="217487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B5376F2-543E-4B6C-8A7A-2DF2B9112520}"/>
              </a:ext>
            </a:extLst>
          </p:cNvPr>
          <p:cNvGrpSpPr/>
          <p:nvPr/>
        </p:nvGrpSpPr>
        <p:grpSpPr>
          <a:xfrm>
            <a:off x="9622315" y="2404168"/>
            <a:ext cx="650149" cy="395140"/>
            <a:chOff x="7668534" y="2425355"/>
            <a:chExt cx="650149" cy="395140"/>
          </a:xfrm>
        </p:grpSpPr>
        <p:sp>
          <p:nvSpPr>
            <p:cNvPr id="70" name="Text Box 26">
              <a:extLst>
                <a:ext uri="{FF2B5EF4-FFF2-40B4-BE49-F238E27FC236}">
                  <a16:creationId xmlns:a16="http://schemas.microsoft.com/office/drawing/2014/main" id="{BD436B5B-D98D-4061-A4C3-867D87BE0C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668534" y="2645309"/>
              <a:ext cx="650149" cy="175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altLang="en-US" sz="6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nd</a:t>
              </a: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 SA comp.</a:t>
              </a:r>
            </a:p>
          </p:txBody>
        </p:sp>
        <p:sp>
          <p:nvSpPr>
            <p:cNvPr id="71" name="Isosceles Triangle 70">
              <a:extLst>
                <a:ext uri="{FF2B5EF4-FFF2-40B4-BE49-F238E27FC236}">
                  <a16:creationId xmlns:a16="http://schemas.microsoft.com/office/drawing/2014/main" id="{4F7733D1-90D3-4856-B0BE-13784629A0C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863226" y="2425355"/>
              <a:ext cx="248998" cy="217487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0738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Towards May Meeting and Beyond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628800"/>
            <a:ext cx="10361084" cy="4473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Continue LB253 comment resolution.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Generate P802.11az D3.1 adopting resolutions from March meeting.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Response to MDR findings </a:t>
            </a:r>
            <a:r>
              <a:rPr lang="en-US" sz="1800" b="0" dirty="0"/>
              <a:t>(Editors)</a:t>
            </a:r>
            <a:r>
              <a:rPr lang="en-US" sz="2000" b="0" dirty="0"/>
              <a:t>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221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4854C87-3E65-4835-A08B-FD210702E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10951"/>
          </a:xfrm>
        </p:spPr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Teleconference Schedule till the May meeting</a:t>
            </a:r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B678EE54-FB4A-4522-B713-D001CF33A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76129"/>
            <a:ext cx="10361084" cy="48182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March 17*, 31 		13:00 – 15:00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March 25</a:t>
            </a:r>
            <a:r>
              <a:rPr lang="en-US" altLang="en-US" sz="1800" b="0" baseline="30000" dirty="0"/>
              <a:t>+</a:t>
            </a:r>
            <a:r>
              <a:rPr lang="en-US" altLang="en-US" sz="2000" b="0" dirty="0"/>
              <a:t> 	 		10:00 – 12:00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April 7,14,21			13:00 – 15:00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April 29</a:t>
            </a:r>
            <a:r>
              <a:rPr lang="en-US" altLang="en-US" sz="2000" b="0" baseline="30000" dirty="0"/>
              <a:t> +</a:t>
            </a:r>
            <a:r>
              <a:rPr lang="en-US" altLang="en-US" sz="2000" b="0" dirty="0"/>
              <a:t>				10:00 – 12:00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May 5, 26 			13:00 – 15:00 ET</a:t>
            </a:r>
          </a:p>
          <a:p>
            <a:pPr marL="0" indent="0"/>
            <a:endParaRPr lang="en-US" altLang="en-US" sz="1200" b="0" dirty="0"/>
          </a:p>
          <a:p>
            <a:pPr marL="0" indent="0"/>
            <a:endParaRPr lang="en-US" altLang="en-US" sz="1200" b="0" dirty="0"/>
          </a:p>
          <a:p>
            <a:pPr marL="0" indent="0"/>
            <a:endParaRPr lang="en-US" altLang="en-US" sz="1200" b="0" dirty="0"/>
          </a:p>
          <a:p>
            <a:pPr marL="0" indent="0"/>
            <a:endParaRPr lang="en-US" altLang="en-US" sz="1200" b="0" dirty="0"/>
          </a:p>
          <a:p>
            <a:pPr marL="0" indent="0"/>
            <a:endParaRPr lang="en-US" altLang="en-US" sz="1200" b="0" dirty="0"/>
          </a:p>
          <a:p>
            <a:pPr marL="0" indent="0"/>
            <a:r>
              <a:rPr lang="en-US" altLang="en-US" sz="1200" b="0" dirty="0"/>
              <a:t>*</a:t>
            </a:r>
            <a:r>
              <a:rPr lang="en-US" altLang="en-US" sz="1400" b="0" dirty="0"/>
              <a:t>Previously announced. </a:t>
            </a:r>
          </a:p>
          <a:p>
            <a:pPr marL="0" indent="0"/>
            <a:r>
              <a:rPr lang="en-US" altLang="en-US" sz="1600" b="0" dirty="0"/>
              <a:t>**</a:t>
            </a:r>
            <a:r>
              <a:rPr lang="en-US" altLang="en-US" sz="1400" b="0" dirty="0"/>
              <a:t>WG May meeting is running May 10</a:t>
            </a:r>
            <a:r>
              <a:rPr lang="en-US" altLang="en-US" sz="1400" b="0" baseline="30000" dirty="0"/>
              <a:t>th</a:t>
            </a:r>
            <a:r>
              <a:rPr lang="en-US" altLang="en-US" sz="1400" b="0" dirty="0"/>
              <a:t> – 18</a:t>
            </a:r>
            <a:r>
              <a:rPr lang="en-US" altLang="en-US" sz="1400" b="0" baseline="30000" dirty="0"/>
              <a:t>th</a:t>
            </a:r>
            <a:r>
              <a:rPr lang="en-US" altLang="en-US" sz="1400" b="0" dirty="0"/>
              <a:t> , refer to WG agenda doc.</a:t>
            </a:r>
          </a:p>
          <a:p>
            <a:pPr marL="0" indent="0"/>
            <a:r>
              <a:rPr lang="en-US" altLang="en-US" sz="1400" b="0" dirty="0"/>
              <a:t>+ Plenary (motion) meeting.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600" b="0" dirty="0"/>
          </a:p>
          <a:p>
            <a:pPr marL="0" indent="0"/>
            <a:endParaRPr lang="en-US" alt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2071722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16366</TotalTime>
  <Words>420</Words>
  <Application>Microsoft Office PowerPoint</Application>
  <PresentationFormat>Widescreen</PresentationFormat>
  <Paragraphs>111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</vt:lpstr>
      <vt:lpstr>Times New Roman</vt:lpstr>
      <vt:lpstr>Office Theme</vt:lpstr>
      <vt:lpstr>Document</vt:lpstr>
      <vt:lpstr>TGaz Next Generation Positioning  March Electronic Meeting Closing Report</vt:lpstr>
      <vt:lpstr>Abstract</vt:lpstr>
      <vt:lpstr>TG Status And Work Completed</vt:lpstr>
      <vt:lpstr>Timeline – updated past March meeting</vt:lpstr>
      <vt:lpstr>Goal Towards May Meeting and Beyond</vt:lpstr>
      <vt:lpstr>Teleconference Schedule till the May meeting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283</cp:revision>
  <cp:lastPrinted>1601-01-01T00:00:00Z</cp:lastPrinted>
  <dcterms:created xsi:type="dcterms:W3CDTF">2018-08-06T10:28:59Z</dcterms:created>
  <dcterms:modified xsi:type="dcterms:W3CDTF">2021-03-12T17:20:48Z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