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83" r:id="rId3"/>
    <p:sldId id="375" r:id="rId4"/>
    <p:sldId id="376" r:id="rId5"/>
    <p:sldId id="377" r:id="rId6"/>
    <p:sldId id="290" r:id="rId7"/>
    <p:sldId id="380" r:id="rId8"/>
    <p:sldId id="381" r:id="rId9"/>
    <p:sldId id="371" r:id="rId10"/>
    <p:sldId id="298" r:id="rId11"/>
    <p:sldId id="38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1-5-21-725345543-602162358-527237240-2944557" providerId="AD"/>
      </p:ext>
    </p:extLst>
  </p:cmAuthor>
  <p:cmAuthor id="2" name="Hanxiao (Tony, CT Lab)" initials="H(CL" lastIdx="3" clrIdx="1">
    <p:extLst>
      <p:ext uri="{19B8F6BF-5375-455C-9EA6-DF929625EA0E}">
        <p15:presenceInfo xmlns:p15="http://schemas.microsoft.com/office/powerpoint/2012/main" userId="S-1-5-21-147214757-305610072-1517763936-2976577" providerId="AD"/>
      </p:ext>
    </p:extLst>
  </p:cmAuthor>
  <p:cmAuthor id="3" name="贺传峰(Chuanfeng)" initials="贺传峰(Chuanfeng)" lastIdx="1" clrIdx="2">
    <p:extLst>
      <p:ext uri="{19B8F6BF-5375-455C-9EA6-DF929625EA0E}">
        <p15:presenceInfo xmlns:p15="http://schemas.microsoft.com/office/powerpoint/2012/main" userId="S-1-5-21-1439682878-3164288827-2260694920-1907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96" autoAdjust="0"/>
    <p:restoredTop sz="93826" autoAdjust="0"/>
  </p:normalViewPr>
  <p:slideViewPr>
    <p:cSldViewPr>
      <p:cViewPr varScale="1">
        <p:scale>
          <a:sx n="59" d="100"/>
          <a:sy n="59" d="100"/>
        </p:scale>
        <p:origin x="1596" y="6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507763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3705846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3334201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648053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711191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841134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3607260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664402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1968771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3845158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GB" dirty="0" err="1"/>
              <a:t>Weijie</a:t>
            </a:r>
            <a:r>
              <a:rPr lang="en-GB" dirty="0"/>
              <a:t> Xu (OPPO)</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GB" dirty="0" err="1"/>
              <a:t>Weijie</a:t>
            </a:r>
            <a:r>
              <a:rPr lang="en-GB" dirty="0"/>
              <a:t> Xu (OPPO)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85800" y="685800"/>
            <a:ext cx="7772400" cy="870323"/>
          </a:xfrm>
          <a:noFill/>
        </p:spPr>
        <p:txBody>
          <a:bodyPr/>
          <a:lstStyle/>
          <a:p>
            <a:r>
              <a:rPr lang="en-US" dirty="0">
                <a:solidFill>
                  <a:schemeClr val="tx1"/>
                </a:solidFill>
              </a:rPr>
              <a:t>Feasibility of supporting AMP</a:t>
            </a:r>
            <a:r>
              <a:rPr lang="en-US" altLang="zh-CN" dirty="0">
                <a:solidFill>
                  <a:schemeClr val="tx1"/>
                </a:solidFill>
              </a:rPr>
              <a:t> IoT devices in WLAN</a:t>
            </a:r>
            <a:endParaRPr lang="en-US" dirty="0">
              <a:solidFill>
                <a:srgbClr val="FF0000"/>
              </a:solidFill>
              <a:highlight>
                <a:srgbClr val="FFFF00"/>
              </a:highlight>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2022-07-08</a:t>
            </a:r>
          </a:p>
        </p:txBody>
      </p:sp>
      <p:sp>
        <p:nvSpPr>
          <p:cNvPr id="8" name="Rectangle 12"/>
          <p:cNvSpPr>
            <a:spLocks noChangeArrowheads="1"/>
          </p:cNvSpPr>
          <p:nvPr/>
        </p:nvSpPr>
        <p:spPr bwMode="auto">
          <a:xfrm>
            <a:off x="838200" y="2162576"/>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1825193837"/>
              </p:ext>
            </p:extLst>
          </p:nvPr>
        </p:nvGraphicFramePr>
        <p:xfrm>
          <a:off x="838200" y="2667000"/>
          <a:ext cx="7239000" cy="2203616"/>
        </p:xfrm>
        <a:graphic>
          <a:graphicData uri="http://schemas.openxmlformats.org/drawingml/2006/table">
            <a:tbl>
              <a:tblPr firstRow="1" bandRow="1">
                <a:tableStyleId>{F5AB1C69-6EDB-4FF4-983F-18BD219EF322}</a:tableStyleId>
              </a:tblPr>
              <a:tblGrid>
                <a:gridCol w="1447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Chuanfeng</a:t>
                      </a:r>
                      <a:r>
                        <a:rPr lang="en-US" altLang="zh-CN" sz="1200" i="0" kern="1200" dirty="0">
                          <a:solidFill>
                            <a:schemeClr val="dk1"/>
                          </a:solidFill>
                          <a:latin typeface="+mn-lt"/>
                          <a:ea typeface="Times New Roman"/>
                          <a:cs typeface="Arial"/>
                        </a:rPr>
                        <a:t> He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b="0" dirty="0">
                          <a:solidFill>
                            <a:srgbClr val="000000"/>
                          </a:solidFill>
                          <a:latin typeface="+mn-lt"/>
                          <a:ea typeface="Times New Roman"/>
                          <a:cs typeface="Arial"/>
                        </a:rPr>
                        <a:t>OPPO</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t>Shengjiang</a:t>
                      </a:r>
                      <a:r>
                        <a:rPr lang="en-US" altLang="zh-CN" sz="1200" dirty="0"/>
                        <a:t> Cui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Weijie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xuweijie@oppo.com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Lei Huang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dirty="0" err="1">
                          <a:latin typeface="+mn-lt"/>
                          <a:ea typeface="Times New Roman"/>
                          <a:cs typeface="Arial"/>
                        </a:rPr>
                        <a:t>Zhisong</a:t>
                      </a:r>
                      <a:r>
                        <a:rPr lang="en-US" altLang="zh-CN" sz="1200" i="0" dirty="0">
                          <a:latin typeface="+mn-lt"/>
                          <a:ea typeface="Times New Roman"/>
                          <a:cs typeface="Arial"/>
                        </a:rPr>
                        <a:t> </a:t>
                      </a:r>
                      <a:r>
                        <a:rPr lang="en-US" altLang="zh-CN" sz="1200" i="0" dirty="0" err="1">
                          <a:latin typeface="+mn-lt"/>
                          <a:ea typeface="Times New Roman"/>
                          <a:cs typeface="Arial"/>
                        </a:rPr>
                        <a:t>Zuo</a:t>
                      </a:r>
                      <a:endParaRPr lang="en-US" altLang="zh-CN" sz="1200" i="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r>
                        <a:rPr lang="en-US" sz="1200" dirty="0" err="1">
                          <a:latin typeface="Times New Roman"/>
                          <a:ea typeface="Times New Roman"/>
                          <a:cs typeface="Arial"/>
                        </a:rPr>
                        <a:t>Rongyi</a:t>
                      </a:r>
                      <a:r>
                        <a:rPr lang="en-US" sz="1200" dirty="0">
                          <a:latin typeface="Times New Roman"/>
                          <a:ea typeface="Times New Roman"/>
                          <a:cs typeface="Arial"/>
                        </a:rPr>
                        <a:t>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i="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i="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i="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i="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dk1"/>
                          </a:solidFill>
                          <a:latin typeface="Times New Roman"/>
                          <a:ea typeface="Times New Roman"/>
                          <a:cs typeface="Arial"/>
                        </a:rPr>
                        <a:t>Zhi</a:t>
                      </a:r>
                      <a:r>
                        <a:rPr lang="en-US" sz="1200" kern="1200" dirty="0">
                          <a:solidFill>
                            <a:schemeClr val="dk1"/>
                          </a:solidFill>
                          <a:latin typeface="Times New Roman"/>
                          <a:ea typeface="Times New Roman"/>
                          <a:cs typeface="Arial"/>
                        </a:rPr>
                        <a:t> Zhang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l">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l">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Rectangle 1">
            <a:extLst>
              <a:ext uri="{FF2B5EF4-FFF2-40B4-BE49-F238E27FC236}">
                <a16:creationId xmlns:a16="http://schemas.microsoft.com/office/drawing/2014/main" id="{7F6F206C-69CA-40A5-B724-2CA0CD8503B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802.11-22/970r0</a:t>
            </a:r>
            <a:endParaRPr lang="en-SG" sz="1800" dirty="0">
              <a:latin typeface="+mn-lt"/>
            </a:endParaRPr>
          </a:p>
        </p:txBody>
      </p:sp>
      <p:sp>
        <p:nvSpPr>
          <p:cNvPr id="10" name="Date Placeholder 3">
            <a:extLst>
              <a:ext uri="{FF2B5EF4-FFF2-40B4-BE49-F238E27FC236}">
                <a16:creationId xmlns:a16="http://schemas.microsoft.com/office/drawing/2014/main" id="{61C76F40-1092-479B-8890-055034642A2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July 2022</a:t>
            </a:r>
            <a:endParaRPr lang="en-GB" sz="1800" b="1" dirty="0"/>
          </a:p>
        </p:txBody>
      </p:sp>
      <p:sp>
        <p:nvSpPr>
          <p:cNvPr id="3" name="Footer Placeholder 2">
            <a:extLst>
              <a:ext uri="{FF2B5EF4-FFF2-40B4-BE49-F238E27FC236}">
                <a16:creationId xmlns:a16="http://schemas.microsoft.com/office/drawing/2014/main" id="{9308F0AE-F1F6-4187-8BEA-AAB2659BF569}"/>
              </a:ext>
            </a:extLst>
          </p:cNvPr>
          <p:cNvSpPr>
            <a:spLocks noGrp="1"/>
          </p:cNvSpPr>
          <p:nvPr>
            <p:ph type="ftr" sz="quarter" idx="3"/>
          </p:nvPr>
        </p:nvSpPr>
        <p:spPr/>
        <p:txBody>
          <a:bodyPr/>
          <a:lstStyle/>
          <a:p>
            <a:pPr>
              <a:defRPr/>
            </a:pPr>
            <a:r>
              <a:rPr lang="en-GB" dirty="0" err="1"/>
              <a:t>Weijie</a:t>
            </a:r>
            <a:r>
              <a:rPr lang="en-GB" dirty="0"/>
              <a:t> Xu (OPPO)</a:t>
            </a:r>
            <a:endParaRPr lang="en-US" dirty="0"/>
          </a:p>
        </p:txBody>
      </p:sp>
      <p:sp>
        <p:nvSpPr>
          <p:cNvPr id="4" name="Slide Number Placeholder 3">
            <a:extLst>
              <a:ext uri="{FF2B5EF4-FFF2-40B4-BE49-F238E27FC236}">
                <a16:creationId xmlns:a16="http://schemas.microsoft.com/office/drawing/2014/main" id="{D9131881-3FE1-4578-8B6F-9E07835D610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457200"/>
          </a:xfrm>
        </p:spPr>
        <p:txBody>
          <a:bodyPr/>
          <a:lstStyle/>
          <a:p>
            <a:r>
              <a:rPr lang="en-US" sz="2800" dirty="0"/>
              <a:t>Summary</a:t>
            </a:r>
          </a:p>
        </p:txBody>
      </p:sp>
      <p:sp>
        <p:nvSpPr>
          <p:cNvPr id="8" name="Content Placeholder 2"/>
          <p:cNvSpPr txBox="1">
            <a:spLocks noChangeArrowheads="1"/>
          </p:cNvSpPr>
          <p:nvPr/>
        </p:nvSpPr>
        <p:spPr bwMode="auto">
          <a:xfrm>
            <a:off x="685799" y="1524000"/>
            <a:ext cx="8001001"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342900" lvl="1" indent="-342900" defTabSz="449263">
              <a:spcBef>
                <a:spcPts val="0"/>
              </a:spcBef>
              <a:spcAft>
                <a:spcPts val="600"/>
              </a:spcAft>
              <a:buClr>
                <a:srgbClr val="000000"/>
              </a:buClr>
              <a:buSzPct val="100000"/>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This presentation discusses the feasibility of supporting AMP IoT devices in WLAN, focusing on the following aspects</a:t>
            </a:r>
          </a:p>
          <a:p>
            <a:pPr marL="630238" lvl="1" indent="-342900" defTabSz="449263">
              <a:spcBef>
                <a:spcPts val="0"/>
              </a:spcBef>
              <a:spcAft>
                <a:spcPts val="200"/>
              </a:spcAft>
              <a:buClr>
                <a:srgbClr val="000000"/>
              </a:buClr>
              <a:buSzPct val="100000"/>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Link budget for different AMP IoT device types</a:t>
            </a:r>
            <a:endParaRPr lang="zh-CN" altLang="zh-CN" sz="2000" dirty="0">
              <a:latin typeface="Times New Roman" panose="02020603050405020304" pitchFamily="18" charset="0"/>
              <a:cs typeface="Times New Roman" panose="02020603050405020304" pitchFamily="18" charset="0"/>
            </a:endParaRPr>
          </a:p>
          <a:p>
            <a:pPr marL="630238" lvl="1" indent="-342900" defTabSz="449263">
              <a:spcBef>
                <a:spcPts val="0"/>
              </a:spcBef>
              <a:spcAft>
                <a:spcPts val="200"/>
              </a:spcAft>
              <a:buClr>
                <a:srgbClr val="000000"/>
              </a:buClr>
              <a:buSzPct val="100000"/>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Constraint from energy harvesting</a:t>
            </a:r>
            <a:endParaRPr lang="zh-CN" altLang="zh-CN" sz="2000" dirty="0">
              <a:latin typeface="Times New Roman" panose="02020603050405020304" pitchFamily="18" charset="0"/>
              <a:cs typeface="Times New Roman" panose="02020603050405020304" pitchFamily="18" charset="0"/>
            </a:endParaRPr>
          </a:p>
          <a:p>
            <a:pPr marL="630238" lvl="1" indent="-342900" defTabSz="449263">
              <a:spcBef>
                <a:spcPts val="0"/>
              </a:spcBef>
              <a:spcAft>
                <a:spcPts val="200"/>
              </a:spcAft>
              <a:buClr>
                <a:srgbClr val="000000"/>
              </a:buClr>
              <a:buSzPct val="100000"/>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Data rate</a:t>
            </a:r>
          </a:p>
          <a:p>
            <a:pPr marL="630238" lvl="1" indent="-342900" defTabSz="449263">
              <a:spcBef>
                <a:spcPts val="0"/>
              </a:spcBef>
              <a:spcAft>
                <a:spcPts val="200"/>
              </a:spcAft>
              <a:buClr>
                <a:srgbClr val="000000"/>
              </a:buClr>
              <a:buSzPct val="100000"/>
              <a:buFont typeface="Arial" panose="020B0604020202020204" pitchFamily="34" charset="0"/>
              <a:buChar char="•"/>
            </a:pPr>
            <a:r>
              <a:rPr lang="en-US" altLang="zh-CN" sz="2000" dirty="0">
                <a:latin typeface="Times New Roman" panose="02020603050405020304" pitchFamily="18" charset="0"/>
                <a:cs typeface="Times New Roman" panose="02020603050405020304" pitchFamily="18" charset="0"/>
              </a:rPr>
              <a:t>Coexistence </a:t>
            </a:r>
          </a:p>
          <a:p>
            <a:pPr marL="630238" lvl="1" indent="-342900" defTabSz="449263">
              <a:spcBef>
                <a:spcPts val="0"/>
              </a:spcBef>
              <a:spcAft>
                <a:spcPts val="200"/>
              </a:spcAft>
              <a:buClr>
                <a:srgbClr val="000000"/>
              </a:buClr>
              <a:buSzPct val="100000"/>
              <a:buFont typeface="Arial" panose="020B0604020202020204" pitchFamily="34" charset="0"/>
              <a:buChar char="•"/>
            </a:pPr>
            <a:endParaRPr lang="en-US" altLang="zh-CN" sz="2000" dirty="0">
              <a:latin typeface="Times New Roman" panose="02020603050405020304" pitchFamily="18" charset="0"/>
              <a:cs typeface="Times New Roman" panose="02020603050405020304" pitchFamily="18" charset="0"/>
            </a:endParaRPr>
          </a:p>
          <a:p>
            <a:pPr marL="342900" lvl="1" indent="-342900" defTabSz="449263">
              <a:spcBef>
                <a:spcPts val="0"/>
              </a:spcBef>
              <a:spcAft>
                <a:spcPts val="600"/>
              </a:spcAft>
              <a:buClr>
                <a:srgbClr val="000000"/>
              </a:buClr>
              <a:buSzPct val="100000"/>
              <a:buFont typeface="Wingdings" panose="05000000000000000000" pitchFamily="2" charset="2"/>
              <a:buChar char="q"/>
            </a:pPr>
            <a:r>
              <a:rPr lang="en-US" altLang="zh-CN" sz="2000" dirty="0">
                <a:latin typeface="Times New Roman" panose="02020603050405020304" pitchFamily="18" charset="0"/>
                <a:cs typeface="Times New Roman" panose="02020603050405020304" pitchFamily="18" charset="0"/>
              </a:rPr>
              <a:t>Based on the discussion, it can be seen that although there is power constraint from energy harvesting, requirements such as the communication distance, power consumption and data rata etc. can be fulfilled by using ultra-low power backscattering transmitter (or ultra-low power active transmitter ) and ultra-low power receiver. </a:t>
            </a:r>
          </a:p>
        </p:txBody>
      </p:sp>
      <p:sp>
        <p:nvSpPr>
          <p:cNvPr id="6" name="Date Placeholder 3">
            <a:extLst>
              <a:ext uri="{FF2B5EF4-FFF2-40B4-BE49-F238E27FC236}">
                <a16:creationId xmlns:a16="http://schemas.microsoft.com/office/drawing/2014/main" id="{C2849809-A083-499F-AE17-03B905620893}"/>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July 2022</a:t>
            </a:r>
            <a:endParaRPr lang="en-GB" sz="1800" b="1" dirty="0"/>
          </a:p>
        </p:txBody>
      </p:sp>
      <p:sp>
        <p:nvSpPr>
          <p:cNvPr id="2" name="Footer Placeholder 1">
            <a:extLst>
              <a:ext uri="{FF2B5EF4-FFF2-40B4-BE49-F238E27FC236}">
                <a16:creationId xmlns:a16="http://schemas.microsoft.com/office/drawing/2014/main" id="{FDAA6357-775F-45FA-8FCA-9A5860335562}"/>
              </a:ext>
            </a:extLst>
          </p:cNvPr>
          <p:cNvSpPr>
            <a:spLocks noGrp="1"/>
          </p:cNvSpPr>
          <p:nvPr>
            <p:ph type="ftr" sz="quarter" idx="3"/>
          </p:nvPr>
        </p:nvSpPr>
        <p:spPr/>
        <p:txBody>
          <a:bodyPr/>
          <a:lstStyle/>
          <a:p>
            <a:pPr>
              <a:defRPr/>
            </a:pPr>
            <a:r>
              <a:rPr lang="en-GB" dirty="0" err="1"/>
              <a:t>Weijie</a:t>
            </a:r>
            <a:r>
              <a:rPr lang="en-GB" dirty="0"/>
              <a:t> Xu (OPPO)</a:t>
            </a:r>
            <a:endParaRPr lang="en-US" dirty="0"/>
          </a:p>
        </p:txBody>
      </p:sp>
      <p:sp>
        <p:nvSpPr>
          <p:cNvPr id="3" name="Slide Number Placeholder 2">
            <a:extLst>
              <a:ext uri="{FF2B5EF4-FFF2-40B4-BE49-F238E27FC236}">
                <a16:creationId xmlns:a16="http://schemas.microsoft.com/office/drawing/2014/main" id="{3162DC36-67CF-4150-8293-D63229D7BC0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9" name="Rectangle 8">
            <a:extLst>
              <a:ext uri="{FF2B5EF4-FFF2-40B4-BE49-F238E27FC236}">
                <a16:creationId xmlns:a16="http://schemas.microsoft.com/office/drawing/2014/main" id="{5DF80907-973B-426E-885D-F2A447582CEC}"/>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802.11-22/970r0</a:t>
            </a:r>
            <a:endParaRPr lang="en-SG" sz="1800" dirty="0">
              <a:latin typeface="+mn-lt"/>
            </a:endParaRPr>
          </a:p>
        </p:txBody>
      </p:sp>
    </p:spTree>
    <p:extLst>
      <p:ext uri="{BB962C8B-B14F-4D97-AF65-F5344CB8AC3E}">
        <p14:creationId xmlns:p14="http://schemas.microsoft.com/office/powerpoint/2010/main" val="3515584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457200"/>
          </a:xfrm>
        </p:spPr>
        <p:txBody>
          <a:bodyPr/>
          <a:lstStyle/>
          <a:p>
            <a:r>
              <a:rPr lang="en-US" sz="2800" dirty="0"/>
              <a:t>Reference</a:t>
            </a:r>
          </a:p>
        </p:txBody>
      </p:sp>
      <p:sp>
        <p:nvSpPr>
          <p:cNvPr id="8" name="Content Placeholder 2"/>
          <p:cNvSpPr txBox="1">
            <a:spLocks noChangeArrowheads="1"/>
          </p:cNvSpPr>
          <p:nvPr/>
        </p:nvSpPr>
        <p:spPr bwMode="auto">
          <a:xfrm>
            <a:off x="152401" y="1523999"/>
            <a:ext cx="8534400" cy="4648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342900" lvl="1" indent="-342900" defTabSz="449263">
              <a:spcBef>
                <a:spcPts val="0"/>
              </a:spcBef>
              <a:spcAft>
                <a:spcPts val="600"/>
              </a:spcAft>
              <a:buClr>
                <a:srgbClr val="000000"/>
              </a:buClr>
              <a:buSzPct val="100000"/>
              <a:buFont typeface="+mj-lt"/>
              <a:buAutoNum type="arabicPeriod"/>
            </a:pPr>
            <a:r>
              <a:rPr lang="en-US" altLang="zh-CN" dirty="0">
                <a:effectLst/>
                <a:latin typeface="+mn-lt"/>
                <a:cs typeface="Times New Roman" panose="02020603050405020304" pitchFamily="18" charset="0"/>
              </a:rPr>
              <a:t>J. </a:t>
            </a:r>
            <a:r>
              <a:rPr lang="en-US" altLang="zh-CN" dirty="0" err="1">
                <a:effectLst/>
                <a:latin typeface="+mn-lt"/>
                <a:cs typeface="Times New Roman" panose="02020603050405020304" pitchFamily="18" charset="0"/>
              </a:rPr>
              <a:t>Im</a:t>
            </a:r>
            <a:r>
              <a:rPr lang="en-US" altLang="zh-CN" dirty="0">
                <a:effectLst/>
                <a:latin typeface="+mn-lt"/>
                <a:cs typeface="Times New Roman" panose="02020603050405020304" pitchFamily="18" charset="0"/>
              </a:rPr>
              <a:t>, H. -S. Kim and D. D. </a:t>
            </a:r>
            <a:r>
              <a:rPr lang="en-US" altLang="zh-CN" dirty="0" err="1">
                <a:effectLst/>
                <a:latin typeface="+mn-lt"/>
                <a:cs typeface="Times New Roman" panose="02020603050405020304" pitchFamily="18" charset="0"/>
              </a:rPr>
              <a:t>Wentzloff</a:t>
            </a:r>
            <a:r>
              <a:rPr lang="en-US" altLang="zh-CN" dirty="0">
                <a:effectLst/>
                <a:latin typeface="+mn-lt"/>
                <a:cs typeface="Times New Roman" panose="02020603050405020304" pitchFamily="18" charset="0"/>
              </a:rPr>
              <a:t>, "A 470µW −92.5dBm OOK/FSK Receiver for IEEE 802.11 </a:t>
            </a:r>
            <a:r>
              <a:rPr lang="en-US" altLang="zh-CN" dirty="0" err="1">
                <a:effectLst/>
                <a:latin typeface="+mn-lt"/>
                <a:cs typeface="Times New Roman" panose="02020603050405020304" pitchFamily="18" charset="0"/>
              </a:rPr>
              <a:t>WiFi</a:t>
            </a:r>
            <a:r>
              <a:rPr lang="en-US" altLang="zh-CN" dirty="0">
                <a:effectLst/>
                <a:latin typeface="+mn-lt"/>
                <a:cs typeface="Times New Roman" panose="02020603050405020304" pitchFamily="18" charset="0"/>
              </a:rPr>
              <a:t> LP-WUR," ESSCIRC 2018 - IEEE 44th European Solid State Circuits Conference (ESSCIRC), 2018, pp. 302-305, </a:t>
            </a:r>
            <a:r>
              <a:rPr lang="en-US" altLang="zh-CN" dirty="0" err="1">
                <a:effectLst/>
                <a:latin typeface="+mn-lt"/>
                <a:cs typeface="Times New Roman" panose="02020603050405020304" pitchFamily="18" charset="0"/>
              </a:rPr>
              <a:t>doi</a:t>
            </a:r>
            <a:r>
              <a:rPr lang="en-US" altLang="zh-CN" dirty="0">
                <a:effectLst/>
                <a:latin typeface="+mn-lt"/>
                <a:cs typeface="Times New Roman" panose="02020603050405020304" pitchFamily="18" charset="0"/>
              </a:rPr>
              <a:t>: 10.1109/ESSCIRC.2018.8494331.</a:t>
            </a:r>
            <a:endParaRPr lang="en-US" altLang="zh-CN" dirty="0">
              <a:latin typeface="+mn-lt"/>
              <a:cs typeface="Times New Roman" panose="02020603050405020304" pitchFamily="18" charset="0"/>
            </a:endParaRPr>
          </a:p>
          <a:p>
            <a:pPr marL="342900" lvl="1" indent="-342900" defTabSz="449263">
              <a:spcBef>
                <a:spcPts val="0"/>
              </a:spcBef>
              <a:spcAft>
                <a:spcPts val="600"/>
              </a:spcAft>
              <a:buClr>
                <a:srgbClr val="000000"/>
              </a:buClr>
              <a:buSzPct val="100000"/>
              <a:buFont typeface="+mj-lt"/>
              <a:buAutoNum type="arabicPeriod"/>
            </a:pPr>
            <a:r>
              <a:rPr lang="en-US" altLang="zh-CN" dirty="0">
                <a:effectLst/>
                <a:latin typeface="+mn-lt"/>
                <a:cs typeface="Times New Roman" panose="02020603050405020304" pitchFamily="18" charset="0"/>
              </a:rPr>
              <a:t>J. </a:t>
            </a:r>
            <a:r>
              <a:rPr lang="en-US" altLang="zh-CN" dirty="0" err="1">
                <a:effectLst/>
                <a:latin typeface="+mn-lt"/>
                <a:cs typeface="Times New Roman" panose="02020603050405020304" pitchFamily="18" charset="0"/>
              </a:rPr>
              <a:t>Im</a:t>
            </a:r>
            <a:r>
              <a:rPr lang="en-US" altLang="zh-CN" dirty="0">
                <a:effectLst/>
                <a:latin typeface="+mn-lt"/>
                <a:cs typeface="Times New Roman" panose="02020603050405020304" pitchFamily="18" charset="0"/>
              </a:rPr>
              <a:t>, H. Kim and D. D. </a:t>
            </a:r>
            <a:r>
              <a:rPr lang="en-US" altLang="zh-CN" dirty="0" err="1">
                <a:effectLst/>
                <a:latin typeface="+mn-lt"/>
                <a:cs typeface="Times New Roman" panose="02020603050405020304" pitchFamily="18" charset="0"/>
              </a:rPr>
              <a:t>Wentzloff</a:t>
            </a:r>
            <a:r>
              <a:rPr lang="en-US" altLang="zh-CN" dirty="0">
                <a:effectLst/>
                <a:latin typeface="+mn-lt"/>
                <a:cs typeface="Times New Roman" panose="02020603050405020304" pitchFamily="18" charset="0"/>
              </a:rPr>
              <a:t>, "A 217µW −82dBm IEEE 802.11 Wi-Fi LP-WUR using a 3rd- Harmonic Passive Mixer," 2018 IEEE Radio Frequency Integrated Circuits Symposium (RFIC), 2018, pp. 172-175, </a:t>
            </a:r>
            <a:r>
              <a:rPr lang="en-US" altLang="zh-CN" dirty="0" err="1">
                <a:effectLst/>
                <a:latin typeface="+mn-lt"/>
                <a:cs typeface="Times New Roman" panose="02020603050405020304" pitchFamily="18" charset="0"/>
              </a:rPr>
              <a:t>doi</a:t>
            </a:r>
            <a:r>
              <a:rPr lang="en-US" altLang="zh-CN" dirty="0">
                <a:effectLst/>
                <a:latin typeface="+mn-lt"/>
                <a:cs typeface="Times New Roman" panose="02020603050405020304" pitchFamily="18" charset="0"/>
              </a:rPr>
              <a:t>: 10.1109/RFIC.2018.8428988.</a:t>
            </a:r>
          </a:p>
          <a:p>
            <a:pPr marL="342900" lvl="1" indent="-342900" defTabSz="449263">
              <a:spcBef>
                <a:spcPts val="0"/>
              </a:spcBef>
              <a:spcAft>
                <a:spcPts val="600"/>
              </a:spcAft>
              <a:buClr>
                <a:srgbClr val="000000"/>
              </a:buClr>
              <a:buSzPct val="100000"/>
              <a:buFont typeface="+mj-lt"/>
              <a:buAutoNum type="arabicPeriod"/>
            </a:pPr>
            <a:r>
              <a:rPr lang="en-US" altLang="zh-CN" dirty="0">
                <a:effectLst/>
                <a:latin typeface="+mn-lt"/>
                <a:cs typeface="Times New Roman" panose="02020603050405020304" pitchFamily="18" charset="0"/>
              </a:rPr>
              <a:t>R. Liu et al., "An 802.11ba-Based Wake-Up Radio Receiver With Wi-Fi Transceiver Integration," in IEEE Journal of Solid-State Circuits, vol. 55, no. 5, pp. 1151-1164, July 2020, </a:t>
            </a:r>
            <a:r>
              <a:rPr lang="en-US" altLang="zh-CN" dirty="0" err="1">
                <a:effectLst/>
                <a:latin typeface="+mn-lt"/>
                <a:cs typeface="Times New Roman" panose="02020603050405020304" pitchFamily="18" charset="0"/>
              </a:rPr>
              <a:t>doi</a:t>
            </a:r>
            <a:r>
              <a:rPr lang="en-US" altLang="zh-CN" dirty="0">
                <a:effectLst/>
                <a:latin typeface="+mn-lt"/>
                <a:cs typeface="Times New Roman" panose="02020603050405020304" pitchFamily="18" charset="0"/>
              </a:rPr>
              <a:t>: 10.1109/JSSC.2019.2957651.</a:t>
            </a:r>
          </a:p>
          <a:p>
            <a:pPr marL="342900" lvl="1" indent="-342900" defTabSz="449263">
              <a:spcBef>
                <a:spcPts val="0"/>
              </a:spcBef>
              <a:spcAft>
                <a:spcPts val="600"/>
              </a:spcAft>
              <a:buClr>
                <a:srgbClr val="000000"/>
              </a:buClr>
              <a:buSzPct val="100000"/>
              <a:buFont typeface="+mj-lt"/>
              <a:buAutoNum type="arabicPeriod"/>
            </a:pPr>
            <a:r>
              <a:rPr lang="en-US" altLang="zh-CN" dirty="0">
                <a:effectLst/>
                <a:latin typeface="+mn-lt"/>
                <a:cs typeface="Times New Roman" panose="02020603050405020304" pitchFamily="18" charset="0"/>
              </a:rPr>
              <a:t>J. </a:t>
            </a:r>
            <a:r>
              <a:rPr lang="en-US" altLang="zh-CN" dirty="0" err="1">
                <a:effectLst/>
                <a:latin typeface="+mn-lt"/>
                <a:cs typeface="Times New Roman" panose="02020603050405020304" pitchFamily="18" charset="0"/>
              </a:rPr>
              <a:t>Kimionis</a:t>
            </a:r>
            <a:r>
              <a:rPr lang="en-US" altLang="zh-CN" dirty="0">
                <a:effectLst/>
                <a:latin typeface="+mn-lt"/>
                <a:cs typeface="Times New Roman" panose="02020603050405020304" pitchFamily="18" charset="0"/>
              </a:rPr>
              <a:t>, A. Georgiadis, </a:t>
            </a:r>
            <a:r>
              <a:rPr lang="en-US" altLang="zh-CN" dirty="0" err="1">
                <a:effectLst/>
                <a:latin typeface="+mn-lt"/>
                <a:cs typeface="Times New Roman" panose="02020603050405020304" pitchFamily="18" charset="0"/>
              </a:rPr>
              <a:t>Sangkil</a:t>
            </a:r>
            <a:r>
              <a:rPr lang="en-US" altLang="zh-CN" dirty="0">
                <a:effectLst/>
                <a:latin typeface="+mn-lt"/>
                <a:cs typeface="Times New Roman" panose="02020603050405020304" pitchFamily="18" charset="0"/>
              </a:rPr>
              <a:t> Kim, A. </a:t>
            </a:r>
            <a:r>
              <a:rPr lang="en-US" altLang="zh-CN" dirty="0" err="1">
                <a:effectLst/>
                <a:latin typeface="+mn-lt"/>
                <a:cs typeface="Times New Roman" panose="02020603050405020304" pitchFamily="18" charset="0"/>
              </a:rPr>
              <a:t>Collado</a:t>
            </a:r>
            <a:r>
              <a:rPr lang="en-US" altLang="zh-CN" dirty="0">
                <a:effectLst/>
                <a:latin typeface="+mn-lt"/>
                <a:cs typeface="Times New Roman" panose="02020603050405020304" pitchFamily="18" charset="0"/>
              </a:rPr>
              <a:t>, K. </a:t>
            </a:r>
            <a:r>
              <a:rPr lang="en-US" altLang="zh-CN" dirty="0" err="1">
                <a:effectLst/>
                <a:latin typeface="+mn-lt"/>
                <a:cs typeface="Times New Roman" panose="02020603050405020304" pitchFamily="18" charset="0"/>
              </a:rPr>
              <a:t>Niotaki</a:t>
            </a:r>
            <a:r>
              <a:rPr lang="en-US" altLang="zh-CN" dirty="0">
                <a:effectLst/>
                <a:latin typeface="+mn-lt"/>
                <a:cs typeface="Times New Roman" panose="02020603050405020304" pitchFamily="18" charset="0"/>
              </a:rPr>
              <a:t> and M. M. </a:t>
            </a:r>
            <a:r>
              <a:rPr lang="en-US" altLang="zh-CN" dirty="0" err="1">
                <a:effectLst/>
                <a:latin typeface="+mn-lt"/>
                <a:cs typeface="Times New Roman" panose="02020603050405020304" pitchFamily="18" charset="0"/>
              </a:rPr>
              <a:t>Tentzeris</a:t>
            </a:r>
            <a:r>
              <a:rPr lang="en-US" altLang="zh-CN" dirty="0">
                <a:effectLst/>
                <a:latin typeface="+mn-lt"/>
                <a:cs typeface="Times New Roman" panose="02020603050405020304" pitchFamily="18" charset="0"/>
              </a:rPr>
              <a:t>, "An enhanced-range RFID tag using an ambient energy powered reflection amplifier," 2014 IEEE MTT-S International Microwave Symposium (IMS2014), 2014, pp. 1-4, </a:t>
            </a:r>
            <a:r>
              <a:rPr lang="en-US" altLang="zh-CN" dirty="0" err="1">
                <a:effectLst/>
                <a:latin typeface="+mn-lt"/>
                <a:cs typeface="Times New Roman" panose="02020603050405020304" pitchFamily="18" charset="0"/>
              </a:rPr>
              <a:t>doi</a:t>
            </a:r>
            <a:r>
              <a:rPr lang="en-US" altLang="zh-CN" dirty="0">
                <a:effectLst/>
                <a:latin typeface="+mn-lt"/>
                <a:cs typeface="Times New Roman" panose="02020603050405020304" pitchFamily="18" charset="0"/>
              </a:rPr>
              <a:t>: 10.1109/MWSYM.2014.6848653.</a:t>
            </a:r>
          </a:p>
          <a:p>
            <a:pPr marL="342900" lvl="1" indent="-342900" defTabSz="449263">
              <a:spcBef>
                <a:spcPts val="0"/>
              </a:spcBef>
              <a:spcAft>
                <a:spcPts val="600"/>
              </a:spcAft>
              <a:buClr>
                <a:srgbClr val="000000"/>
              </a:buClr>
              <a:buSzPct val="100000"/>
              <a:buFont typeface="+mj-lt"/>
              <a:buAutoNum type="arabicPeriod"/>
            </a:pPr>
            <a:r>
              <a:rPr lang="pt-BR" altLang="zh-CN" dirty="0">
                <a:latin typeface="+mn-lt"/>
                <a:cs typeface="Times New Roman" panose="02020603050405020304" pitchFamily="18" charset="0"/>
              </a:rPr>
              <a:t>D Matos, R Correia,NB Carvalho, </a:t>
            </a:r>
            <a:r>
              <a:rPr lang="en-US" altLang="zh-CN" dirty="0">
                <a:latin typeface="+mn-lt"/>
                <a:cs typeface="Times New Roman" panose="02020603050405020304" pitchFamily="18" charset="0"/>
              </a:rPr>
              <a:t>”Dual-Band FET-Based Reflection Amplifier for Backscatter Modulator Performance Enhancement”</a:t>
            </a:r>
            <a:r>
              <a:rPr lang="pt-BR" altLang="zh-CN" dirty="0">
                <a:latin typeface="+mn-lt"/>
                <a:cs typeface="Times New Roman" panose="02020603050405020304" pitchFamily="18" charset="0"/>
              </a:rPr>
              <a:t>  URSI Radio Science Letters, 2021 </a:t>
            </a:r>
            <a:endParaRPr lang="en-US" altLang="zh-CN" dirty="0">
              <a:latin typeface="+mn-lt"/>
              <a:cs typeface="Times New Roman" panose="02020603050405020304" pitchFamily="18" charset="0"/>
            </a:endParaRPr>
          </a:p>
          <a:p>
            <a:pPr marL="342900" lvl="1" indent="-342900" defTabSz="449263">
              <a:spcBef>
                <a:spcPts val="0"/>
              </a:spcBef>
              <a:spcAft>
                <a:spcPts val="600"/>
              </a:spcAft>
              <a:buClr>
                <a:srgbClr val="000000"/>
              </a:buClr>
              <a:buSzPct val="100000"/>
              <a:buFont typeface="+mj-lt"/>
              <a:buAutoNum type="arabicPeriod"/>
            </a:pPr>
            <a:r>
              <a:rPr lang="en-US" altLang="zh-CN" dirty="0">
                <a:effectLst/>
                <a:latin typeface="+mn-lt"/>
                <a:cs typeface="Times New Roman" panose="02020603050405020304" pitchFamily="18" charset="0"/>
              </a:rPr>
              <a:t>K. Tang et al., "A 75.3 </a:t>
            </a:r>
            <a:r>
              <a:rPr lang="en-US" altLang="zh-CN" dirty="0" err="1">
                <a:effectLst/>
                <a:latin typeface="+mn-lt"/>
                <a:cs typeface="Times New Roman" panose="02020603050405020304" pitchFamily="18" charset="0"/>
              </a:rPr>
              <a:t>pJ</a:t>
            </a:r>
            <a:r>
              <a:rPr lang="en-US" altLang="zh-CN" dirty="0">
                <a:effectLst/>
                <a:latin typeface="+mn-lt"/>
                <a:cs typeface="Times New Roman" panose="02020603050405020304" pitchFamily="18" charset="0"/>
              </a:rPr>
              <a:t>/b Ultra-Low Power MEMS-Based FSK Transmitter in ISM-915 MHz Band for Pico-IoT Applications," 2021 IEEE International Symposium on Circuits and Systems (ISCAS), 2021, pp. 1-4, </a:t>
            </a:r>
            <a:r>
              <a:rPr lang="en-US" altLang="zh-CN" dirty="0" err="1">
                <a:effectLst/>
                <a:latin typeface="+mn-lt"/>
                <a:cs typeface="Times New Roman" panose="02020603050405020304" pitchFamily="18" charset="0"/>
              </a:rPr>
              <a:t>doi</a:t>
            </a:r>
            <a:r>
              <a:rPr lang="en-US" altLang="zh-CN" dirty="0">
                <a:effectLst/>
                <a:latin typeface="+mn-lt"/>
                <a:cs typeface="Times New Roman" panose="02020603050405020304" pitchFamily="18" charset="0"/>
              </a:rPr>
              <a:t>: 10.1109/ISCAS51556.2021.9401715</a:t>
            </a:r>
          </a:p>
          <a:p>
            <a:pPr marL="342900" lvl="1" indent="-342900" defTabSz="449263">
              <a:spcBef>
                <a:spcPts val="0"/>
              </a:spcBef>
              <a:spcAft>
                <a:spcPts val="600"/>
              </a:spcAft>
              <a:buClr>
                <a:srgbClr val="000000"/>
              </a:buClr>
              <a:buSzPct val="100000"/>
              <a:buFont typeface="+mj-lt"/>
              <a:buAutoNum type="arabicPeriod"/>
            </a:pPr>
            <a:r>
              <a:rPr lang="en-US" altLang="zh-CN" dirty="0">
                <a:effectLst/>
                <a:latin typeface="+mn-lt"/>
                <a:cs typeface="Times New Roman" panose="02020603050405020304" pitchFamily="18" charset="0"/>
              </a:rPr>
              <a:t>M. S. Jahan, J. Langford and J. Holleman, "A low-power FSK/OOK transmitter for 915 MHz ISM band," 2015 IEEE Radio Frequency Integrated Circuits Symposium (RFIC), 2015, pp. 163-166, </a:t>
            </a:r>
            <a:r>
              <a:rPr lang="en-US" altLang="zh-CN" dirty="0" err="1">
                <a:effectLst/>
                <a:latin typeface="+mn-lt"/>
                <a:cs typeface="Times New Roman" panose="02020603050405020304" pitchFamily="18" charset="0"/>
              </a:rPr>
              <a:t>doi</a:t>
            </a:r>
            <a:r>
              <a:rPr lang="en-US" altLang="zh-CN" dirty="0">
                <a:effectLst/>
                <a:latin typeface="+mn-lt"/>
                <a:cs typeface="Times New Roman" panose="02020603050405020304" pitchFamily="18" charset="0"/>
              </a:rPr>
              <a:t>: 10.1109/RFIC.2015.7337730.</a:t>
            </a:r>
            <a:endParaRPr lang="en-US" altLang="zh-CN" dirty="0">
              <a:latin typeface="+mn-lt"/>
              <a:cs typeface="Times New Roman" panose="02020603050405020304" pitchFamily="18" charset="0"/>
            </a:endParaRPr>
          </a:p>
          <a:p>
            <a:pPr marL="342900" lvl="1" indent="-342900" defTabSz="449263">
              <a:spcBef>
                <a:spcPts val="0"/>
              </a:spcBef>
              <a:spcAft>
                <a:spcPts val="600"/>
              </a:spcAft>
              <a:buClr>
                <a:srgbClr val="000000"/>
              </a:buClr>
              <a:buSzPct val="100000"/>
              <a:buFont typeface="+mj-lt"/>
              <a:buAutoNum type="arabicPeriod"/>
            </a:pPr>
            <a:r>
              <a:rPr lang="en-US" altLang="zh-CN" dirty="0">
                <a:effectLst/>
                <a:latin typeface="+mn-lt"/>
                <a:cs typeface="Times New Roman" panose="02020603050405020304" pitchFamily="18" charset="0"/>
              </a:rPr>
              <a:t>J. Bae and H. </a:t>
            </a:r>
            <a:r>
              <a:rPr lang="en-US" altLang="zh-CN" dirty="0" err="1">
                <a:effectLst/>
                <a:latin typeface="+mn-lt"/>
                <a:cs typeface="Times New Roman" panose="02020603050405020304" pitchFamily="18" charset="0"/>
              </a:rPr>
              <a:t>Yoo</a:t>
            </a:r>
            <a:r>
              <a:rPr lang="en-US" altLang="zh-CN" dirty="0">
                <a:effectLst/>
                <a:latin typeface="+mn-lt"/>
                <a:cs typeface="Times New Roman" panose="02020603050405020304" pitchFamily="18" charset="0"/>
              </a:rPr>
              <a:t>, "A low energy injection-locked FSK transceiver with frequency-to-amplitude conversion for body sensor applications," 2010 Symposium on VLSI Circuits, 2010, pp. 133-134, </a:t>
            </a:r>
            <a:r>
              <a:rPr lang="en-US" altLang="zh-CN" dirty="0" err="1">
                <a:effectLst/>
                <a:latin typeface="+mn-lt"/>
                <a:cs typeface="Times New Roman" panose="02020603050405020304" pitchFamily="18" charset="0"/>
              </a:rPr>
              <a:t>doi</a:t>
            </a:r>
            <a:r>
              <a:rPr lang="en-US" altLang="zh-CN" dirty="0">
                <a:effectLst/>
                <a:latin typeface="+mn-lt"/>
                <a:cs typeface="Times New Roman" panose="02020603050405020304" pitchFamily="18" charset="0"/>
              </a:rPr>
              <a:t>: 10.1109/VLSIC.2010.5560325.</a:t>
            </a:r>
          </a:p>
          <a:p>
            <a:pPr marL="342900" lvl="1" indent="-342900" defTabSz="449263">
              <a:spcBef>
                <a:spcPts val="0"/>
              </a:spcBef>
              <a:spcAft>
                <a:spcPts val="600"/>
              </a:spcAft>
              <a:buClr>
                <a:srgbClr val="000000"/>
              </a:buClr>
              <a:buSzPct val="100000"/>
              <a:buFont typeface="+mj-lt"/>
              <a:buAutoNum type="arabicPeriod"/>
              <a:defRPr/>
            </a:pPr>
            <a:r>
              <a:rPr lang="en-US" altLang="zh-CN" dirty="0">
                <a:latin typeface="+mn-lt"/>
                <a:cs typeface="Times New Roman" panose="02020603050405020304" pitchFamily="18" charset="0"/>
              </a:rPr>
              <a:t>N. Dang, E. </a:t>
            </a:r>
            <a:r>
              <a:rPr lang="en-US" altLang="zh-CN" dirty="0" err="1">
                <a:latin typeface="+mn-lt"/>
                <a:cs typeface="Times New Roman" panose="02020603050405020304" pitchFamily="18" charset="0"/>
              </a:rPr>
              <a:t>Bozorgzadeh</a:t>
            </a:r>
            <a:r>
              <a:rPr lang="en-US" altLang="zh-CN" dirty="0">
                <a:latin typeface="+mn-lt"/>
                <a:cs typeface="Times New Roman" panose="02020603050405020304" pitchFamily="18" charset="0"/>
              </a:rPr>
              <a:t> and N. </a:t>
            </a:r>
            <a:r>
              <a:rPr lang="en-US" altLang="zh-CN" dirty="0" err="1">
                <a:latin typeface="+mn-lt"/>
                <a:cs typeface="Times New Roman" panose="02020603050405020304" pitchFamily="18" charset="0"/>
              </a:rPr>
              <a:t>Venkatasubramanian</a:t>
            </a:r>
            <a:r>
              <a:rPr lang="en-US" altLang="zh-CN" dirty="0">
                <a:latin typeface="+mn-lt"/>
                <a:cs typeface="Times New Roman" panose="02020603050405020304" pitchFamily="18" charset="0"/>
              </a:rPr>
              <a:t>, "Chapter 6 -Energy Harvesting for Sustainable Smart Spaces" in Advances in Computers., Elsevier, vol. 87, pp. 203-251, 2012.</a:t>
            </a:r>
          </a:p>
          <a:p>
            <a:pPr marL="342900" lvl="1" indent="-342900" defTabSz="449263">
              <a:spcBef>
                <a:spcPts val="0"/>
              </a:spcBef>
              <a:spcAft>
                <a:spcPts val="600"/>
              </a:spcAft>
              <a:buClr>
                <a:srgbClr val="000000"/>
              </a:buClr>
              <a:buSzPct val="100000"/>
              <a:buFont typeface="+mj-lt"/>
              <a:buAutoNum type="arabicPeriod"/>
              <a:defRPr/>
            </a:pPr>
            <a:r>
              <a:rPr lang="en-US" altLang="zh-CN" dirty="0">
                <a:latin typeface="+mn-lt"/>
                <a:cs typeface="Times New Roman" panose="02020603050405020304" pitchFamily="18" charset="0"/>
              </a:rPr>
              <a:t>Energy harvesting technologies[M]. New York: Springer, 2009.</a:t>
            </a:r>
            <a:endParaRPr lang="zh-CN" altLang="en-US" dirty="0">
              <a:latin typeface="+mn-lt"/>
              <a:cs typeface="Times New Roman" panose="02020603050405020304" pitchFamily="18" charset="0"/>
            </a:endParaRPr>
          </a:p>
          <a:p>
            <a:pPr marL="342900" lvl="1" indent="-342900" defTabSz="449263">
              <a:spcBef>
                <a:spcPts val="0"/>
              </a:spcBef>
              <a:spcAft>
                <a:spcPts val="600"/>
              </a:spcAft>
              <a:buClr>
                <a:srgbClr val="000000"/>
              </a:buClr>
              <a:buSzPct val="100000"/>
              <a:buFont typeface="+mj-lt"/>
              <a:buAutoNum type="arabicPeriod"/>
            </a:pPr>
            <a:endParaRPr lang="en-US" altLang="zh-CN" dirty="0">
              <a:effectLst/>
              <a:latin typeface="等线" panose="02010600030101010101" pitchFamily="2" charset="-122"/>
              <a:cs typeface="Times New Roman" panose="02020603050405020304" pitchFamily="18" charset="0"/>
            </a:endParaRPr>
          </a:p>
          <a:p>
            <a:pPr marL="342900" lvl="1" indent="-342900" defTabSz="449263">
              <a:spcBef>
                <a:spcPts val="0"/>
              </a:spcBef>
              <a:spcAft>
                <a:spcPts val="600"/>
              </a:spcAft>
              <a:buClr>
                <a:srgbClr val="000000"/>
              </a:buClr>
              <a:buSzPct val="100000"/>
              <a:buFont typeface="+mj-lt"/>
              <a:buAutoNum type="arabicPeriod"/>
            </a:pPr>
            <a:endParaRPr lang="en-US" altLang="zh-CN" dirty="0">
              <a:effectLst/>
              <a:latin typeface="等线" panose="02010600030101010101" pitchFamily="2" charset="-122"/>
              <a:cs typeface="Times New Roman" panose="02020603050405020304" pitchFamily="18" charset="0"/>
            </a:endParaRPr>
          </a:p>
          <a:p>
            <a:pPr marL="342900" lvl="1" indent="-342900" defTabSz="449263">
              <a:spcBef>
                <a:spcPts val="0"/>
              </a:spcBef>
              <a:spcAft>
                <a:spcPts val="600"/>
              </a:spcAft>
              <a:buClr>
                <a:srgbClr val="000000"/>
              </a:buClr>
              <a:buSzPct val="100000"/>
              <a:buFont typeface="+mj-lt"/>
              <a:buAutoNum type="arabicPeriod"/>
            </a:pPr>
            <a:endParaRPr lang="en-US" altLang="zh-CN" sz="2000" dirty="0">
              <a:latin typeface="Times New Roman" panose="02020603050405020304" pitchFamily="18" charset="0"/>
              <a:cs typeface="Times New Roman" panose="02020603050405020304" pitchFamily="18" charset="0"/>
            </a:endParaRPr>
          </a:p>
        </p:txBody>
      </p:sp>
      <p:sp>
        <p:nvSpPr>
          <p:cNvPr id="6" name="Date Placeholder 3">
            <a:extLst>
              <a:ext uri="{FF2B5EF4-FFF2-40B4-BE49-F238E27FC236}">
                <a16:creationId xmlns:a16="http://schemas.microsoft.com/office/drawing/2014/main" id="{C2849809-A083-499F-AE17-03B905620893}"/>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July 2022</a:t>
            </a:r>
            <a:endParaRPr lang="en-GB" sz="1800" b="1" dirty="0"/>
          </a:p>
        </p:txBody>
      </p:sp>
      <p:sp>
        <p:nvSpPr>
          <p:cNvPr id="2" name="Footer Placeholder 1">
            <a:extLst>
              <a:ext uri="{FF2B5EF4-FFF2-40B4-BE49-F238E27FC236}">
                <a16:creationId xmlns:a16="http://schemas.microsoft.com/office/drawing/2014/main" id="{FDAA6357-775F-45FA-8FCA-9A5860335562}"/>
              </a:ext>
            </a:extLst>
          </p:cNvPr>
          <p:cNvSpPr>
            <a:spLocks noGrp="1"/>
          </p:cNvSpPr>
          <p:nvPr>
            <p:ph type="ftr" sz="quarter" idx="3"/>
          </p:nvPr>
        </p:nvSpPr>
        <p:spPr/>
        <p:txBody>
          <a:bodyPr/>
          <a:lstStyle/>
          <a:p>
            <a:pPr>
              <a:defRPr/>
            </a:pPr>
            <a:r>
              <a:rPr lang="en-GB" dirty="0" err="1"/>
              <a:t>Weijie</a:t>
            </a:r>
            <a:r>
              <a:rPr lang="en-GB" dirty="0"/>
              <a:t> Xu (OPPO)</a:t>
            </a:r>
            <a:endParaRPr lang="en-US" dirty="0"/>
          </a:p>
        </p:txBody>
      </p:sp>
      <p:sp>
        <p:nvSpPr>
          <p:cNvPr id="3" name="Slide Number Placeholder 2">
            <a:extLst>
              <a:ext uri="{FF2B5EF4-FFF2-40B4-BE49-F238E27FC236}">
                <a16:creationId xmlns:a16="http://schemas.microsoft.com/office/drawing/2014/main" id="{3162DC36-67CF-4150-8293-D63229D7BC0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9" name="Rectangle 8">
            <a:extLst>
              <a:ext uri="{FF2B5EF4-FFF2-40B4-BE49-F238E27FC236}">
                <a16:creationId xmlns:a16="http://schemas.microsoft.com/office/drawing/2014/main" id="{5DF80907-973B-426E-885D-F2A447582CEC}"/>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802.11-22/970r0</a:t>
            </a:r>
            <a:endParaRPr lang="en-SG" sz="1800" dirty="0">
              <a:latin typeface="+mn-lt"/>
            </a:endParaRPr>
          </a:p>
        </p:txBody>
      </p:sp>
    </p:spTree>
    <p:extLst>
      <p:ext uri="{BB962C8B-B14F-4D97-AF65-F5344CB8AC3E}">
        <p14:creationId xmlns:p14="http://schemas.microsoft.com/office/powerpoint/2010/main" val="2553923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457200"/>
          </a:xfrm>
        </p:spPr>
        <p:txBody>
          <a:bodyPr/>
          <a:lstStyle/>
          <a:p>
            <a:r>
              <a:rPr lang="en-GB" sz="2800" dirty="0"/>
              <a:t>Outline</a:t>
            </a:r>
          </a:p>
        </p:txBody>
      </p:sp>
      <p:sp>
        <p:nvSpPr>
          <p:cNvPr id="8" name="Content Placeholder 2"/>
          <p:cNvSpPr txBox="1">
            <a:spLocks noChangeArrowheads="1"/>
          </p:cNvSpPr>
          <p:nvPr/>
        </p:nvSpPr>
        <p:spPr bwMode="auto">
          <a:xfrm>
            <a:off x="685799" y="1325057"/>
            <a:ext cx="7770813" cy="4999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342900" indent="-342900">
              <a:spcBef>
                <a:spcPts val="600"/>
              </a:spcBef>
              <a:spcAft>
                <a:spcPts val="600"/>
              </a:spcAft>
              <a:buFont typeface="Wingdings" panose="05000000000000000000" pitchFamily="2" charset="2"/>
              <a:buChar char="q"/>
            </a:pPr>
            <a:r>
              <a:rPr lang="en-US" altLang="zh-CN" sz="2000" dirty="0">
                <a:latin typeface="Times New Roman" panose="02020603050405020304" pitchFamily="18" charset="0"/>
                <a:cs typeface="Times New Roman" panose="02020603050405020304" pitchFamily="18" charset="0"/>
              </a:rPr>
              <a:t>Link budget for different AMP IoT device types</a:t>
            </a:r>
            <a:endParaRPr lang="zh-CN" altLang="zh-CN" sz="2000" dirty="0">
              <a:latin typeface="Times New Roman" panose="02020603050405020304" pitchFamily="18" charset="0"/>
              <a:cs typeface="Times New Roman" panose="02020603050405020304" pitchFamily="18" charset="0"/>
            </a:endParaRPr>
          </a:p>
          <a:p>
            <a:pPr marL="342900" indent="-342900">
              <a:spcBef>
                <a:spcPts val="600"/>
              </a:spcBef>
              <a:spcAft>
                <a:spcPts val="600"/>
              </a:spcAft>
              <a:buFont typeface="Wingdings" panose="05000000000000000000" pitchFamily="2" charset="2"/>
              <a:buChar char="q"/>
            </a:pPr>
            <a:r>
              <a:rPr lang="en-US" altLang="zh-CN" sz="2000" dirty="0">
                <a:latin typeface="Times New Roman" panose="02020603050405020304" pitchFamily="18" charset="0"/>
                <a:cs typeface="Times New Roman" panose="02020603050405020304" pitchFamily="18" charset="0"/>
              </a:rPr>
              <a:t>Constraint from energy harvesting</a:t>
            </a:r>
            <a:endParaRPr lang="zh-CN" altLang="zh-CN" sz="2000" dirty="0">
              <a:latin typeface="Times New Roman" panose="02020603050405020304" pitchFamily="18" charset="0"/>
              <a:cs typeface="Times New Roman" panose="02020603050405020304" pitchFamily="18" charset="0"/>
            </a:endParaRPr>
          </a:p>
          <a:p>
            <a:pPr marL="342900" indent="-342900">
              <a:spcBef>
                <a:spcPts val="600"/>
              </a:spcBef>
              <a:spcAft>
                <a:spcPts val="600"/>
              </a:spcAft>
              <a:buFont typeface="Wingdings" panose="05000000000000000000" pitchFamily="2" charset="2"/>
              <a:buChar char="q"/>
            </a:pPr>
            <a:r>
              <a:rPr lang="en-US" altLang="zh-CN" sz="2000" dirty="0">
                <a:latin typeface="Times New Roman" panose="02020603050405020304" pitchFamily="18" charset="0"/>
                <a:cs typeface="Times New Roman" panose="02020603050405020304" pitchFamily="18" charset="0"/>
              </a:rPr>
              <a:t>Data rate</a:t>
            </a:r>
          </a:p>
          <a:p>
            <a:pPr marL="342900" indent="-342900">
              <a:spcBef>
                <a:spcPts val="600"/>
              </a:spcBef>
              <a:spcAft>
                <a:spcPts val="600"/>
              </a:spcAft>
              <a:buFont typeface="Wingdings" panose="05000000000000000000" pitchFamily="2" charset="2"/>
              <a:buChar char="q"/>
            </a:pPr>
            <a:r>
              <a:rPr lang="en-US" altLang="zh-CN" sz="2000" dirty="0">
                <a:latin typeface="Times New Roman" panose="02020603050405020304" pitchFamily="18" charset="0"/>
                <a:cs typeface="Times New Roman" panose="02020603050405020304" pitchFamily="18" charset="0"/>
              </a:rPr>
              <a:t>Coexistence </a:t>
            </a:r>
          </a:p>
          <a:p>
            <a:pPr marL="342900" indent="-342900">
              <a:spcBef>
                <a:spcPts val="600"/>
              </a:spcBef>
              <a:spcAft>
                <a:spcPts val="600"/>
              </a:spcAft>
              <a:buFont typeface="Wingdings" panose="05000000000000000000" pitchFamily="2" charset="2"/>
              <a:buChar char="q"/>
            </a:pPr>
            <a:r>
              <a:rPr lang="en-US" altLang="zh-CN" sz="2000" dirty="0">
                <a:latin typeface="Times New Roman" panose="02020603050405020304" pitchFamily="18" charset="0"/>
                <a:cs typeface="Times New Roman" panose="02020603050405020304" pitchFamily="18" charset="0"/>
              </a:rPr>
              <a:t>Summary</a:t>
            </a:r>
          </a:p>
          <a:p>
            <a:pPr marL="342900" indent="-342900">
              <a:spcBef>
                <a:spcPts val="600"/>
              </a:spcBef>
              <a:spcAft>
                <a:spcPts val="600"/>
              </a:spcAft>
              <a:buFont typeface="Wingdings" panose="05000000000000000000" pitchFamily="2" charset="2"/>
              <a:buChar char="q"/>
            </a:pPr>
            <a:r>
              <a:rPr lang="en-US" altLang="zh-CN" sz="2000" dirty="0">
                <a:latin typeface="Times New Roman" panose="02020603050405020304" pitchFamily="18" charset="0"/>
                <a:cs typeface="Times New Roman" panose="02020603050405020304" pitchFamily="18" charset="0"/>
              </a:rPr>
              <a:t>Reference</a:t>
            </a:r>
          </a:p>
        </p:txBody>
      </p:sp>
      <p:sp>
        <p:nvSpPr>
          <p:cNvPr id="6" name="Date Placeholder 3">
            <a:extLst>
              <a:ext uri="{FF2B5EF4-FFF2-40B4-BE49-F238E27FC236}">
                <a16:creationId xmlns:a16="http://schemas.microsoft.com/office/drawing/2014/main" id="{7A5CA308-53B2-4C6E-927E-659DCC4F6274}"/>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July 2022</a:t>
            </a:r>
            <a:endParaRPr lang="en-GB" sz="1800" b="1" dirty="0"/>
          </a:p>
        </p:txBody>
      </p:sp>
      <p:sp>
        <p:nvSpPr>
          <p:cNvPr id="2" name="Footer Placeholder 1">
            <a:extLst>
              <a:ext uri="{FF2B5EF4-FFF2-40B4-BE49-F238E27FC236}">
                <a16:creationId xmlns:a16="http://schemas.microsoft.com/office/drawing/2014/main" id="{C04ADB32-21E9-4C2B-92D7-448EB7C21448}"/>
              </a:ext>
            </a:extLst>
          </p:cNvPr>
          <p:cNvSpPr>
            <a:spLocks noGrp="1"/>
          </p:cNvSpPr>
          <p:nvPr>
            <p:ph type="ftr" sz="quarter" idx="3"/>
          </p:nvPr>
        </p:nvSpPr>
        <p:spPr/>
        <p:txBody>
          <a:bodyPr/>
          <a:lstStyle/>
          <a:p>
            <a:pPr>
              <a:defRPr/>
            </a:pPr>
            <a:r>
              <a:rPr lang="en-GB" dirty="0" err="1"/>
              <a:t>Weijie</a:t>
            </a:r>
            <a:r>
              <a:rPr lang="en-GB" dirty="0"/>
              <a:t> Xu (OPPO)</a:t>
            </a:r>
            <a:endParaRPr lang="en-US" dirty="0"/>
          </a:p>
        </p:txBody>
      </p:sp>
      <p:sp>
        <p:nvSpPr>
          <p:cNvPr id="3" name="Slide Number Placeholder 2">
            <a:extLst>
              <a:ext uri="{FF2B5EF4-FFF2-40B4-BE49-F238E27FC236}">
                <a16:creationId xmlns:a16="http://schemas.microsoft.com/office/drawing/2014/main" id="{79B470BA-8E63-4B6B-A73E-A950160D766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9" name="Rectangle 8">
            <a:extLst>
              <a:ext uri="{FF2B5EF4-FFF2-40B4-BE49-F238E27FC236}">
                <a16:creationId xmlns:a16="http://schemas.microsoft.com/office/drawing/2014/main" id="{C35B49E3-B3DA-4ECC-8A76-C8A384E70F5C}"/>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802.11-22/970r0</a:t>
            </a:r>
            <a:endParaRPr lang="en-SG" sz="1800" dirty="0">
              <a:latin typeface="+mn-lt"/>
            </a:endParaRPr>
          </a:p>
        </p:txBody>
      </p:sp>
    </p:spTree>
    <p:extLst>
      <p:ext uri="{BB962C8B-B14F-4D97-AF65-F5344CB8AC3E}">
        <p14:creationId xmlns:p14="http://schemas.microsoft.com/office/powerpoint/2010/main" val="3068725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8038306" cy="384288"/>
          </a:xfrm>
        </p:spPr>
        <p:txBody>
          <a:bodyPr/>
          <a:lstStyle/>
          <a:p>
            <a:r>
              <a:rPr lang="en-US" altLang="zh-CN" sz="2800" dirty="0">
                <a:latin typeface="Times New Roman" panose="02020603050405020304" pitchFamily="18" charset="0"/>
                <a:cs typeface="Times New Roman" panose="02020603050405020304" pitchFamily="18" charset="0"/>
              </a:rPr>
              <a:t>Link budget for different AMP IoT device types (1)</a:t>
            </a:r>
            <a:r>
              <a:rPr lang="en-US" altLang="zh-CN" sz="2800" b="1" dirty="0">
                <a:latin typeface="Times New Roman" panose="02020603050405020304" pitchFamily="18" charset="0"/>
                <a:cs typeface="Times New Roman" panose="02020603050405020304" pitchFamily="18" charset="0"/>
              </a:rPr>
              <a:t> </a:t>
            </a:r>
            <a:endParaRPr lang="en-GB" sz="2800" dirty="0"/>
          </a:p>
        </p:txBody>
      </p:sp>
      <p:sp>
        <p:nvSpPr>
          <p:cNvPr id="8" name="Content Placeholder 2"/>
          <p:cNvSpPr txBox="1">
            <a:spLocks noChangeArrowheads="1"/>
          </p:cNvSpPr>
          <p:nvPr/>
        </p:nvSpPr>
        <p:spPr bwMode="auto">
          <a:xfrm>
            <a:off x="304801" y="1070088"/>
            <a:ext cx="8534399" cy="960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indent="-285750">
              <a:spcBef>
                <a:spcPts val="0"/>
              </a:spcBef>
              <a:spcAft>
                <a:spcPts val="600"/>
              </a:spcAft>
              <a:buFont typeface="Wingdings" panose="05000000000000000000" pitchFamily="2" charset="2"/>
              <a:buChar char="q"/>
            </a:pPr>
            <a:r>
              <a:rPr lang="en-US" altLang="zh-CN" sz="1600" dirty="0">
                <a:latin typeface="Times New Roman" panose="02020603050405020304" pitchFamily="18" charset="0"/>
                <a:cs typeface="Times New Roman" panose="02020603050405020304" pitchFamily="18" charset="0"/>
              </a:rPr>
              <a:t>Link budget for </a:t>
            </a:r>
            <a:r>
              <a:rPr lang="en-US" altLang="zh-CN" sz="1600" dirty="0">
                <a:solidFill>
                  <a:srgbClr val="0000FF"/>
                </a:solidFill>
                <a:latin typeface="Times New Roman" panose="02020603050405020304" pitchFamily="18" charset="0"/>
                <a:cs typeface="Times New Roman" panose="02020603050405020304" pitchFamily="18" charset="0"/>
              </a:rPr>
              <a:t>AMP-only IoT device with backscatter transmitter</a:t>
            </a:r>
          </a:p>
          <a:p>
            <a:pPr marL="287338" lvl="1" indent="0">
              <a:spcBef>
                <a:spcPts val="0"/>
              </a:spcBef>
              <a:spcAft>
                <a:spcPts val="200"/>
              </a:spcAft>
            </a:pPr>
            <a:r>
              <a:rPr lang="en-US" altLang="zh-CN" sz="1600" dirty="0">
                <a:latin typeface="Times New Roman" panose="02020603050405020304" pitchFamily="18" charset="0"/>
                <a:cs typeface="Times New Roman" panose="02020603050405020304" pitchFamily="18" charset="0"/>
              </a:rPr>
              <a:t>Three cases are evaluated: </a:t>
            </a:r>
            <a:r>
              <a:rPr lang="en-US" altLang="zh-CN" sz="1600" dirty="0">
                <a:solidFill>
                  <a:schemeClr val="accent2"/>
                </a:solidFill>
                <a:latin typeface="Times New Roman" panose="02020603050405020304" pitchFamily="18" charset="0"/>
                <a:cs typeface="Times New Roman" panose="02020603050405020304" pitchFamily="18" charset="0"/>
              </a:rPr>
              <a:t>case1/2 (energy harvested from radio waves) and case 3 (energy harvested from light)</a:t>
            </a:r>
            <a:r>
              <a:rPr lang="en-US" altLang="zh-CN" sz="1600" dirty="0">
                <a:latin typeface="Times New Roman" panose="02020603050405020304" pitchFamily="18" charset="0"/>
                <a:cs typeface="Times New Roman" panose="02020603050405020304" pitchFamily="18" charset="0"/>
              </a:rPr>
              <a:t>. </a:t>
            </a:r>
          </a:p>
        </p:txBody>
      </p:sp>
      <p:sp>
        <p:nvSpPr>
          <p:cNvPr id="6" name="Date Placeholder 3">
            <a:extLst>
              <a:ext uri="{FF2B5EF4-FFF2-40B4-BE49-F238E27FC236}">
                <a16:creationId xmlns:a16="http://schemas.microsoft.com/office/drawing/2014/main" id="{9AABD6FF-232D-4B87-8694-E829445ACAE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July 2022</a:t>
            </a:r>
            <a:endParaRPr lang="en-GB" sz="1800" b="1" dirty="0"/>
          </a:p>
        </p:txBody>
      </p:sp>
      <p:sp>
        <p:nvSpPr>
          <p:cNvPr id="2" name="Footer Placeholder 1">
            <a:extLst>
              <a:ext uri="{FF2B5EF4-FFF2-40B4-BE49-F238E27FC236}">
                <a16:creationId xmlns:a16="http://schemas.microsoft.com/office/drawing/2014/main" id="{3DB0B70F-879D-40AB-9773-704457BADD39}"/>
              </a:ext>
            </a:extLst>
          </p:cNvPr>
          <p:cNvSpPr>
            <a:spLocks noGrp="1"/>
          </p:cNvSpPr>
          <p:nvPr>
            <p:ph type="ftr" sz="quarter" idx="3"/>
          </p:nvPr>
        </p:nvSpPr>
        <p:spPr/>
        <p:txBody>
          <a:bodyPr/>
          <a:lstStyle/>
          <a:p>
            <a:pPr>
              <a:defRPr/>
            </a:pPr>
            <a:r>
              <a:rPr lang="en-GB" dirty="0" err="1"/>
              <a:t>Weijie</a:t>
            </a:r>
            <a:r>
              <a:rPr lang="en-GB" dirty="0"/>
              <a:t> Xu (OPPO)</a:t>
            </a:r>
            <a:endParaRPr lang="en-US" dirty="0"/>
          </a:p>
        </p:txBody>
      </p:sp>
      <p:sp>
        <p:nvSpPr>
          <p:cNvPr id="3" name="Slide Number Placeholder 2">
            <a:extLst>
              <a:ext uri="{FF2B5EF4-FFF2-40B4-BE49-F238E27FC236}">
                <a16:creationId xmlns:a16="http://schemas.microsoft.com/office/drawing/2014/main" id="{AE415C1B-F605-4203-A010-97864B3C221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9" name="Rectangle 8">
            <a:extLst>
              <a:ext uri="{FF2B5EF4-FFF2-40B4-BE49-F238E27FC236}">
                <a16:creationId xmlns:a16="http://schemas.microsoft.com/office/drawing/2014/main" id="{BD5B0351-EEBD-4F2B-BBFE-A8CDB3C9FAC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802.11-22/970r0</a:t>
            </a:r>
            <a:endParaRPr lang="en-SG" sz="1800" dirty="0">
              <a:latin typeface="+mn-lt"/>
            </a:endParaRPr>
          </a:p>
        </p:txBody>
      </p:sp>
      <p:graphicFrame>
        <p:nvGraphicFramePr>
          <p:cNvPr id="10" name="表格 9">
            <a:extLst>
              <a:ext uri="{FF2B5EF4-FFF2-40B4-BE49-F238E27FC236}">
                <a16:creationId xmlns:a16="http://schemas.microsoft.com/office/drawing/2014/main" id="{EACA2567-2EBA-4E94-968F-0F33501FBD75}"/>
              </a:ext>
            </a:extLst>
          </p:cNvPr>
          <p:cNvGraphicFramePr>
            <a:graphicFrameLocks noGrp="1"/>
          </p:cNvGraphicFramePr>
          <p:nvPr>
            <p:extLst>
              <p:ext uri="{D42A27DB-BD31-4B8C-83A1-F6EECF244321}">
                <p14:modId xmlns:p14="http://schemas.microsoft.com/office/powerpoint/2010/main" val="1728601423"/>
              </p:ext>
            </p:extLst>
          </p:nvPr>
        </p:nvGraphicFramePr>
        <p:xfrm>
          <a:off x="418307" y="2030883"/>
          <a:ext cx="8420892" cy="4327172"/>
        </p:xfrm>
        <a:graphic>
          <a:graphicData uri="http://schemas.openxmlformats.org/drawingml/2006/table">
            <a:tbl>
              <a:tblPr>
                <a:tableStyleId>{EB344D84-9AFB-497E-A393-DC336BA19D2E}</a:tableStyleId>
              </a:tblPr>
              <a:tblGrid>
                <a:gridCol w="4947930">
                  <a:extLst>
                    <a:ext uri="{9D8B030D-6E8A-4147-A177-3AD203B41FA5}">
                      <a16:colId xmlns:a16="http://schemas.microsoft.com/office/drawing/2014/main" val="3493242387"/>
                    </a:ext>
                  </a:extLst>
                </a:gridCol>
                <a:gridCol w="1157654">
                  <a:extLst>
                    <a:ext uri="{9D8B030D-6E8A-4147-A177-3AD203B41FA5}">
                      <a16:colId xmlns:a16="http://schemas.microsoft.com/office/drawing/2014/main" val="756972212"/>
                    </a:ext>
                  </a:extLst>
                </a:gridCol>
                <a:gridCol w="1157654">
                  <a:extLst>
                    <a:ext uri="{9D8B030D-6E8A-4147-A177-3AD203B41FA5}">
                      <a16:colId xmlns:a16="http://schemas.microsoft.com/office/drawing/2014/main" val="1106271544"/>
                    </a:ext>
                  </a:extLst>
                </a:gridCol>
                <a:gridCol w="1157654">
                  <a:extLst>
                    <a:ext uri="{9D8B030D-6E8A-4147-A177-3AD203B41FA5}">
                      <a16:colId xmlns:a16="http://schemas.microsoft.com/office/drawing/2014/main" val="4024214878"/>
                    </a:ext>
                  </a:extLst>
                </a:gridCol>
              </a:tblGrid>
              <a:tr h="301900">
                <a:tc>
                  <a:txBody>
                    <a:bodyPr/>
                    <a:lstStyle/>
                    <a:p>
                      <a:pPr algn="l"/>
                      <a:endParaRPr lang="en-US" sz="1300" b="1" dirty="0">
                        <a:effectLst/>
                      </a:endParaRP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300" b="1" dirty="0">
                          <a:effectLst/>
                        </a:rPr>
                        <a:t>Case1</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300" b="1" dirty="0">
                          <a:effectLst/>
                        </a:rPr>
                        <a:t>Case2</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300" b="1" dirty="0">
                          <a:effectLst/>
                        </a:rPr>
                        <a:t>Case3</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0216662"/>
                  </a:ext>
                </a:extLst>
              </a:tr>
              <a:tr h="301900">
                <a:tc>
                  <a:txBody>
                    <a:bodyPr/>
                    <a:lstStyle/>
                    <a:p>
                      <a:pPr algn="l"/>
                      <a:r>
                        <a:rPr lang="en-US" sz="1300" dirty="0">
                          <a:effectLst/>
                        </a:rPr>
                        <a:t>Frequency (MHz)</a:t>
                      </a:r>
                      <a:endParaRPr lang="en-US" sz="1300" b="1" dirty="0">
                        <a:effectLst/>
                      </a:endParaRP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300" b="1" dirty="0">
                          <a:effectLst/>
                        </a:rPr>
                        <a:t>920</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300" b="1" dirty="0">
                          <a:effectLst/>
                        </a:rPr>
                        <a:t>920</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300" b="1" dirty="0">
                          <a:effectLst/>
                        </a:rPr>
                        <a:t>920</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3192126"/>
                  </a:ext>
                </a:extLst>
              </a:tr>
              <a:tr h="280636">
                <a:tc>
                  <a:txBody>
                    <a:bodyPr/>
                    <a:lstStyle/>
                    <a:p>
                      <a:pPr algn="l"/>
                      <a:r>
                        <a:rPr lang="en-US" sz="1300" dirty="0">
                          <a:effectLst/>
                        </a:rPr>
                        <a:t>EIRP </a:t>
                      </a:r>
                      <a:r>
                        <a:rPr lang="en-US" altLang="zh-CN" sz="1300" dirty="0">
                          <a:effectLst/>
                        </a:rPr>
                        <a:t>of AP (dBm)</a:t>
                      </a:r>
                      <a:endParaRPr lang="en-US" sz="1300" dirty="0">
                        <a:effectLst/>
                      </a:endParaRP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effectLst/>
                        </a:rPr>
                        <a:t>30</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300" dirty="0">
                          <a:effectLst/>
                        </a:rPr>
                        <a:t>30</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300" dirty="0">
                          <a:effectLst/>
                        </a:rPr>
                        <a:t>30</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2683051"/>
                  </a:ext>
                </a:extLst>
              </a:tr>
              <a:tr h="280636">
                <a:tc>
                  <a:txBody>
                    <a:bodyPr/>
                    <a:lstStyle/>
                    <a:p>
                      <a:pPr algn="l"/>
                      <a:r>
                        <a:rPr lang="en-US" sz="1300" dirty="0">
                          <a:effectLst/>
                        </a:rPr>
                        <a:t>Receiver sensitivity of AP (dBm)</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effectLst/>
                        </a:rPr>
                        <a:t>-95 (Note 1)</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300" dirty="0">
                          <a:effectLst/>
                        </a:rPr>
                        <a:t>-95</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300" dirty="0">
                          <a:effectLst/>
                        </a:rPr>
                        <a:t>-95</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2812125"/>
                  </a:ext>
                </a:extLst>
              </a:tr>
              <a:tr h="280636">
                <a:tc>
                  <a:txBody>
                    <a:bodyPr/>
                    <a:lstStyle/>
                    <a:p>
                      <a:pPr algn="l"/>
                      <a:r>
                        <a:rPr lang="en-US" sz="1300" dirty="0">
                          <a:effectLst/>
                        </a:rPr>
                        <a:t>Antenna gain of IoT device  (dBi)</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effectLst/>
                        </a:rPr>
                        <a:t>2</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effectLst/>
                        </a:rPr>
                        <a:t>2</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effectLst/>
                        </a:rPr>
                        <a:t>2</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51868847"/>
                  </a:ext>
                </a:extLst>
              </a:tr>
              <a:tr h="245726">
                <a:tc>
                  <a:txBody>
                    <a:bodyPr/>
                    <a:lstStyle/>
                    <a:p>
                      <a:pPr algn="l"/>
                      <a:r>
                        <a:rPr lang="en-US" sz="1300" dirty="0">
                          <a:solidFill>
                            <a:schemeClr val="tx1"/>
                          </a:solidFill>
                          <a:effectLst/>
                        </a:rPr>
                        <a:t>Minimum receiving power </a:t>
                      </a:r>
                      <a:r>
                        <a:rPr lang="en-US" sz="1300" dirty="0">
                          <a:effectLst/>
                        </a:rPr>
                        <a:t>for IoT device  (dBm)</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solidFill>
                            <a:srgbClr val="0000FF"/>
                          </a:solidFill>
                          <a:effectLst/>
                        </a:rPr>
                        <a:t>-20 </a:t>
                      </a:r>
                      <a:r>
                        <a:rPr lang="en-US" sz="1300" dirty="0">
                          <a:solidFill>
                            <a:schemeClr val="tx1"/>
                          </a:solidFill>
                          <a:effectLst/>
                        </a:rPr>
                        <a:t>(Note 2)</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solidFill>
                            <a:srgbClr val="0000FF"/>
                          </a:solidFill>
                          <a:effectLst/>
                        </a:rPr>
                        <a:t>-30 </a:t>
                      </a:r>
                      <a:r>
                        <a:rPr lang="en-US" sz="1300" dirty="0">
                          <a:solidFill>
                            <a:schemeClr val="tx1"/>
                          </a:solidFill>
                          <a:effectLst/>
                        </a:rPr>
                        <a:t>(Note 3)</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solidFill>
                            <a:srgbClr val="0000FF"/>
                          </a:solidFill>
                          <a:effectLst/>
                        </a:rPr>
                        <a:t>-45 </a:t>
                      </a:r>
                      <a:r>
                        <a:rPr lang="en-US" sz="1300" dirty="0">
                          <a:solidFill>
                            <a:schemeClr val="tx1"/>
                          </a:solidFill>
                          <a:effectLst/>
                        </a:rPr>
                        <a:t>(Note 4)</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9369682"/>
                  </a:ext>
                </a:extLst>
              </a:tr>
              <a:tr h="245726">
                <a:tc>
                  <a:txBody>
                    <a:bodyPr/>
                    <a:lstStyle/>
                    <a:p>
                      <a:pPr algn="l"/>
                      <a:r>
                        <a:rPr lang="en-US" sz="1300" dirty="0">
                          <a:effectLst/>
                        </a:rPr>
                        <a:t>Maximum communication distance </a:t>
                      </a:r>
                      <a:r>
                        <a:rPr lang="en-US" sz="1300" dirty="0">
                          <a:solidFill>
                            <a:srgbClr val="0000FF"/>
                          </a:solidFill>
                          <a:effectLst/>
                        </a:rPr>
                        <a:t>from AP to IoT device  (m)</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solidFill>
                            <a:srgbClr val="0000FF"/>
                          </a:solidFill>
                          <a:effectLst/>
                        </a:rPr>
                        <a:t>10.33</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solidFill>
                            <a:srgbClr val="0000FF"/>
                          </a:solidFill>
                          <a:effectLst/>
                        </a:rPr>
                        <a:t>32.67</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solidFill>
                            <a:srgbClr val="0000FF"/>
                          </a:solidFill>
                          <a:effectLst/>
                        </a:rPr>
                        <a:t>183.71</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0397020"/>
                  </a:ext>
                </a:extLst>
              </a:tr>
              <a:tr h="245726">
                <a:tc>
                  <a:txBody>
                    <a:bodyPr/>
                    <a:lstStyle/>
                    <a:p>
                      <a:pPr algn="l"/>
                      <a:r>
                        <a:rPr lang="en-US" sz="1300" dirty="0">
                          <a:effectLst/>
                        </a:rPr>
                        <a:t>Backscattering loss at IoT device  (dB)</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effectLst/>
                        </a:rPr>
                        <a:t>5</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effectLst/>
                        </a:rPr>
                        <a:t>5</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effectLst/>
                        </a:rPr>
                        <a:t>5</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1385725"/>
                  </a:ext>
                </a:extLst>
              </a:tr>
              <a:tr h="142357">
                <a:tc>
                  <a:txBody>
                    <a:bodyPr/>
                    <a:lstStyle/>
                    <a:p>
                      <a:pPr algn="l"/>
                      <a:r>
                        <a:rPr lang="en-US" sz="1300" dirty="0">
                          <a:effectLst/>
                        </a:rPr>
                        <a:t>Low Noise Amplifier factor (dB)</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effectLst/>
                        </a:rPr>
                        <a:t>0</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effectLst/>
                        </a:rPr>
                        <a:t>0</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solidFill>
                            <a:srgbClr val="0000FF"/>
                          </a:solidFill>
                          <a:effectLst/>
                        </a:rPr>
                        <a:t>30</a:t>
                      </a:r>
                      <a:r>
                        <a:rPr lang="en-US" sz="1300" dirty="0">
                          <a:effectLst/>
                        </a:rPr>
                        <a:t> (Note 3)</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3854628"/>
                  </a:ext>
                </a:extLst>
              </a:tr>
              <a:tr h="2457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300" dirty="0">
                          <a:effectLst/>
                        </a:rPr>
                        <a:t>Maximum communication distance </a:t>
                      </a:r>
                      <a:r>
                        <a:rPr lang="en-US" altLang="zh-CN" sz="1300" dirty="0">
                          <a:solidFill>
                            <a:srgbClr val="0000FF"/>
                          </a:solidFill>
                          <a:effectLst/>
                        </a:rPr>
                        <a:t>from IoT device  to AP (m)</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solidFill>
                            <a:srgbClr val="0000FF"/>
                          </a:solidFill>
                          <a:effectLst/>
                        </a:rPr>
                        <a:t>103.31</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solidFill>
                            <a:srgbClr val="0000FF"/>
                          </a:solidFill>
                          <a:effectLst/>
                        </a:rPr>
                        <a:t>32.67</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solidFill>
                            <a:srgbClr val="0000FF"/>
                          </a:solidFill>
                          <a:effectLst/>
                        </a:rPr>
                        <a:t>183.71</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470938"/>
                  </a:ext>
                </a:extLst>
              </a:tr>
              <a:tr h="1043305">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300" dirty="0">
                          <a:solidFill>
                            <a:schemeClr val="tx1"/>
                          </a:solidFill>
                          <a:effectLst/>
                        </a:rPr>
                        <a:t>*Notes:</a:t>
                      </a:r>
                    </a:p>
                    <a:p>
                      <a:pPr marL="342900" marR="0" lvl="0" indent="-342900" algn="l" defTabSz="914400" rtl="0" eaLnBrk="1" fontAlgn="auto" latinLnBrk="0" hangingPunct="1">
                        <a:lnSpc>
                          <a:spcPct val="100000"/>
                        </a:lnSpc>
                        <a:spcBef>
                          <a:spcPts val="0"/>
                        </a:spcBef>
                        <a:spcAft>
                          <a:spcPts val="0"/>
                        </a:spcAft>
                        <a:buClrTx/>
                        <a:buSzTx/>
                        <a:buFontTx/>
                        <a:buAutoNum type="arabicParenBoth"/>
                        <a:tabLst/>
                        <a:defRPr/>
                      </a:pPr>
                      <a:r>
                        <a:rPr lang="en-US" altLang="zh-CN" sz="1400" dirty="0">
                          <a:solidFill>
                            <a:schemeClr val="tx1"/>
                          </a:solidFill>
                          <a:effectLst/>
                        </a:rPr>
                        <a:t>Reuse </a:t>
                      </a:r>
                      <a:r>
                        <a:rPr lang="en-US" altLang="zh-CN" sz="1400" dirty="0">
                          <a:effectLst/>
                        </a:rPr>
                        <a:t>the receiver sensitivity of 802.11 ah AP </a:t>
                      </a:r>
                      <a:endParaRPr lang="en-US" altLang="zh-CN" sz="1400" dirty="0">
                        <a:solidFill>
                          <a:schemeClr val="tx1"/>
                        </a:solidFill>
                        <a:effectLst/>
                      </a:endParaRPr>
                    </a:p>
                    <a:p>
                      <a:pPr marL="342900" marR="0" lvl="0" indent="-342900" algn="l" defTabSz="914400" rtl="0" eaLnBrk="1" fontAlgn="auto" latinLnBrk="0" hangingPunct="1">
                        <a:lnSpc>
                          <a:spcPct val="100000"/>
                        </a:lnSpc>
                        <a:spcBef>
                          <a:spcPts val="0"/>
                        </a:spcBef>
                        <a:spcAft>
                          <a:spcPts val="0"/>
                        </a:spcAft>
                        <a:buClrTx/>
                        <a:buSzTx/>
                        <a:buFontTx/>
                        <a:buAutoNum type="arabicParenBoth"/>
                        <a:tabLst/>
                        <a:defRPr/>
                      </a:pPr>
                      <a:r>
                        <a:rPr lang="en-US" altLang="zh-CN" sz="1400" dirty="0">
                          <a:solidFill>
                            <a:schemeClr val="tx1"/>
                          </a:solidFill>
                          <a:effectLst/>
                        </a:rPr>
                        <a:t>The minimum required signal power for an IoT device  is </a:t>
                      </a:r>
                      <a:r>
                        <a:rPr lang="en-US" altLang="zh-CN" sz="1400" dirty="0">
                          <a:solidFill>
                            <a:srgbClr val="0000FF"/>
                          </a:solidFill>
                          <a:effectLst/>
                        </a:rPr>
                        <a:t>-20dBm</a:t>
                      </a:r>
                      <a:r>
                        <a:rPr lang="en-US" altLang="zh-CN" sz="1400" dirty="0">
                          <a:solidFill>
                            <a:schemeClr val="tx1"/>
                          </a:solidFill>
                          <a:effectLst/>
                        </a:rPr>
                        <a:t> when the IoT device  can’t store power itself</a:t>
                      </a:r>
                      <a:r>
                        <a:rPr lang="en-US" altLang="zh-CN" sz="1400" dirty="0">
                          <a:latin typeface="Times New Roman" panose="02020603050405020304" pitchFamily="18" charset="0"/>
                          <a:cs typeface="Times New Roman" panose="02020603050405020304" pitchFamily="18" charset="0"/>
                        </a:rPr>
                        <a:t>. It can be </a:t>
                      </a:r>
                      <a:r>
                        <a:rPr lang="en-US" altLang="zh-CN" sz="1400" dirty="0">
                          <a:solidFill>
                            <a:srgbClr val="0000FF"/>
                          </a:solidFill>
                          <a:latin typeface="Times New Roman" panose="02020603050405020304" pitchFamily="18" charset="0"/>
                          <a:cs typeface="Times New Roman" panose="02020603050405020304" pitchFamily="18" charset="0"/>
                        </a:rPr>
                        <a:t>-30dBm </a:t>
                      </a:r>
                      <a:r>
                        <a:rPr lang="en-US" altLang="zh-CN" sz="1400" dirty="0">
                          <a:latin typeface="Times New Roman" panose="02020603050405020304" pitchFamily="18" charset="0"/>
                          <a:cs typeface="Times New Roman" panose="02020603050405020304" pitchFamily="18" charset="0"/>
                        </a:rPr>
                        <a:t>when the IoT device  has the capability of power storage. </a:t>
                      </a:r>
                    </a:p>
                    <a:p>
                      <a:pPr marL="342900" marR="0" lvl="0" indent="-342900" algn="l" defTabSz="914400" rtl="0" eaLnBrk="1" fontAlgn="auto" latinLnBrk="0" hangingPunct="1">
                        <a:lnSpc>
                          <a:spcPct val="100000"/>
                        </a:lnSpc>
                        <a:spcBef>
                          <a:spcPts val="0"/>
                        </a:spcBef>
                        <a:spcAft>
                          <a:spcPts val="0"/>
                        </a:spcAft>
                        <a:buClrTx/>
                        <a:buSzTx/>
                        <a:buFontTx/>
                        <a:buAutoNum type="arabicParenBoth"/>
                        <a:tabLst/>
                        <a:defRPr/>
                      </a:pPr>
                      <a:r>
                        <a:rPr lang="en-US" altLang="zh-CN" sz="1400" dirty="0">
                          <a:latin typeface="Times New Roman" panose="02020603050405020304" pitchFamily="18" charset="0"/>
                          <a:cs typeface="Times New Roman" panose="02020603050405020304" pitchFamily="18" charset="0"/>
                        </a:rPr>
                        <a:t>-45 dBm is assumed as the sensitivity of ultra-low power receiver [1][2][3].</a:t>
                      </a:r>
                    </a:p>
                    <a:p>
                      <a:pPr marL="342900" marR="0" lvl="0" indent="-342900" algn="l" defTabSz="914400" rtl="0" eaLnBrk="1" fontAlgn="auto" latinLnBrk="0" hangingPunct="1">
                        <a:lnSpc>
                          <a:spcPct val="100000"/>
                        </a:lnSpc>
                        <a:spcBef>
                          <a:spcPts val="0"/>
                        </a:spcBef>
                        <a:spcAft>
                          <a:spcPts val="0"/>
                        </a:spcAft>
                        <a:buClrTx/>
                        <a:buSzTx/>
                        <a:buFontTx/>
                        <a:buAutoNum type="arabicParenBoth"/>
                        <a:tabLst/>
                        <a:defRPr/>
                      </a:pPr>
                      <a:r>
                        <a:rPr lang="en-US" altLang="zh-CN" sz="1400" dirty="0">
                          <a:latin typeface="Times New Roman" panose="02020603050405020304" pitchFamily="18" charset="0"/>
                          <a:cs typeface="Times New Roman" panose="02020603050405020304" pitchFamily="18" charset="0"/>
                        </a:rPr>
                        <a:t>LNA with 30 dBm gain is assumed to boost the backscattering signal, it can have ultra-low power consumption [4][5].  </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300" dirty="0">
                        <a:solidFill>
                          <a:srgbClr val="0000FF"/>
                        </a:solidFill>
                        <a:effectLst/>
                      </a:endParaRP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300" dirty="0">
                        <a:solidFill>
                          <a:srgbClr val="0000FF"/>
                        </a:solidFill>
                        <a:effectLst/>
                      </a:endParaRP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300" dirty="0">
                        <a:solidFill>
                          <a:srgbClr val="0000FF"/>
                        </a:solidFill>
                        <a:effectLst/>
                      </a:endParaRP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9639377"/>
                  </a:ext>
                </a:extLst>
              </a:tr>
            </a:tbl>
          </a:graphicData>
        </a:graphic>
      </p:graphicFrame>
    </p:spTree>
    <p:extLst>
      <p:ext uri="{BB962C8B-B14F-4D97-AF65-F5344CB8AC3E}">
        <p14:creationId xmlns:p14="http://schemas.microsoft.com/office/powerpoint/2010/main" val="2595209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44447" y="743825"/>
            <a:ext cx="7999413" cy="457200"/>
          </a:xfrm>
        </p:spPr>
        <p:txBody>
          <a:bodyPr/>
          <a:lstStyle/>
          <a:p>
            <a:r>
              <a:rPr lang="en-US" altLang="zh-CN" sz="2800" dirty="0">
                <a:latin typeface="Times New Roman" panose="02020603050405020304" pitchFamily="18" charset="0"/>
                <a:cs typeface="Times New Roman" panose="02020603050405020304" pitchFamily="18" charset="0"/>
              </a:rPr>
              <a:t>Link budget for different AMP IoT device types (2)</a:t>
            </a:r>
            <a:r>
              <a:rPr lang="en-US" altLang="zh-CN" sz="2800" b="1" dirty="0">
                <a:latin typeface="Times New Roman" panose="02020603050405020304" pitchFamily="18" charset="0"/>
                <a:cs typeface="Times New Roman" panose="02020603050405020304" pitchFamily="18" charset="0"/>
              </a:rPr>
              <a:t> </a:t>
            </a:r>
            <a:endParaRPr lang="en-GB" sz="2800" dirty="0"/>
          </a:p>
        </p:txBody>
      </p:sp>
      <p:sp>
        <p:nvSpPr>
          <p:cNvPr id="8" name="Content Placeholder 2"/>
          <p:cNvSpPr txBox="1">
            <a:spLocks noChangeArrowheads="1"/>
          </p:cNvSpPr>
          <p:nvPr/>
        </p:nvSpPr>
        <p:spPr bwMode="auto">
          <a:xfrm>
            <a:off x="457200" y="1386682"/>
            <a:ext cx="8305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indent="-285750">
              <a:spcBef>
                <a:spcPts val="0"/>
              </a:spcBef>
              <a:spcAft>
                <a:spcPts val="600"/>
              </a:spcAft>
              <a:buFont typeface="Wingdings" panose="05000000000000000000" pitchFamily="2" charset="2"/>
              <a:buChar char="q"/>
            </a:pPr>
            <a:r>
              <a:rPr lang="en-US" altLang="zh-CN" sz="1800" dirty="0">
                <a:latin typeface="Times New Roman" panose="02020603050405020304" pitchFamily="18" charset="0"/>
                <a:cs typeface="Times New Roman" panose="02020603050405020304" pitchFamily="18" charset="0"/>
              </a:rPr>
              <a:t>Link budget for </a:t>
            </a:r>
            <a:r>
              <a:rPr lang="en-US" altLang="zh-CN" sz="1800" dirty="0">
                <a:solidFill>
                  <a:srgbClr val="0000FF"/>
                </a:solidFill>
                <a:latin typeface="Times New Roman" panose="02020603050405020304" pitchFamily="18" charset="0"/>
                <a:cs typeface="Times New Roman" panose="02020603050405020304" pitchFamily="18" charset="0"/>
              </a:rPr>
              <a:t>AMP-only IoT device with active transmitter</a:t>
            </a:r>
            <a:endParaRPr lang="en-US" altLang="zh-CN" sz="1800" dirty="0">
              <a:latin typeface="Times New Roman" panose="02020603050405020304" pitchFamily="18" charset="0"/>
              <a:cs typeface="Times New Roman" panose="02020603050405020304" pitchFamily="18" charset="0"/>
            </a:endParaRPr>
          </a:p>
          <a:p>
            <a:pPr marL="630238" lvl="1" indent="-342900">
              <a:spcBef>
                <a:spcPts val="0"/>
              </a:spcBef>
              <a:spcAft>
                <a:spcPts val="200"/>
              </a:spcAft>
              <a:buFont typeface="Times New Roman" panose="02020603050405020304" pitchFamily="18" charset="0"/>
              <a:buChar char="−"/>
            </a:pPr>
            <a:endParaRPr lang="en-US" altLang="zh-CN" sz="1600" dirty="0">
              <a:latin typeface="Times New Roman" panose="02020603050405020304" pitchFamily="18" charset="0"/>
              <a:cs typeface="Times New Roman" panose="02020603050405020304" pitchFamily="18" charset="0"/>
            </a:endParaRPr>
          </a:p>
        </p:txBody>
      </p:sp>
      <p:sp>
        <p:nvSpPr>
          <p:cNvPr id="6" name="Date Placeholder 3">
            <a:extLst>
              <a:ext uri="{FF2B5EF4-FFF2-40B4-BE49-F238E27FC236}">
                <a16:creationId xmlns:a16="http://schemas.microsoft.com/office/drawing/2014/main" id="{9AABD6FF-232D-4B87-8694-E829445ACAE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July 2022</a:t>
            </a:r>
            <a:endParaRPr lang="en-GB" sz="1800" b="1" dirty="0"/>
          </a:p>
        </p:txBody>
      </p:sp>
      <p:sp>
        <p:nvSpPr>
          <p:cNvPr id="2" name="Footer Placeholder 1">
            <a:extLst>
              <a:ext uri="{FF2B5EF4-FFF2-40B4-BE49-F238E27FC236}">
                <a16:creationId xmlns:a16="http://schemas.microsoft.com/office/drawing/2014/main" id="{3DB0B70F-879D-40AB-9773-704457BADD39}"/>
              </a:ext>
            </a:extLst>
          </p:cNvPr>
          <p:cNvSpPr>
            <a:spLocks noGrp="1"/>
          </p:cNvSpPr>
          <p:nvPr>
            <p:ph type="ftr" sz="quarter" idx="3"/>
          </p:nvPr>
        </p:nvSpPr>
        <p:spPr/>
        <p:txBody>
          <a:bodyPr/>
          <a:lstStyle/>
          <a:p>
            <a:pPr>
              <a:defRPr/>
            </a:pPr>
            <a:r>
              <a:rPr lang="en-GB" dirty="0" err="1"/>
              <a:t>Weijie</a:t>
            </a:r>
            <a:r>
              <a:rPr lang="en-GB" dirty="0"/>
              <a:t> Xu (OPPO)</a:t>
            </a:r>
            <a:endParaRPr lang="en-US" dirty="0"/>
          </a:p>
        </p:txBody>
      </p:sp>
      <p:sp>
        <p:nvSpPr>
          <p:cNvPr id="3" name="Slide Number Placeholder 2">
            <a:extLst>
              <a:ext uri="{FF2B5EF4-FFF2-40B4-BE49-F238E27FC236}">
                <a16:creationId xmlns:a16="http://schemas.microsoft.com/office/drawing/2014/main" id="{AE415C1B-F605-4203-A010-97864B3C221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9" name="Rectangle 8">
            <a:extLst>
              <a:ext uri="{FF2B5EF4-FFF2-40B4-BE49-F238E27FC236}">
                <a16:creationId xmlns:a16="http://schemas.microsoft.com/office/drawing/2014/main" id="{BD5B0351-EEBD-4F2B-BBFE-A8CDB3C9FAC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802.11-22/970r0</a:t>
            </a:r>
            <a:endParaRPr lang="en-SG" sz="1800" dirty="0">
              <a:latin typeface="+mn-lt"/>
            </a:endParaRPr>
          </a:p>
        </p:txBody>
      </p:sp>
      <p:graphicFrame>
        <p:nvGraphicFramePr>
          <p:cNvPr id="10" name="表格 9">
            <a:extLst>
              <a:ext uri="{FF2B5EF4-FFF2-40B4-BE49-F238E27FC236}">
                <a16:creationId xmlns:a16="http://schemas.microsoft.com/office/drawing/2014/main" id="{EACA2567-2EBA-4E94-968F-0F33501FBD75}"/>
              </a:ext>
            </a:extLst>
          </p:cNvPr>
          <p:cNvGraphicFramePr>
            <a:graphicFrameLocks noGrp="1"/>
          </p:cNvGraphicFramePr>
          <p:nvPr>
            <p:extLst>
              <p:ext uri="{D42A27DB-BD31-4B8C-83A1-F6EECF244321}">
                <p14:modId xmlns:p14="http://schemas.microsoft.com/office/powerpoint/2010/main" val="314065003"/>
              </p:ext>
            </p:extLst>
          </p:nvPr>
        </p:nvGraphicFramePr>
        <p:xfrm>
          <a:off x="970248" y="1875002"/>
          <a:ext cx="7259352" cy="3102730"/>
        </p:xfrm>
        <a:graphic>
          <a:graphicData uri="http://schemas.openxmlformats.org/drawingml/2006/table">
            <a:tbl>
              <a:tblPr>
                <a:tableStyleId>{EB344D84-9AFB-497E-A393-DC336BA19D2E}</a:tableStyleId>
              </a:tblPr>
              <a:tblGrid>
                <a:gridCol w="5597190">
                  <a:extLst>
                    <a:ext uri="{9D8B030D-6E8A-4147-A177-3AD203B41FA5}">
                      <a16:colId xmlns:a16="http://schemas.microsoft.com/office/drawing/2014/main" val="3493242387"/>
                    </a:ext>
                  </a:extLst>
                </a:gridCol>
                <a:gridCol w="1662162">
                  <a:extLst>
                    <a:ext uri="{9D8B030D-6E8A-4147-A177-3AD203B41FA5}">
                      <a16:colId xmlns:a16="http://schemas.microsoft.com/office/drawing/2014/main" val="4024214878"/>
                    </a:ext>
                  </a:extLst>
                </a:gridCol>
              </a:tblGrid>
              <a:tr h="327895">
                <a:tc>
                  <a:txBody>
                    <a:bodyPr/>
                    <a:lstStyle/>
                    <a:p>
                      <a:pPr algn="l"/>
                      <a:endParaRPr lang="en-US" sz="1300" b="1" dirty="0">
                        <a:effectLst/>
                      </a:endParaRP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300" b="1" dirty="0">
                          <a:effectLst/>
                        </a:rPr>
                        <a:t>Case4</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0216662"/>
                  </a:ext>
                </a:extLst>
              </a:tr>
              <a:tr h="327895">
                <a:tc>
                  <a:txBody>
                    <a:bodyPr/>
                    <a:lstStyle/>
                    <a:p>
                      <a:pPr algn="l"/>
                      <a:r>
                        <a:rPr lang="en-US" sz="1300" dirty="0">
                          <a:effectLst/>
                        </a:rPr>
                        <a:t>Frequency (MHz)</a:t>
                      </a:r>
                      <a:endParaRPr lang="en-US" sz="1300" b="1" dirty="0">
                        <a:effectLst/>
                      </a:endParaRP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US" sz="1300" b="1" dirty="0">
                          <a:effectLst/>
                        </a:rPr>
                        <a:t>920</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33192126"/>
                  </a:ext>
                </a:extLst>
              </a:tr>
              <a:tr h="304800">
                <a:tc>
                  <a:txBody>
                    <a:bodyPr/>
                    <a:lstStyle/>
                    <a:p>
                      <a:pPr algn="l"/>
                      <a:r>
                        <a:rPr lang="en-US" sz="1300" dirty="0">
                          <a:effectLst/>
                        </a:rPr>
                        <a:t>EIRP </a:t>
                      </a:r>
                      <a:r>
                        <a:rPr lang="en-US" altLang="zh-CN" sz="1300" dirty="0">
                          <a:effectLst/>
                        </a:rPr>
                        <a:t>of AP (dBm)</a:t>
                      </a:r>
                      <a:endParaRPr lang="en-US" sz="1300" dirty="0">
                        <a:effectLst/>
                      </a:endParaRP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effectLst/>
                        </a:rPr>
                        <a:t>30</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2683051"/>
                  </a:ext>
                </a:extLst>
              </a:tr>
              <a:tr h="304800">
                <a:tc>
                  <a:txBody>
                    <a:bodyPr/>
                    <a:lstStyle/>
                    <a:p>
                      <a:pPr algn="l"/>
                      <a:r>
                        <a:rPr lang="en-US" sz="1300" dirty="0">
                          <a:effectLst/>
                        </a:rPr>
                        <a:t>Receiver sensitivity of AP (dBm)</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effectLst/>
                        </a:rPr>
                        <a:t>-95</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2812125"/>
                  </a:ext>
                </a:extLst>
              </a:tr>
              <a:tr h="304800">
                <a:tc>
                  <a:txBody>
                    <a:bodyPr/>
                    <a:lstStyle/>
                    <a:p>
                      <a:pPr algn="l"/>
                      <a:r>
                        <a:rPr lang="en-US" sz="1300" dirty="0">
                          <a:effectLst/>
                        </a:rPr>
                        <a:t>Antenna gain of IoT device  (dBi)</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effectLst/>
                        </a:rPr>
                        <a:t>2</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51868847"/>
                  </a:ext>
                </a:extLst>
              </a:tr>
              <a:tr h="243050">
                <a:tc>
                  <a:txBody>
                    <a:bodyPr/>
                    <a:lstStyle/>
                    <a:p>
                      <a:pPr algn="l"/>
                      <a:r>
                        <a:rPr lang="en-US" altLang="zh-CN" sz="1300" dirty="0">
                          <a:solidFill>
                            <a:schemeClr val="tx2"/>
                          </a:solidFill>
                          <a:effectLst/>
                        </a:rPr>
                        <a:t>Minimum receiving power </a:t>
                      </a:r>
                      <a:r>
                        <a:rPr lang="en-US" altLang="zh-CN" sz="1300" dirty="0">
                          <a:effectLst/>
                        </a:rPr>
                        <a:t>for IoT device (dBm)</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solidFill>
                            <a:srgbClr val="0000FF"/>
                          </a:solidFill>
                          <a:effectLst/>
                        </a:rPr>
                        <a:t>-45</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9369682"/>
                  </a:ext>
                </a:extLst>
              </a:tr>
              <a:tr h="266516">
                <a:tc>
                  <a:txBody>
                    <a:bodyPr/>
                    <a:lstStyle/>
                    <a:p>
                      <a:pPr algn="l"/>
                      <a:r>
                        <a:rPr lang="en-US" sz="1300" dirty="0">
                          <a:effectLst/>
                        </a:rPr>
                        <a:t>Maximum communication distance </a:t>
                      </a:r>
                      <a:r>
                        <a:rPr lang="en-US" sz="1300" dirty="0">
                          <a:solidFill>
                            <a:srgbClr val="0000FF"/>
                          </a:solidFill>
                          <a:effectLst/>
                        </a:rPr>
                        <a:t>from AP to IoT device  (m)</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solidFill>
                            <a:srgbClr val="0000FF"/>
                          </a:solidFill>
                          <a:effectLst/>
                        </a:rPr>
                        <a:t>183.71</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0397020"/>
                  </a:ext>
                </a:extLst>
              </a:tr>
              <a:tr h="243050">
                <a:tc>
                  <a:txBody>
                    <a:bodyPr/>
                    <a:lstStyle/>
                    <a:p>
                      <a:pPr algn="l"/>
                      <a:r>
                        <a:rPr lang="en-US" sz="1300" dirty="0">
                          <a:solidFill>
                            <a:srgbClr val="0000FF"/>
                          </a:solidFill>
                          <a:effectLst/>
                        </a:rPr>
                        <a:t>Maximum transmission power of IoT device  </a:t>
                      </a:r>
                      <a:r>
                        <a:rPr lang="en-US" sz="1300" dirty="0">
                          <a:effectLst/>
                        </a:rPr>
                        <a:t>(dBm)</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solidFill>
                            <a:srgbClr val="0000FF"/>
                          </a:solidFill>
                          <a:effectLst/>
                        </a:rPr>
                        <a:t>-15(Note 1)</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993454"/>
                  </a:ext>
                </a:extLst>
              </a:tr>
              <a:tr h="2430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300" dirty="0">
                          <a:effectLst/>
                        </a:rPr>
                        <a:t>Maximum communication distance </a:t>
                      </a:r>
                      <a:r>
                        <a:rPr lang="en-US" altLang="zh-CN" sz="1300" dirty="0">
                          <a:solidFill>
                            <a:srgbClr val="0000FF"/>
                          </a:solidFill>
                          <a:effectLst/>
                        </a:rPr>
                        <a:t>from IoT device  to AP (m)</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a:solidFill>
                            <a:srgbClr val="0000FF"/>
                          </a:solidFill>
                          <a:effectLst/>
                        </a:rPr>
                        <a:t>259.49</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470938"/>
                  </a:ext>
                </a:extLst>
              </a:tr>
              <a:tr h="24305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300" dirty="0">
                          <a:solidFill>
                            <a:schemeClr val="tx1"/>
                          </a:solidFill>
                          <a:effectLst/>
                        </a:rPr>
                        <a:t>*Notes:</a:t>
                      </a:r>
                    </a:p>
                    <a:p>
                      <a:pPr marL="342900" marR="0" lvl="0" indent="-342900" algn="l" defTabSz="914400" rtl="0" eaLnBrk="1" fontAlgn="auto" latinLnBrk="0" hangingPunct="1">
                        <a:lnSpc>
                          <a:spcPct val="100000"/>
                        </a:lnSpc>
                        <a:spcBef>
                          <a:spcPts val="0"/>
                        </a:spcBef>
                        <a:spcAft>
                          <a:spcPts val="0"/>
                        </a:spcAft>
                        <a:buClrTx/>
                        <a:buSzTx/>
                        <a:buFontTx/>
                        <a:buAutoNum type="arabicParenBoth"/>
                        <a:tabLst/>
                        <a:defRPr/>
                      </a:pPr>
                      <a:r>
                        <a:rPr lang="en-US" altLang="zh-CN" sz="1300" dirty="0">
                          <a:solidFill>
                            <a:schemeClr val="tx1"/>
                          </a:solidFill>
                          <a:effectLst/>
                        </a:rPr>
                        <a:t>Ultra-low power active transmitter is </a:t>
                      </a:r>
                      <a:r>
                        <a:rPr lang="en-US" altLang="zh-CN" sz="1300" dirty="0">
                          <a:solidFill>
                            <a:schemeClr val="tx2"/>
                          </a:solidFill>
                          <a:effectLst/>
                        </a:rPr>
                        <a:t>assumed[6][7][8]. </a:t>
                      </a: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300" dirty="0">
                        <a:solidFill>
                          <a:srgbClr val="0000FF"/>
                        </a:solidFill>
                        <a:effectLst/>
                      </a:endParaRPr>
                    </a:p>
                  </a:txBody>
                  <a:tcPr marL="34382" marR="34382" marT="34382" marB="343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9639377"/>
                  </a:ext>
                </a:extLst>
              </a:tr>
            </a:tbl>
          </a:graphicData>
        </a:graphic>
      </p:graphicFrame>
      <p:sp>
        <p:nvSpPr>
          <p:cNvPr id="11" name="Content Placeholder 2">
            <a:extLst>
              <a:ext uri="{FF2B5EF4-FFF2-40B4-BE49-F238E27FC236}">
                <a16:creationId xmlns:a16="http://schemas.microsoft.com/office/drawing/2014/main" id="{5FA5966A-FBFD-49A1-A10C-032635BC0ED0}"/>
              </a:ext>
            </a:extLst>
          </p:cNvPr>
          <p:cNvSpPr txBox="1">
            <a:spLocks noChangeArrowheads="1"/>
          </p:cNvSpPr>
          <p:nvPr/>
        </p:nvSpPr>
        <p:spPr bwMode="auto">
          <a:xfrm>
            <a:off x="457200" y="5029200"/>
            <a:ext cx="8305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630238" lvl="1" indent="-342900">
              <a:spcBef>
                <a:spcPts val="0"/>
              </a:spcBef>
              <a:spcAft>
                <a:spcPts val="200"/>
              </a:spcAft>
              <a:buFont typeface="Times New Roman" panose="02020603050405020304" pitchFamily="18" charset="0"/>
              <a:buChar char="−"/>
            </a:pPr>
            <a:endParaRPr lang="en-US" altLang="zh-C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8827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457200"/>
          </a:xfrm>
        </p:spPr>
        <p:txBody>
          <a:bodyPr/>
          <a:lstStyle/>
          <a:p>
            <a:r>
              <a:rPr lang="en-US" altLang="zh-CN" sz="2800" dirty="0">
                <a:latin typeface="Times New Roman" panose="02020603050405020304" pitchFamily="18" charset="0"/>
                <a:cs typeface="Times New Roman" panose="02020603050405020304" pitchFamily="18" charset="0"/>
              </a:rPr>
              <a:t>Constraints from energy harvesting</a:t>
            </a:r>
            <a:endParaRPr lang="en-GB" sz="2800" dirty="0"/>
          </a:p>
        </p:txBody>
      </p:sp>
      <p:sp>
        <p:nvSpPr>
          <p:cNvPr id="6" name="Date Placeholder 3">
            <a:extLst>
              <a:ext uri="{FF2B5EF4-FFF2-40B4-BE49-F238E27FC236}">
                <a16:creationId xmlns:a16="http://schemas.microsoft.com/office/drawing/2014/main" id="{0871552B-FD15-47F5-98A5-87775F649006}"/>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July 2022</a:t>
            </a:r>
            <a:endParaRPr lang="en-GB" sz="1800" b="1" dirty="0"/>
          </a:p>
        </p:txBody>
      </p:sp>
      <p:sp>
        <p:nvSpPr>
          <p:cNvPr id="2" name="Footer Placeholder 1">
            <a:extLst>
              <a:ext uri="{FF2B5EF4-FFF2-40B4-BE49-F238E27FC236}">
                <a16:creationId xmlns:a16="http://schemas.microsoft.com/office/drawing/2014/main" id="{7EA26FB7-5E77-4B6B-AC91-00B93EBD1081}"/>
              </a:ext>
            </a:extLst>
          </p:cNvPr>
          <p:cNvSpPr>
            <a:spLocks noGrp="1"/>
          </p:cNvSpPr>
          <p:nvPr>
            <p:ph type="ftr" sz="quarter" idx="3"/>
          </p:nvPr>
        </p:nvSpPr>
        <p:spPr/>
        <p:txBody>
          <a:bodyPr/>
          <a:lstStyle/>
          <a:p>
            <a:pPr>
              <a:defRPr/>
            </a:pPr>
            <a:r>
              <a:rPr lang="en-GB" dirty="0" err="1"/>
              <a:t>Weijie</a:t>
            </a:r>
            <a:r>
              <a:rPr lang="en-GB" dirty="0"/>
              <a:t> Xu (OPPO)</a:t>
            </a:r>
            <a:endParaRPr lang="en-US" dirty="0"/>
          </a:p>
        </p:txBody>
      </p:sp>
      <p:sp>
        <p:nvSpPr>
          <p:cNvPr id="3" name="Slide Number Placeholder 2">
            <a:extLst>
              <a:ext uri="{FF2B5EF4-FFF2-40B4-BE49-F238E27FC236}">
                <a16:creationId xmlns:a16="http://schemas.microsoft.com/office/drawing/2014/main" id="{B96F71F1-5F38-4351-A8B9-A6A3769F576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9" name="Rectangle 8">
            <a:extLst>
              <a:ext uri="{FF2B5EF4-FFF2-40B4-BE49-F238E27FC236}">
                <a16:creationId xmlns:a16="http://schemas.microsoft.com/office/drawing/2014/main" id="{1A7F933B-01AB-417E-B215-614D68F9A949}"/>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802.11-22/970r0</a:t>
            </a:r>
            <a:endParaRPr lang="en-SG" sz="1800" dirty="0">
              <a:latin typeface="+mn-lt"/>
            </a:endParaRPr>
          </a:p>
        </p:txBody>
      </p:sp>
      <p:sp>
        <p:nvSpPr>
          <p:cNvPr id="13" name="Rectangle 3">
            <a:extLst>
              <a:ext uri="{FF2B5EF4-FFF2-40B4-BE49-F238E27FC236}">
                <a16:creationId xmlns:a16="http://schemas.microsoft.com/office/drawing/2014/main" id="{2720FB77-E40D-4120-A826-58171F005E17}"/>
              </a:ext>
            </a:extLst>
          </p:cNvPr>
          <p:cNvSpPr>
            <a:spLocks noChangeArrowheads="1"/>
          </p:cNvSpPr>
          <p:nvPr/>
        </p:nvSpPr>
        <p:spPr bwMode="auto">
          <a:xfrm>
            <a:off x="762690" y="1881683"/>
            <a:ext cx="75430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a:ln>
                  <a:noFill/>
                </a:ln>
                <a:solidFill>
                  <a:schemeClr val="tx2"/>
                </a:solidFill>
                <a:effectLst/>
                <a:latin typeface="+mn-ea"/>
              </a:rPr>
              <a:t>Table </a:t>
            </a:r>
            <a:r>
              <a:rPr kumimoji="0" lang="en-US" altLang="zh-CN" b="0" i="0" u="none" strike="noStrike" cap="none" normalizeH="0" baseline="0" dirty="0">
                <a:ln>
                  <a:noFill/>
                </a:ln>
                <a:solidFill>
                  <a:schemeClr val="tx2"/>
                </a:solidFill>
                <a:effectLst/>
                <a:latin typeface="+mn-ea"/>
              </a:rPr>
              <a:t>1</a:t>
            </a:r>
            <a:r>
              <a:rPr kumimoji="0" lang="zh-CN" altLang="zh-CN" b="0" i="0" u="none" strike="noStrike" cap="none" normalizeH="0" baseline="0" dirty="0">
                <a:ln>
                  <a:noFill/>
                </a:ln>
                <a:solidFill>
                  <a:schemeClr val="tx2"/>
                </a:solidFill>
                <a:effectLst/>
                <a:latin typeface="+mn-ea"/>
              </a:rPr>
              <a:t>. Energy harvesting sources</a:t>
            </a:r>
            <a:r>
              <a:rPr kumimoji="0" lang="en-US" altLang="zh-CN" b="0" i="0" u="none" strike="noStrike" cap="none" normalizeH="0" baseline="0" dirty="0">
                <a:ln>
                  <a:noFill/>
                </a:ln>
                <a:solidFill>
                  <a:schemeClr val="tx2"/>
                </a:solidFill>
                <a:effectLst/>
                <a:latin typeface="+mn-ea"/>
              </a:rPr>
              <a:t> [9] [10]</a:t>
            </a:r>
            <a:r>
              <a:rPr kumimoji="0" lang="zh-CN" altLang="zh-CN" b="0" i="0" u="none" strike="noStrike" cap="none" normalizeH="0" baseline="0" dirty="0">
                <a:ln>
                  <a:noFill/>
                </a:ln>
                <a:solidFill>
                  <a:srgbClr val="737373"/>
                </a:solidFill>
                <a:effectLst/>
                <a:latin typeface="+mn-ea"/>
              </a:rPr>
              <a:t>.</a:t>
            </a:r>
            <a:endParaRPr kumimoji="0" lang="zh-CN" altLang="zh-CN" b="0" i="0" u="none" strike="noStrike" cap="none" normalizeH="0" baseline="0" dirty="0">
              <a:ln>
                <a:noFill/>
              </a:ln>
              <a:solidFill>
                <a:schemeClr val="tx1"/>
              </a:solidFill>
              <a:effectLst/>
              <a:latin typeface="+mn-ea"/>
            </a:endParaRPr>
          </a:p>
        </p:txBody>
      </p:sp>
      <p:sp>
        <p:nvSpPr>
          <p:cNvPr id="14" name="Content Placeholder 2">
            <a:extLst>
              <a:ext uri="{FF2B5EF4-FFF2-40B4-BE49-F238E27FC236}">
                <a16:creationId xmlns:a16="http://schemas.microsoft.com/office/drawing/2014/main" id="{B41C4E2B-C255-4F31-80A0-8008486A84CB}"/>
              </a:ext>
            </a:extLst>
          </p:cNvPr>
          <p:cNvSpPr txBox="1">
            <a:spLocks noChangeArrowheads="1"/>
          </p:cNvSpPr>
          <p:nvPr/>
        </p:nvSpPr>
        <p:spPr bwMode="auto">
          <a:xfrm>
            <a:off x="609599" y="5011156"/>
            <a:ext cx="7770813" cy="1126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28600" lvl="1" defTabSz="449263">
              <a:spcBef>
                <a:spcPts val="0"/>
              </a:spcBef>
              <a:spcAft>
                <a:spcPts val="600"/>
              </a:spcAft>
              <a:buClr>
                <a:srgbClr val="000000"/>
              </a:buClr>
              <a:buSzPct val="100000"/>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It can be observed the output power harvested from various power sources is very limited, e.g. from </a:t>
            </a:r>
            <a:r>
              <a:rPr lang="en-US" altLang="zh-CN" sz="1600" dirty="0">
                <a:solidFill>
                  <a:srgbClr val="0000FF"/>
                </a:solidFill>
                <a:latin typeface="Times New Roman" panose="02020603050405020304" pitchFamily="18" charset="0"/>
                <a:cs typeface="Times New Roman" panose="02020603050405020304" pitchFamily="18" charset="0"/>
              </a:rPr>
              <a:t>1uW to 100mW</a:t>
            </a:r>
            <a:r>
              <a:rPr lang="en-US" altLang="zh-CN" sz="1600" dirty="0">
                <a:latin typeface="Times New Roman" panose="02020603050405020304" pitchFamily="18" charset="0"/>
                <a:cs typeface="Times New Roman" panose="02020603050405020304" pitchFamily="18" charset="0"/>
              </a:rPr>
              <a:t>(per </a:t>
            </a:r>
            <a:r>
              <a:rPr lang="en-US" altLang="zh-CN" sz="1600" dirty="0">
                <a:effectLst/>
              </a:rPr>
              <a:t>cm</a:t>
            </a:r>
            <a:r>
              <a:rPr lang="en-US" altLang="zh-CN" sz="1600" baseline="30000" dirty="0">
                <a:effectLst/>
              </a:rPr>
              <a:t>2</a:t>
            </a:r>
            <a:r>
              <a:rPr lang="en-US" altLang="zh-CN" sz="1600" dirty="0">
                <a:latin typeface="Times New Roman" panose="02020603050405020304" pitchFamily="18" charset="0"/>
                <a:cs typeface="Times New Roman" panose="02020603050405020304" pitchFamily="18" charset="0"/>
              </a:rPr>
              <a:t>/</a:t>
            </a:r>
            <a:r>
              <a:rPr lang="en-US" altLang="zh-CN" sz="1600" dirty="0">
                <a:effectLst/>
              </a:rPr>
              <a:t>cm</a:t>
            </a:r>
            <a:r>
              <a:rPr lang="en-US" altLang="zh-CN" sz="1600" baseline="30000" dirty="0"/>
              <a:t>3</a:t>
            </a:r>
            <a:r>
              <a:rPr lang="en-US" altLang="zh-CN" sz="1600" dirty="0">
                <a:latin typeface="Times New Roman" panose="02020603050405020304" pitchFamily="18" charset="0"/>
                <a:cs typeface="Times New Roman" panose="02020603050405020304" pitchFamily="18" charset="0"/>
              </a:rPr>
              <a:t>).  </a:t>
            </a:r>
          </a:p>
          <a:p>
            <a:pPr marL="228600" lvl="1" defTabSz="449263">
              <a:spcBef>
                <a:spcPts val="0"/>
              </a:spcBef>
              <a:spcAft>
                <a:spcPts val="600"/>
              </a:spcAft>
              <a:buClr>
                <a:srgbClr val="000000"/>
              </a:buClr>
              <a:buSzPct val="10000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Due to small form factor of AMP-only IoT device,  it is required to support maximum power consumption of </a:t>
            </a:r>
            <a:r>
              <a:rPr lang="en-US" sz="1600" dirty="0">
                <a:solidFill>
                  <a:srgbClr val="0000FF"/>
                </a:solidFill>
                <a:latin typeface="Times New Roman" panose="02020603050405020304" pitchFamily="18" charset="0"/>
                <a:cs typeface="Times New Roman" panose="02020603050405020304" pitchFamily="18" charset="0"/>
              </a:rPr>
              <a:t> around 1mW</a:t>
            </a:r>
            <a:r>
              <a:rPr lang="en-US" sz="1600" dirty="0">
                <a:latin typeface="Times New Roman" panose="02020603050405020304" pitchFamily="18" charset="0"/>
                <a:cs typeface="Times New Roman" panose="02020603050405020304" pitchFamily="18" charset="0"/>
              </a:rPr>
              <a:t>.</a:t>
            </a:r>
          </a:p>
          <a:p>
            <a:pPr marL="228600" lvl="1" algn="just" defTabSz="449263">
              <a:spcBef>
                <a:spcPts val="0"/>
              </a:spcBef>
              <a:spcAft>
                <a:spcPts val="600"/>
              </a:spcAft>
              <a:buClr>
                <a:srgbClr val="000000"/>
              </a:buClr>
              <a:buSzPct val="1000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p:txBody>
      </p:sp>
      <p:sp>
        <p:nvSpPr>
          <p:cNvPr id="15" name="Content Placeholder 2">
            <a:extLst>
              <a:ext uri="{FF2B5EF4-FFF2-40B4-BE49-F238E27FC236}">
                <a16:creationId xmlns:a16="http://schemas.microsoft.com/office/drawing/2014/main" id="{DF6FC7CA-39B6-46E8-934F-8B54D4EFFCCA}"/>
              </a:ext>
            </a:extLst>
          </p:cNvPr>
          <p:cNvSpPr txBox="1">
            <a:spLocks noChangeArrowheads="1"/>
          </p:cNvSpPr>
          <p:nvPr/>
        </p:nvSpPr>
        <p:spPr bwMode="auto">
          <a:xfrm>
            <a:off x="609600" y="1481089"/>
            <a:ext cx="7770813" cy="259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lvl="1" indent="0" algn="just" defTabSz="449263">
              <a:spcBef>
                <a:spcPts val="0"/>
              </a:spcBef>
              <a:spcAft>
                <a:spcPts val="600"/>
              </a:spcAft>
              <a:buClr>
                <a:srgbClr val="000000"/>
              </a:buClr>
              <a:buSzPct val="100000"/>
            </a:pPr>
            <a:r>
              <a:rPr lang="en-US" altLang="zh-CN" sz="1600" dirty="0">
                <a:latin typeface="Times New Roman" panose="02020603050405020304" pitchFamily="18" charset="0"/>
                <a:cs typeface="Times New Roman" panose="02020603050405020304" pitchFamily="18" charset="0"/>
              </a:rPr>
              <a:t>The typical power from ambient power source is summarized as in following table1:</a:t>
            </a:r>
            <a:endParaRPr lang="en-US" sz="1600" dirty="0">
              <a:latin typeface="Times New Roman" panose="02020603050405020304" pitchFamily="18" charset="0"/>
              <a:cs typeface="Times New Roman" panose="02020603050405020304" pitchFamily="18" charset="0"/>
            </a:endParaRPr>
          </a:p>
        </p:txBody>
      </p:sp>
      <p:graphicFrame>
        <p:nvGraphicFramePr>
          <p:cNvPr id="16" name="表格 15">
            <a:extLst>
              <a:ext uri="{FF2B5EF4-FFF2-40B4-BE49-F238E27FC236}">
                <a16:creationId xmlns:a16="http://schemas.microsoft.com/office/drawing/2014/main" id="{9C39D7C0-C9F8-4527-A7C1-3544FF480B9A}"/>
              </a:ext>
            </a:extLst>
          </p:cNvPr>
          <p:cNvGraphicFramePr>
            <a:graphicFrameLocks noGrp="1"/>
          </p:cNvGraphicFramePr>
          <p:nvPr>
            <p:extLst>
              <p:ext uri="{D42A27DB-BD31-4B8C-83A1-F6EECF244321}">
                <p14:modId xmlns:p14="http://schemas.microsoft.com/office/powerpoint/2010/main" val="2220109308"/>
              </p:ext>
            </p:extLst>
          </p:nvPr>
        </p:nvGraphicFramePr>
        <p:xfrm>
          <a:off x="1812889" y="2217813"/>
          <a:ext cx="5195754" cy="2641878"/>
        </p:xfrm>
        <a:graphic>
          <a:graphicData uri="http://schemas.openxmlformats.org/drawingml/2006/table">
            <a:tbl>
              <a:tblPr>
                <a:tableStyleId>{EB344D84-9AFB-497E-A393-DC336BA19D2E}</a:tableStyleId>
              </a:tblPr>
              <a:tblGrid>
                <a:gridCol w="1618066">
                  <a:extLst>
                    <a:ext uri="{9D8B030D-6E8A-4147-A177-3AD203B41FA5}">
                      <a16:colId xmlns:a16="http://schemas.microsoft.com/office/drawing/2014/main" val="3493242387"/>
                    </a:ext>
                  </a:extLst>
                </a:gridCol>
                <a:gridCol w="1266422">
                  <a:extLst>
                    <a:ext uri="{9D8B030D-6E8A-4147-A177-3AD203B41FA5}">
                      <a16:colId xmlns:a16="http://schemas.microsoft.com/office/drawing/2014/main" val="756972212"/>
                    </a:ext>
                  </a:extLst>
                </a:gridCol>
                <a:gridCol w="2311266">
                  <a:extLst>
                    <a:ext uri="{9D8B030D-6E8A-4147-A177-3AD203B41FA5}">
                      <a16:colId xmlns:a16="http://schemas.microsoft.com/office/drawing/2014/main" val="1106271544"/>
                    </a:ext>
                  </a:extLst>
                </a:gridCol>
              </a:tblGrid>
              <a:tr h="274255">
                <a:tc>
                  <a:txBody>
                    <a:bodyPr/>
                    <a:lstStyle/>
                    <a:p>
                      <a:pPr algn="ctr"/>
                      <a:r>
                        <a:rPr lang="en-US" sz="1300" dirty="0">
                          <a:effectLst/>
                        </a:rPr>
                        <a:t>Energy source</a:t>
                      </a:r>
                      <a:endParaRPr lang="en-US" sz="1300" b="1" dirty="0">
                        <a:effectLst/>
                      </a:endParaRPr>
                    </a:p>
                  </a:txBody>
                  <a:tcPr marL="34382" marR="34382" marT="34382" marB="34382">
                    <a:solidFill>
                      <a:schemeClr val="bg1">
                        <a:lumMod val="85000"/>
                      </a:schemeClr>
                    </a:solidFill>
                  </a:tcPr>
                </a:tc>
                <a:tc>
                  <a:txBody>
                    <a:bodyPr/>
                    <a:lstStyle/>
                    <a:p>
                      <a:pPr algn="ctr"/>
                      <a:r>
                        <a:rPr lang="en-US" sz="1300" dirty="0">
                          <a:effectLst/>
                        </a:rPr>
                        <a:t>Type</a:t>
                      </a:r>
                      <a:endParaRPr lang="en-US" sz="1300" b="1" dirty="0">
                        <a:effectLst/>
                      </a:endParaRPr>
                    </a:p>
                  </a:txBody>
                  <a:tcPr marL="34382" marR="34382" marT="34382" marB="34382">
                    <a:solidFill>
                      <a:schemeClr val="bg1">
                        <a:lumMod val="85000"/>
                      </a:schemeClr>
                    </a:solidFill>
                  </a:tcPr>
                </a:tc>
                <a:tc>
                  <a:txBody>
                    <a:bodyPr/>
                    <a:lstStyle/>
                    <a:p>
                      <a:pPr algn="ctr"/>
                      <a:r>
                        <a:rPr lang="en-US" sz="1300" dirty="0">
                          <a:effectLst/>
                        </a:rPr>
                        <a:t>Typical power</a:t>
                      </a:r>
                      <a:endParaRPr lang="en-US" sz="1300" b="1" dirty="0">
                        <a:effectLst/>
                      </a:endParaRPr>
                    </a:p>
                  </a:txBody>
                  <a:tcPr marL="34382" marR="34382" marT="34382" marB="34382">
                    <a:solidFill>
                      <a:schemeClr val="bg1">
                        <a:lumMod val="85000"/>
                      </a:schemeClr>
                    </a:solidFill>
                  </a:tcPr>
                </a:tc>
                <a:extLst>
                  <a:ext uri="{0D108BD9-81ED-4DB2-BD59-A6C34878D82A}">
                    <a16:rowId xmlns:a16="http://schemas.microsoft.com/office/drawing/2014/main" val="2333192126"/>
                  </a:ext>
                </a:extLst>
              </a:tr>
              <a:tr h="243050">
                <a:tc>
                  <a:txBody>
                    <a:bodyPr/>
                    <a:lstStyle/>
                    <a:p>
                      <a:pPr algn="ctr"/>
                      <a:r>
                        <a:rPr lang="en-US" sz="1300" dirty="0">
                          <a:effectLst/>
                        </a:rPr>
                        <a:t>Outdoor solar light</a:t>
                      </a:r>
                    </a:p>
                  </a:txBody>
                  <a:tcPr marL="34382" marR="34382" marT="34382" marB="34382"/>
                </a:tc>
                <a:tc>
                  <a:txBody>
                    <a:bodyPr/>
                    <a:lstStyle/>
                    <a:p>
                      <a:pPr algn="ctr"/>
                      <a:r>
                        <a:rPr lang="en-US" sz="1300" dirty="0">
                          <a:effectLst/>
                        </a:rPr>
                        <a:t>Natural</a:t>
                      </a:r>
                    </a:p>
                  </a:txBody>
                  <a:tcPr marL="34382" marR="34382" marT="34382" marB="34382"/>
                </a:tc>
                <a:tc>
                  <a:txBody>
                    <a:bodyPr/>
                    <a:lstStyle/>
                    <a:p>
                      <a:pPr algn="ctr"/>
                      <a:r>
                        <a:rPr lang="en-US" sz="1300" dirty="0">
                          <a:effectLst/>
                        </a:rPr>
                        <a:t>100 </a:t>
                      </a:r>
                      <a:r>
                        <a:rPr lang="en-US" sz="1300" dirty="0" err="1">
                          <a:effectLst/>
                        </a:rPr>
                        <a:t>mW</a:t>
                      </a:r>
                      <a:r>
                        <a:rPr lang="en-US" sz="1300" dirty="0">
                          <a:effectLst/>
                        </a:rPr>
                        <a:t>/cm</a:t>
                      </a:r>
                      <a:r>
                        <a:rPr lang="en-US" sz="1300" baseline="30000" dirty="0">
                          <a:effectLst/>
                        </a:rPr>
                        <a:t>2</a:t>
                      </a:r>
                      <a:r>
                        <a:rPr lang="en-US" sz="1300" dirty="0">
                          <a:effectLst/>
                        </a:rPr>
                        <a:t> (outdoor),</a:t>
                      </a:r>
                    </a:p>
                  </a:txBody>
                  <a:tcPr marL="34382" marR="34382" marT="34382" marB="34382"/>
                </a:tc>
                <a:extLst>
                  <a:ext uri="{0D108BD9-81ED-4DB2-BD59-A6C34878D82A}">
                    <a16:rowId xmlns:a16="http://schemas.microsoft.com/office/drawing/2014/main" val="1652683051"/>
                  </a:ext>
                </a:extLst>
              </a:tr>
              <a:tr h="425496">
                <a:tc>
                  <a:txBody>
                    <a:bodyPr/>
                    <a:lstStyle/>
                    <a:p>
                      <a:pPr algn="ctr"/>
                      <a:r>
                        <a:rPr lang="en-US" sz="1300" dirty="0">
                          <a:effectLst/>
                        </a:rPr>
                        <a:t>Indoor office light</a:t>
                      </a:r>
                    </a:p>
                  </a:txBody>
                  <a:tcPr marL="34382" marR="34382" marT="34382" marB="34382"/>
                </a:tc>
                <a:tc>
                  <a:txBody>
                    <a:bodyPr/>
                    <a:lstStyle/>
                    <a:p>
                      <a:pPr algn="ctr"/>
                      <a:r>
                        <a:rPr lang="en-US" sz="1300" dirty="0">
                          <a:effectLst/>
                        </a:rPr>
                        <a:t>Artificial/natural</a:t>
                      </a:r>
                    </a:p>
                  </a:txBody>
                  <a:tcPr marL="34382" marR="34382" marT="34382" marB="34382"/>
                </a:tc>
                <a:tc>
                  <a:txBody>
                    <a:bodyPr/>
                    <a:lstStyle/>
                    <a:p>
                      <a:pPr algn="ctr"/>
                      <a:r>
                        <a:rPr lang="en-US" sz="1300" dirty="0">
                          <a:effectLst/>
                        </a:rPr>
                        <a:t>100 </a:t>
                      </a:r>
                      <a:r>
                        <a:rPr lang="en-US" sz="1300" dirty="0" err="1">
                          <a:effectLst/>
                        </a:rPr>
                        <a:t>μW</a:t>
                      </a:r>
                      <a:r>
                        <a:rPr lang="en-US" sz="1300" dirty="0">
                          <a:effectLst/>
                        </a:rPr>
                        <a:t>/cm</a:t>
                      </a:r>
                      <a:r>
                        <a:rPr lang="en-US" sz="1300" baseline="30000" dirty="0">
                          <a:effectLst/>
                        </a:rPr>
                        <a:t>2</a:t>
                      </a:r>
                      <a:r>
                        <a:rPr lang="en-US" sz="1300" dirty="0">
                          <a:effectLst/>
                        </a:rPr>
                        <a:t> (artificial light)–10 </a:t>
                      </a:r>
                      <a:r>
                        <a:rPr lang="en-US" sz="1300" dirty="0" err="1">
                          <a:effectLst/>
                        </a:rPr>
                        <a:t>mW</a:t>
                      </a:r>
                      <a:r>
                        <a:rPr lang="en-US" sz="1300" dirty="0">
                          <a:effectLst/>
                        </a:rPr>
                        <a:t>/cm</a:t>
                      </a:r>
                      <a:r>
                        <a:rPr lang="en-US" sz="1300" baseline="30000" dirty="0">
                          <a:effectLst/>
                        </a:rPr>
                        <a:t>2</a:t>
                      </a:r>
                      <a:r>
                        <a:rPr lang="en-US" sz="1300" dirty="0">
                          <a:effectLst/>
                        </a:rPr>
                        <a:t> (filtered solar light)</a:t>
                      </a:r>
                    </a:p>
                  </a:txBody>
                  <a:tcPr marL="34382" marR="34382" marT="34382" marB="34382"/>
                </a:tc>
                <a:extLst>
                  <a:ext uri="{0D108BD9-81ED-4DB2-BD59-A6C34878D82A}">
                    <a16:rowId xmlns:a16="http://schemas.microsoft.com/office/drawing/2014/main" val="1172812125"/>
                  </a:ext>
                </a:extLst>
              </a:tr>
              <a:tr h="370079">
                <a:tc>
                  <a:txBody>
                    <a:bodyPr/>
                    <a:lstStyle/>
                    <a:p>
                      <a:pPr algn="ctr"/>
                      <a:r>
                        <a:rPr lang="en-US" sz="1300" dirty="0">
                          <a:effectLst/>
                        </a:rPr>
                        <a:t>Radio frequency</a:t>
                      </a:r>
                    </a:p>
                  </a:txBody>
                  <a:tcPr marL="34382" marR="34382" marT="34382" marB="34382"/>
                </a:tc>
                <a:tc>
                  <a:txBody>
                    <a:bodyPr/>
                    <a:lstStyle/>
                    <a:p>
                      <a:pPr algn="ctr"/>
                      <a:r>
                        <a:rPr lang="en-US" sz="1300" dirty="0">
                          <a:effectLst/>
                        </a:rPr>
                        <a:t>Artificial</a:t>
                      </a:r>
                    </a:p>
                  </a:txBody>
                  <a:tcPr marL="34382" marR="34382" marT="34382" marB="34382"/>
                </a:tc>
                <a:tc>
                  <a:txBody>
                    <a:bodyPr/>
                    <a:lstStyle/>
                    <a:p>
                      <a:pPr algn="ctr"/>
                      <a:r>
                        <a:rPr lang="en-US" sz="1300" dirty="0">
                          <a:effectLst/>
                        </a:rPr>
                        <a:t>1uw~100uw</a:t>
                      </a:r>
                    </a:p>
                  </a:txBody>
                  <a:tcPr marL="34382" marR="34382" marT="34382" marB="34382"/>
                </a:tc>
                <a:extLst>
                  <a:ext uri="{0D108BD9-81ED-4DB2-BD59-A6C34878D82A}">
                    <a16:rowId xmlns:a16="http://schemas.microsoft.com/office/drawing/2014/main" val="3451868847"/>
                  </a:ext>
                </a:extLst>
              </a:tr>
              <a:tr h="243050">
                <a:tc>
                  <a:txBody>
                    <a:bodyPr/>
                    <a:lstStyle/>
                    <a:p>
                      <a:pPr algn="ctr"/>
                      <a:r>
                        <a:rPr lang="en-US" sz="1300" dirty="0">
                          <a:effectLst/>
                        </a:rPr>
                        <a:t>Thermoelectric</a:t>
                      </a:r>
                    </a:p>
                  </a:txBody>
                  <a:tcPr marL="34382" marR="34382" marT="34382" marB="34382"/>
                </a:tc>
                <a:tc>
                  <a:txBody>
                    <a:bodyPr/>
                    <a:lstStyle/>
                    <a:p>
                      <a:pPr algn="ctr"/>
                      <a:r>
                        <a:rPr lang="en-US" sz="1300" dirty="0">
                          <a:effectLst/>
                        </a:rPr>
                        <a:t>Artificial</a:t>
                      </a:r>
                    </a:p>
                  </a:txBody>
                  <a:tcPr marL="34382" marR="34382" marT="34382" marB="34382"/>
                </a:tc>
                <a:tc>
                  <a:txBody>
                    <a:bodyPr/>
                    <a:lstStyle/>
                    <a:p>
                      <a:pPr algn="ctr"/>
                      <a:r>
                        <a:rPr lang="el-GR" sz="1300" dirty="0">
                          <a:effectLst/>
                        </a:rPr>
                        <a:t>60 μ</a:t>
                      </a:r>
                      <a:r>
                        <a:rPr lang="en-US" sz="1300" dirty="0">
                          <a:effectLst/>
                        </a:rPr>
                        <a:t>W/cm</a:t>
                      </a:r>
                      <a:r>
                        <a:rPr lang="en-US" sz="1300" baseline="30000" dirty="0">
                          <a:effectLst/>
                        </a:rPr>
                        <a:t>2</a:t>
                      </a:r>
                      <a:endParaRPr lang="en-US" sz="1300" dirty="0">
                        <a:effectLst/>
                      </a:endParaRPr>
                    </a:p>
                  </a:txBody>
                  <a:tcPr marL="34382" marR="34382" marT="34382" marB="34382"/>
                </a:tc>
                <a:extLst>
                  <a:ext uri="{0D108BD9-81ED-4DB2-BD59-A6C34878D82A}">
                    <a16:rowId xmlns:a16="http://schemas.microsoft.com/office/drawing/2014/main" val="1979369682"/>
                  </a:ext>
                </a:extLst>
              </a:tr>
              <a:tr h="423476">
                <a:tc>
                  <a:txBody>
                    <a:bodyPr/>
                    <a:lstStyle/>
                    <a:p>
                      <a:pPr algn="ctr"/>
                      <a:r>
                        <a:rPr lang="en-US" sz="1300" dirty="0">
                          <a:effectLst/>
                        </a:rPr>
                        <a:t>Vibration</a:t>
                      </a:r>
                    </a:p>
                  </a:txBody>
                  <a:tcPr marL="34382" marR="34382" marT="34382" marB="34382"/>
                </a:tc>
                <a:tc>
                  <a:txBody>
                    <a:bodyPr/>
                    <a:lstStyle/>
                    <a:p>
                      <a:pPr algn="ctr"/>
                      <a:r>
                        <a:rPr lang="en-US" sz="1300" dirty="0">
                          <a:effectLst/>
                        </a:rPr>
                        <a:t>Artificial</a:t>
                      </a:r>
                    </a:p>
                  </a:txBody>
                  <a:tcPr marL="34382" marR="34382" marT="34382" marB="34382"/>
                </a:tc>
                <a:tc>
                  <a:txBody>
                    <a:bodyPr/>
                    <a:lstStyle/>
                    <a:p>
                      <a:pPr algn="ctr"/>
                      <a:r>
                        <a:rPr lang="en-US" sz="1300" dirty="0">
                          <a:effectLst/>
                        </a:rPr>
                        <a:t>4 </a:t>
                      </a:r>
                      <a:r>
                        <a:rPr lang="en-US" sz="1300" dirty="0" err="1">
                          <a:effectLst/>
                        </a:rPr>
                        <a:t>μW</a:t>
                      </a:r>
                      <a:r>
                        <a:rPr lang="en-US" sz="1300" dirty="0">
                          <a:effectLst/>
                        </a:rPr>
                        <a:t>/cm</a:t>
                      </a:r>
                      <a:r>
                        <a:rPr lang="en-US" sz="1300" baseline="30000" dirty="0">
                          <a:effectLst/>
                        </a:rPr>
                        <a:t>3</a:t>
                      </a:r>
                      <a:r>
                        <a:rPr lang="en-US" sz="1300" dirty="0">
                          <a:effectLst/>
                        </a:rPr>
                        <a:t> (human motion) 800 </a:t>
                      </a:r>
                      <a:r>
                        <a:rPr lang="en-US" sz="1300" dirty="0" err="1">
                          <a:effectLst/>
                        </a:rPr>
                        <a:t>μW</a:t>
                      </a:r>
                      <a:r>
                        <a:rPr lang="en-US" sz="1300" dirty="0">
                          <a:effectLst/>
                        </a:rPr>
                        <a:t>/cm</a:t>
                      </a:r>
                      <a:r>
                        <a:rPr lang="en-US" sz="1300" baseline="30000" dirty="0">
                          <a:effectLst/>
                        </a:rPr>
                        <a:t>3</a:t>
                      </a:r>
                      <a:r>
                        <a:rPr lang="en-US" sz="1300" dirty="0">
                          <a:effectLst/>
                        </a:rPr>
                        <a:t> (machines)</a:t>
                      </a:r>
                    </a:p>
                  </a:txBody>
                  <a:tcPr marL="34382" marR="34382" marT="34382" marB="34382"/>
                </a:tc>
                <a:extLst>
                  <a:ext uri="{0D108BD9-81ED-4DB2-BD59-A6C34878D82A}">
                    <a16:rowId xmlns:a16="http://schemas.microsoft.com/office/drawing/2014/main" val="4220397020"/>
                  </a:ext>
                </a:extLst>
              </a:tr>
              <a:tr h="243050">
                <a:tc>
                  <a:txBody>
                    <a:bodyPr/>
                    <a:lstStyle/>
                    <a:p>
                      <a:pPr algn="ctr"/>
                      <a:r>
                        <a:rPr lang="en-US" sz="1300" dirty="0">
                          <a:effectLst/>
                        </a:rPr>
                        <a:t>Ambient airflow</a:t>
                      </a:r>
                    </a:p>
                  </a:txBody>
                  <a:tcPr marL="34382" marR="34382" marT="34382" marB="34382"/>
                </a:tc>
                <a:tc>
                  <a:txBody>
                    <a:bodyPr/>
                    <a:lstStyle/>
                    <a:p>
                      <a:pPr algn="ctr"/>
                      <a:r>
                        <a:rPr lang="en-US" sz="1300" dirty="0">
                          <a:effectLst/>
                        </a:rPr>
                        <a:t>Natural/artificial</a:t>
                      </a:r>
                    </a:p>
                  </a:txBody>
                  <a:tcPr marL="34382" marR="34382" marT="34382" marB="34382"/>
                </a:tc>
                <a:tc>
                  <a:txBody>
                    <a:bodyPr/>
                    <a:lstStyle/>
                    <a:p>
                      <a:pPr algn="ctr"/>
                      <a:r>
                        <a:rPr lang="en-US" sz="1300" dirty="0">
                          <a:effectLst/>
                        </a:rPr>
                        <a:t>1 </a:t>
                      </a:r>
                      <a:r>
                        <a:rPr lang="en-US" sz="1300" dirty="0" err="1">
                          <a:effectLst/>
                        </a:rPr>
                        <a:t>mW</a:t>
                      </a:r>
                      <a:r>
                        <a:rPr lang="en-US" sz="1300" dirty="0">
                          <a:effectLst/>
                        </a:rPr>
                        <a:t>/cm</a:t>
                      </a:r>
                      <a:r>
                        <a:rPr lang="en-US" sz="1300" baseline="30000" dirty="0">
                          <a:effectLst/>
                        </a:rPr>
                        <a:t>2</a:t>
                      </a:r>
                      <a:endParaRPr lang="en-US" sz="1300" dirty="0">
                        <a:effectLst/>
                      </a:endParaRPr>
                    </a:p>
                  </a:txBody>
                  <a:tcPr marL="34382" marR="34382" marT="34382" marB="34382"/>
                </a:tc>
                <a:extLst>
                  <a:ext uri="{0D108BD9-81ED-4DB2-BD59-A6C34878D82A}">
                    <a16:rowId xmlns:a16="http://schemas.microsoft.com/office/drawing/2014/main" val="3321385725"/>
                  </a:ext>
                </a:extLst>
              </a:tr>
              <a:tr h="243050">
                <a:tc>
                  <a:txBody>
                    <a:bodyPr/>
                    <a:lstStyle/>
                    <a:p>
                      <a:pPr algn="ctr"/>
                      <a:r>
                        <a:rPr lang="en-US" sz="1300" dirty="0">
                          <a:effectLst/>
                        </a:rPr>
                        <a:t>Acoustic noise</a:t>
                      </a:r>
                    </a:p>
                  </a:txBody>
                  <a:tcPr marL="34382" marR="34382" marT="34382" marB="34382"/>
                </a:tc>
                <a:tc>
                  <a:txBody>
                    <a:bodyPr/>
                    <a:lstStyle/>
                    <a:p>
                      <a:pPr algn="ctr"/>
                      <a:r>
                        <a:rPr lang="en-US" sz="1300">
                          <a:effectLst/>
                        </a:rPr>
                        <a:t>Natural/artificial</a:t>
                      </a:r>
                    </a:p>
                  </a:txBody>
                  <a:tcPr marL="34382" marR="34382" marT="34382" marB="34382"/>
                </a:tc>
                <a:tc>
                  <a:txBody>
                    <a:bodyPr/>
                    <a:lstStyle/>
                    <a:p>
                      <a:pPr algn="ctr"/>
                      <a:r>
                        <a:rPr lang="en-US" sz="1300" dirty="0">
                          <a:effectLst/>
                        </a:rPr>
                        <a:t>960 </a:t>
                      </a:r>
                      <a:r>
                        <a:rPr lang="en-US" sz="1300" dirty="0" err="1">
                          <a:effectLst/>
                        </a:rPr>
                        <a:t>nW</a:t>
                      </a:r>
                      <a:r>
                        <a:rPr lang="en-US" sz="1300" dirty="0">
                          <a:effectLst/>
                        </a:rPr>
                        <a:t>/cm</a:t>
                      </a:r>
                      <a:r>
                        <a:rPr lang="en-US" sz="1300" baseline="30000" dirty="0">
                          <a:effectLst/>
                        </a:rPr>
                        <a:t>3</a:t>
                      </a:r>
                      <a:endParaRPr lang="en-US" sz="1300" dirty="0">
                        <a:effectLst/>
                      </a:endParaRPr>
                    </a:p>
                  </a:txBody>
                  <a:tcPr marL="34382" marR="34382" marT="34382" marB="34382"/>
                </a:tc>
                <a:extLst>
                  <a:ext uri="{0D108BD9-81ED-4DB2-BD59-A6C34878D82A}">
                    <a16:rowId xmlns:a16="http://schemas.microsoft.com/office/drawing/2014/main" val="258492941"/>
                  </a:ext>
                </a:extLst>
              </a:tr>
            </a:tbl>
          </a:graphicData>
        </a:graphic>
      </p:graphicFrame>
    </p:spTree>
    <p:extLst>
      <p:ext uri="{BB962C8B-B14F-4D97-AF65-F5344CB8AC3E}">
        <p14:creationId xmlns:p14="http://schemas.microsoft.com/office/powerpoint/2010/main" val="3210672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359980" y="685801"/>
            <a:ext cx="8250620" cy="457200"/>
          </a:xfrm>
        </p:spPr>
        <p:txBody>
          <a:bodyPr/>
          <a:lstStyle/>
          <a:p>
            <a:r>
              <a:rPr lang="en-US" altLang="zh-CN" sz="2800" dirty="0">
                <a:latin typeface="Times New Roman" panose="02020603050405020304" pitchFamily="18" charset="0"/>
                <a:cs typeface="Times New Roman" panose="02020603050405020304" pitchFamily="18" charset="0"/>
              </a:rPr>
              <a:t>Data rate</a:t>
            </a:r>
            <a:endParaRPr lang="en-US" sz="2800" dirty="0"/>
          </a:p>
        </p:txBody>
      </p:sp>
      <p:sp>
        <p:nvSpPr>
          <p:cNvPr id="8" name="Content Placeholder 2"/>
          <p:cNvSpPr txBox="1">
            <a:spLocks noChangeArrowheads="1"/>
          </p:cNvSpPr>
          <p:nvPr/>
        </p:nvSpPr>
        <p:spPr bwMode="auto">
          <a:xfrm>
            <a:off x="283780" y="1141754"/>
            <a:ext cx="8326820" cy="5228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1" indent="-285750">
              <a:spcBef>
                <a:spcPts val="0"/>
              </a:spcBef>
              <a:spcAft>
                <a:spcPts val="600"/>
              </a:spcAft>
              <a:buFont typeface="Wingdings" panose="05000000000000000000" pitchFamily="2" charset="2"/>
              <a:buChar char="p"/>
            </a:pPr>
            <a:r>
              <a:rPr lang="en-US" altLang="zh-CN" sz="1800" dirty="0">
                <a:latin typeface="Times New Roman" panose="02020603050405020304" pitchFamily="18" charset="0"/>
                <a:cs typeface="Times New Roman" panose="02020603050405020304" pitchFamily="18" charset="0"/>
              </a:rPr>
              <a:t>For AMP-only IoT device, narrow bandwidth is assumed for data transmission:</a:t>
            </a:r>
          </a:p>
          <a:p>
            <a:pPr marL="742950" lvl="2" indent="-285750" defTabSz="449263">
              <a:spcBef>
                <a:spcPts val="0"/>
              </a:spcBef>
              <a:spcAft>
                <a:spcPts val="600"/>
              </a:spcAft>
              <a:buClr>
                <a:srgbClr val="000000"/>
              </a:buClr>
              <a:buSzPct val="100000"/>
              <a:buFont typeface="Times New Roman" panose="02020603050405020304" pitchFamily="18" charset="0"/>
              <a:buChar char="‒"/>
            </a:pPr>
            <a:r>
              <a:rPr lang="en-US" altLang="zh-CN" sz="1600" dirty="0">
                <a:latin typeface="Times New Roman" panose="02020603050405020304" pitchFamily="18" charset="0"/>
                <a:cs typeface="Times New Roman" panose="02020603050405020304" pitchFamily="18" charset="0"/>
              </a:rPr>
              <a:t>31.25kHz*N for 1 MHz and 2 MHz channel in Sub 1GHz, N = 2,4,8 etc.</a:t>
            </a:r>
          </a:p>
          <a:p>
            <a:pPr marL="742950" lvl="2" indent="-285750" defTabSz="449263">
              <a:spcBef>
                <a:spcPts val="0"/>
              </a:spcBef>
              <a:spcAft>
                <a:spcPts val="600"/>
              </a:spcAft>
              <a:buClr>
                <a:srgbClr val="000000"/>
              </a:buClr>
              <a:buSzPct val="100000"/>
              <a:buFont typeface="Times New Roman" panose="02020603050405020304" pitchFamily="18" charset="0"/>
              <a:buChar char="‒"/>
            </a:pPr>
            <a:r>
              <a:rPr lang="en-US" altLang="zh-CN" sz="1600" dirty="0">
                <a:latin typeface="Times New Roman" panose="02020603050405020304" pitchFamily="18" charset="0"/>
                <a:cs typeface="Times New Roman" panose="02020603050405020304" pitchFamily="18" charset="0"/>
              </a:rPr>
              <a:t>312.5kHz*N for 20 MHz channel in 2.4 GHz (if supported), N = 2,4,8 etc.</a:t>
            </a:r>
          </a:p>
          <a:p>
            <a:pPr marL="285750" lvl="1" indent="-285750">
              <a:spcBef>
                <a:spcPts val="0"/>
              </a:spcBef>
              <a:spcAft>
                <a:spcPts val="600"/>
              </a:spcAft>
              <a:buFont typeface="Wingdings" panose="05000000000000000000" pitchFamily="2" charset="2"/>
              <a:buChar char="p"/>
            </a:pPr>
            <a:r>
              <a:rPr lang="en-US" altLang="zh-CN" sz="1800" dirty="0">
                <a:latin typeface="Times New Roman" panose="02020603050405020304" pitchFamily="18" charset="0"/>
                <a:cs typeface="Times New Roman" panose="02020603050405020304" pitchFamily="18" charset="0"/>
              </a:rPr>
              <a:t>Encoding Rate</a:t>
            </a:r>
          </a:p>
          <a:p>
            <a:pPr marL="742950" lvl="2" indent="-285750">
              <a:spcBef>
                <a:spcPts val="0"/>
              </a:spcBef>
              <a:spcAft>
                <a:spcPts val="600"/>
              </a:spcAft>
              <a:buFont typeface="Times New Roman" panose="02020603050405020304" pitchFamily="18" charset="0"/>
              <a:buChar char="‒"/>
            </a:pPr>
            <a:r>
              <a:rPr lang="en-US" altLang="zh-CN" sz="1600" dirty="0">
                <a:latin typeface="Times New Roman" panose="02020603050405020304" pitchFamily="18" charset="0"/>
                <a:cs typeface="Times New Roman" panose="02020603050405020304" pitchFamily="18" charset="0"/>
              </a:rPr>
              <a:t>R=1/2,1/4</a:t>
            </a:r>
          </a:p>
          <a:p>
            <a:pPr marL="285750" lvl="1" indent="-285750">
              <a:spcBef>
                <a:spcPts val="0"/>
              </a:spcBef>
              <a:spcAft>
                <a:spcPts val="600"/>
              </a:spcAft>
              <a:buFont typeface="Wingdings" panose="05000000000000000000" pitchFamily="2" charset="2"/>
              <a:buChar char="p"/>
            </a:pPr>
            <a:endParaRPr lang="en-US" altLang="zh-CN" sz="1800" dirty="0">
              <a:latin typeface="Times New Roman" panose="02020603050405020304" pitchFamily="18" charset="0"/>
              <a:cs typeface="Times New Roman" panose="02020603050405020304" pitchFamily="18" charset="0"/>
            </a:endParaRPr>
          </a:p>
          <a:p>
            <a:pPr marL="285750" lvl="1" indent="-285750">
              <a:spcBef>
                <a:spcPts val="0"/>
              </a:spcBef>
              <a:spcAft>
                <a:spcPts val="600"/>
              </a:spcAft>
              <a:buFont typeface="Wingdings" panose="05000000000000000000" pitchFamily="2" charset="2"/>
              <a:buChar char="p"/>
            </a:pPr>
            <a:endParaRPr lang="en-US" altLang="zh-CN" sz="1800" dirty="0">
              <a:latin typeface="Times New Roman" panose="02020603050405020304" pitchFamily="18" charset="0"/>
              <a:cs typeface="Times New Roman" panose="02020603050405020304" pitchFamily="18" charset="0"/>
            </a:endParaRPr>
          </a:p>
          <a:p>
            <a:pPr marL="742950" lvl="2" indent="-285750">
              <a:spcBef>
                <a:spcPts val="0"/>
              </a:spcBef>
              <a:spcAft>
                <a:spcPts val="600"/>
              </a:spcAft>
              <a:buFont typeface="Wingdings" panose="05000000000000000000" pitchFamily="2" charset="2"/>
              <a:buChar char="q"/>
            </a:pPr>
            <a:endParaRPr lang="en-US" altLang="zh-CN" sz="1800" dirty="0">
              <a:latin typeface="Times New Roman" panose="02020603050405020304" pitchFamily="18" charset="0"/>
              <a:cs typeface="Times New Roman" panose="02020603050405020304" pitchFamily="18" charset="0"/>
            </a:endParaRPr>
          </a:p>
          <a:p>
            <a:pPr marL="285750" lvl="1" indent="-285750">
              <a:spcBef>
                <a:spcPts val="0"/>
              </a:spcBef>
              <a:spcAft>
                <a:spcPts val="600"/>
              </a:spcAft>
              <a:buFont typeface="Wingdings" panose="05000000000000000000" pitchFamily="2" charset="2"/>
              <a:buChar char="q"/>
            </a:pPr>
            <a:endParaRPr lang="en-US" altLang="zh-CN" sz="1800" dirty="0">
              <a:latin typeface="Times New Roman" panose="02020603050405020304" pitchFamily="18" charset="0"/>
              <a:cs typeface="Times New Roman" panose="02020603050405020304" pitchFamily="18" charset="0"/>
            </a:endParaRPr>
          </a:p>
          <a:p>
            <a:pPr marL="287338" lvl="1" indent="0">
              <a:spcBef>
                <a:spcPts val="0"/>
              </a:spcBef>
              <a:spcAft>
                <a:spcPts val="200"/>
              </a:spcAft>
            </a:pPr>
            <a:endParaRPr lang="en-US" altLang="zh-CN" sz="1400" dirty="0">
              <a:latin typeface="Times New Roman" panose="02020603050405020304" pitchFamily="18" charset="0"/>
              <a:cs typeface="Times New Roman" panose="02020603050405020304" pitchFamily="18" charset="0"/>
            </a:endParaRPr>
          </a:p>
          <a:p>
            <a:pPr marL="287338" lvl="1" indent="0">
              <a:spcBef>
                <a:spcPts val="0"/>
              </a:spcBef>
              <a:spcAft>
                <a:spcPts val="200"/>
              </a:spcAft>
            </a:pPr>
            <a:endParaRPr lang="en-US" altLang="zh-CN" sz="1400" b="1" u="sng" dirty="0">
              <a:latin typeface="Times New Roman" panose="02020603050405020304" pitchFamily="18" charset="0"/>
              <a:cs typeface="Times New Roman" panose="02020603050405020304" pitchFamily="18" charset="0"/>
            </a:endParaRPr>
          </a:p>
          <a:p>
            <a:pPr marL="287338" lvl="1" indent="0">
              <a:spcBef>
                <a:spcPts val="0"/>
              </a:spcBef>
              <a:spcAft>
                <a:spcPts val="200"/>
              </a:spcAft>
            </a:pPr>
            <a:endParaRPr lang="en-US" altLang="zh-CN" sz="1400" b="1" u="sng" dirty="0">
              <a:latin typeface="Times New Roman" panose="02020603050405020304" pitchFamily="18" charset="0"/>
              <a:cs typeface="Times New Roman" panose="02020603050405020304" pitchFamily="18" charset="0"/>
            </a:endParaRPr>
          </a:p>
          <a:p>
            <a:pPr marL="287338" lvl="1" indent="0">
              <a:spcBef>
                <a:spcPts val="0"/>
              </a:spcBef>
              <a:spcAft>
                <a:spcPts val="200"/>
              </a:spcAft>
            </a:pPr>
            <a:endParaRPr lang="en-US" altLang="zh-CN" sz="1400" b="1" u="sng" dirty="0">
              <a:latin typeface="Times New Roman" panose="02020603050405020304" pitchFamily="18" charset="0"/>
              <a:cs typeface="Times New Roman" panose="02020603050405020304" pitchFamily="18" charset="0"/>
            </a:endParaRPr>
          </a:p>
          <a:p>
            <a:pPr marL="287338" lvl="1" indent="0">
              <a:spcBef>
                <a:spcPts val="0"/>
              </a:spcBef>
              <a:spcAft>
                <a:spcPts val="200"/>
              </a:spcAft>
            </a:pPr>
            <a:endParaRPr lang="en-US" altLang="zh-CN" sz="1400" b="1" u="sng" dirty="0">
              <a:latin typeface="Times New Roman" panose="02020603050405020304" pitchFamily="18" charset="0"/>
              <a:cs typeface="Times New Roman" panose="02020603050405020304" pitchFamily="18" charset="0"/>
            </a:endParaRPr>
          </a:p>
          <a:p>
            <a:pPr marL="287338" lvl="1" indent="0">
              <a:spcBef>
                <a:spcPts val="0"/>
              </a:spcBef>
              <a:spcAft>
                <a:spcPts val="200"/>
              </a:spcAft>
            </a:pPr>
            <a:endParaRPr lang="en-US" altLang="zh-CN" sz="1400" b="1" u="sng" dirty="0">
              <a:latin typeface="Times New Roman" panose="02020603050405020304" pitchFamily="18" charset="0"/>
              <a:cs typeface="Times New Roman" panose="02020603050405020304" pitchFamily="18" charset="0"/>
            </a:endParaRPr>
          </a:p>
          <a:p>
            <a:pPr marL="287338" lvl="1" indent="0">
              <a:spcBef>
                <a:spcPts val="0"/>
              </a:spcBef>
              <a:spcAft>
                <a:spcPts val="200"/>
              </a:spcAft>
            </a:pPr>
            <a:r>
              <a:rPr lang="en-US" altLang="zh-CN" sz="1400" dirty="0">
                <a:latin typeface="+mn-lt"/>
              </a:rPr>
              <a:t>  </a:t>
            </a:r>
          </a:p>
          <a:p>
            <a:pPr marL="287338" lvl="1" indent="0">
              <a:spcBef>
                <a:spcPts val="0"/>
              </a:spcBef>
              <a:spcAft>
                <a:spcPts val="200"/>
              </a:spcAft>
            </a:pPr>
            <a:r>
              <a:rPr lang="en-US" altLang="zh-CN" sz="1400" dirty="0">
                <a:latin typeface="+mn-lt"/>
                <a:cs typeface="Times New Roman" panose="02020603050405020304" pitchFamily="18" charset="0"/>
              </a:rPr>
              <a:t>Note 1: 20% </a:t>
            </a:r>
            <a:r>
              <a:rPr lang="en-US" altLang="zh-CN" sz="1400" dirty="0">
                <a:latin typeface="+mn-lt"/>
              </a:rPr>
              <a:t>Guard interval duration in a symbol duration</a:t>
            </a:r>
            <a:endParaRPr lang="en-US" sz="1800" dirty="0">
              <a:latin typeface="+mn-lt"/>
              <a:cs typeface="Times New Roman" panose="02020603050405020304" pitchFamily="18" charset="0"/>
            </a:endParaRPr>
          </a:p>
          <a:p>
            <a:pPr marL="287338" lvl="1" indent="0">
              <a:spcBef>
                <a:spcPts val="0"/>
              </a:spcBef>
              <a:spcAft>
                <a:spcPts val="200"/>
              </a:spcAft>
            </a:pPr>
            <a:endParaRPr lang="en-US" altLang="zh-CN" sz="900" b="1" dirty="0">
              <a:latin typeface="Times New Roman" panose="02020603050405020304" pitchFamily="18" charset="0"/>
              <a:cs typeface="Times New Roman" panose="02020603050405020304" pitchFamily="18" charset="0"/>
            </a:endParaRPr>
          </a:p>
        </p:txBody>
      </p:sp>
      <p:sp>
        <p:nvSpPr>
          <p:cNvPr id="6" name="Date Placeholder 3">
            <a:extLst>
              <a:ext uri="{FF2B5EF4-FFF2-40B4-BE49-F238E27FC236}">
                <a16:creationId xmlns:a16="http://schemas.microsoft.com/office/drawing/2014/main" id="{67FB260A-030D-4E25-99DB-B39C8FBCB3C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July 2022</a:t>
            </a:r>
            <a:endParaRPr lang="en-GB" sz="1800" b="1" dirty="0"/>
          </a:p>
        </p:txBody>
      </p:sp>
      <p:sp>
        <p:nvSpPr>
          <p:cNvPr id="2" name="Footer Placeholder 1">
            <a:extLst>
              <a:ext uri="{FF2B5EF4-FFF2-40B4-BE49-F238E27FC236}">
                <a16:creationId xmlns:a16="http://schemas.microsoft.com/office/drawing/2014/main" id="{2F5B6600-B815-4D76-8A08-F5EB376670F3}"/>
              </a:ext>
            </a:extLst>
          </p:cNvPr>
          <p:cNvSpPr>
            <a:spLocks noGrp="1"/>
          </p:cNvSpPr>
          <p:nvPr>
            <p:ph type="ftr" sz="quarter" idx="3"/>
          </p:nvPr>
        </p:nvSpPr>
        <p:spPr/>
        <p:txBody>
          <a:bodyPr/>
          <a:lstStyle/>
          <a:p>
            <a:pPr>
              <a:defRPr/>
            </a:pPr>
            <a:r>
              <a:rPr lang="en-GB" dirty="0" err="1"/>
              <a:t>Weijie</a:t>
            </a:r>
            <a:r>
              <a:rPr lang="en-GB" dirty="0"/>
              <a:t> Xu (OPPO)</a:t>
            </a:r>
            <a:endParaRPr lang="en-US" dirty="0"/>
          </a:p>
        </p:txBody>
      </p:sp>
      <p:sp>
        <p:nvSpPr>
          <p:cNvPr id="3" name="Slide Number Placeholder 2">
            <a:extLst>
              <a:ext uri="{FF2B5EF4-FFF2-40B4-BE49-F238E27FC236}">
                <a16:creationId xmlns:a16="http://schemas.microsoft.com/office/drawing/2014/main" id="{90209CDD-6CF0-49B5-AA7A-05E8F8DA75C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9" name="Rectangle 8">
            <a:extLst>
              <a:ext uri="{FF2B5EF4-FFF2-40B4-BE49-F238E27FC236}">
                <a16:creationId xmlns:a16="http://schemas.microsoft.com/office/drawing/2014/main" id="{EF860A9B-C060-445F-9138-CB8E6E76837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802.11-22/970r0</a:t>
            </a:r>
            <a:endParaRPr lang="en-SG" sz="1800" dirty="0">
              <a:latin typeface="+mn-lt"/>
            </a:endParaRPr>
          </a:p>
        </p:txBody>
      </p:sp>
      <p:graphicFrame>
        <p:nvGraphicFramePr>
          <p:cNvPr id="10" name="表格 9">
            <a:extLst>
              <a:ext uri="{FF2B5EF4-FFF2-40B4-BE49-F238E27FC236}">
                <a16:creationId xmlns:a16="http://schemas.microsoft.com/office/drawing/2014/main" id="{DFCACAC7-98F0-4C46-BD39-81F3600E085B}"/>
              </a:ext>
            </a:extLst>
          </p:cNvPr>
          <p:cNvGraphicFramePr>
            <a:graphicFrameLocks noGrp="1"/>
          </p:cNvGraphicFramePr>
          <p:nvPr>
            <p:extLst>
              <p:ext uri="{D42A27DB-BD31-4B8C-83A1-F6EECF244321}">
                <p14:modId xmlns:p14="http://schemas.microsoft.com/office/powerpoint/2010/main" val="2963509272"/>
              </p:ext>
            </p:extLst>
          </p:nvPr>
        </p:nvGraphicFramePr>
        <p:xfrm>
          <a:off x="408589" y="2971800"/>
          <a:ext cx="8153401" cy="2682240"/>
        </p:xfrm>
        <a:graphic>
          <a:graphicData uri="http://schemas.openxmlformats.org/drawingml/2006/table">
            <a:tbl>
              <a:tblPr firstRow="1" bandRow="1">
                <a:tableStyleId>{2D5ABB26-0587-4C30-8999-92F81FD0307C}</a:tableStyleId>
              </a:tblPr>
              <a:tblGrid>
                <a:gridCol w="1307147">
                  <a:extLst>
                    <a:ext uri="{9D8B030D-6E8A-4147-A177-3AD203B41FA5}">
                      <a16:colId xmlns:a16="http://schemas.microsoft.com/office/drawing/2014/main" val="3528288125"/>
                    </a:ext>
                  </a:extLst>
                </a:gridCol>
                <a:gridCol w="1161910">
                  <a:extLst>
                    <a:ext uri="{9D8B030D-6E8A-4147-A177-3AD203B41FA5}">
                      <a16:colId xmlns:a16="http://schemas.microsoft.com/office/drawing/2014/main" val="1673912748"/>
                    </a:ext>
                  </a:extLst>
                </a:gridCol>
                <a:gridCol w="1161910">
                  <a:extLst>
                    <a:ext uri="{9D8B030D-6E8A-4147-A177-3AD203B41FA5}">
                      <a16:colId xmlns:a16="http://schemas.microsoft.com/office/drawing/2014/main" val="628458050"/>
                    </a:ext>
                  </a:extLst>
                </a:gridCol>
                <a:gridCol w="1161910">
                  <a:extLst>
                    <a:ext uri="{9D8B030D-6E8A-4147-A177-3AD203B41FA5}">
                      <a16:colId xmlns:a16="http://schemas.microsoft.com/office/drawing/2014/main" val="2618471603"/>
                    </a:ext>
                  </a:extLst>
                </a:gridCol>
                <a:gridCol w="1161910">
                  <a:extLst>
                    <a:ext uri="{9D8B030D-6E8A-4147-A177-3AD203B41FA5}">
                      <a16:colId xmlns:a16="http://schemas.microsoft.com/office/drawing/2014/main" val="3888326910"/>
                    </a:ext>
                  </a:extLst>
                </a:gridCol>
                <a:gridCol w="1161910">
                  <a:extLst>
                    <a:ext uri="{9D8B030D-6E8A-4147-A177-3AD203B41FA5}">
                      <a16:colId xmlns:a16="http://schemas.microsoft.com/office/drawing/2014/main" val="187652327"/>
                    </a:ext>
                  </a:extLst>
                </a:gridCol>
                <a:gridCol w="1036704">
                  <a:extLst>
                    <a:ext uri="{9D8B030D-6E8A-4147-A177-3AD203B41FA5}">
                      <a16:colId xmlns:a16="http://schemas.microsoft.com/office/drawing/2014/main" val="808438182"/>
                    </a:ext>
                  </a:extLst>
                </a:gridCol>
              </a:tblGrid>
              <a:tr h="286742">
                <a:tc>
                  <a:txBody>
                    <a:bodyPr/>
                    <a:lstStyle/>
                    <a:p>
                      <a:pPr algn="ctr"/>
                      <a:r>
                        <a:rPr lang="en-US" altLang="zh-CN" sz="1400" dirty="0">
                          <a:ln>
                            <a:noFill/>
                          </a:ln>
                          <a:solidFill>
                            <a:schemeClr val="tx1"/>
                          </a:solidFill>
                          <a:latin typeface="+mn-lt"/>
                        </a:rPr>
                        <a:t>Band/Channel</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n>
                            <a:noFill/>
                          </a:ln>
                          <a:solidFill>
                            <a:schemeClr val="tx1"/>
                          </a:solidFill>
                          <a:latin typeface="+mn-lt"/>
                        </a:rPr>
                        <a:t>S1G/1M</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tx1"/>
                          </a:solidFill>
                          <a:latin typeface="+mn-lt"/>
                          <a:ea typeface="宋体" panose="02010600030101010101" pitchFamily="2" charset="-122"/>
                          <a:cs typeface="+mn-cs"/>
                        </a:rPr>
                        <a:t>S1G/2M</a:t>
                      </a:r>
                      <a:endParaRPr lang="zh-CN" altLang="en-US" sz="1400" kern="1200" dirty="0">
                        <a:solidFill>
                          <a:schemeClr val="tx1"/>
                        </a:solidFill>
                        <a:latin typeface="+mn-lt"/>
                        <a:ea typeface="宋体" panose="02010600030101010101" pitchFamily="2"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n>
                            <a:noFill/>
                          </a:ln>
                          <a:solidFill>
                            <a:schemeClr val="tx1"/>
                          </a:solidFill>
                          <a:latin typeface="+mn-lt"/>
                        </a:rPr>
                        <a:t>S1G/1M</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n>
                            <a:noFill/>
                          </a:ln>
                          <a:solidFill>
                            <a:schemeClr val="tx1"/>
                          </a:solidFill>
                          <a:latin typeface="+mn-lt"/>
                        </a:rPr>
                        <a:t>S1G/2M</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altLang="zh-CN" sz="1400" dirty="0">
                          <a:ln>
                            <a:noFill/>
                          </a:ln>
                          <a:solidFill>
                            <a:schemeClr val="tx1"/>
                          </a:solidFill>
                          <a:latin typeface="+mn-lt"/>
                        </a:rPr>
                        <a:t>2.4G/20M</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zh-CN" altLang="en-US" sz="1600"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0822856"/>
                  </a:ext>
                </a:extLst>
              </a:tr>
              <a:tr h="487461">
                <a:tc>
                  <a:txBody>
                    <a:bodyPr/>
                    <a:lstStyle/>
                    <a:p>
                      <a:pPr algn="ctr"/>
                      <a:r>
                        <a:rPr lang="en-US" altLang="zh-CN" sz="1400" dirty="0">
                          <a:ln>
                            <a:noFill/>
                          </a:ln>
                          <a:solidFill>
                            <a:schemeClr val="tx1"/>
                          </a:solidFill>
                          <a:latin typeface="+mn-lt"/>
                        </a:rPr>
                        <a:t>Signal Bandwidth</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a:latin typeface="Times New Roman" panose="02020603050405020304" pitchFamily="18" charset="0"/>
                          <a:cs typeface="Times New Roman" panose="02020603050405020304" pitchFamily="18" charset="0"/>
                        </a:rPr>
                        <a:t>31.25kHz*2</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kern="1200" dirty="0">
                          <a:solidFill>
                            <a:schemeClr val="tx1"/>
                          </a:solidFill>
                          <a:latin typeface="+mn-lt"/>
                          <a:ea typeface="宋体" panose="02010600030101010101" pitchFamily="2" charset="-122"/>
                          <a:cs typeface="+mn-cs"/>
                        </a:rPr>
                        <a:t>31.25kHz*8</a:t>
                      </a:r>
                      <a:endParaRPr lang="zh-CN" altLang="en-US" sz="1400" kern="1200" dirty="0">
                        <a:solidFill>
                          <a:schemeClr val="tx1"/>
                        </a:solidFill>
                        <a:latin typeface="+mn-lt"/>
                        <a:ea typeface="宋体" panose="02010600030101010101" pitchFamily="2"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a:latin typeface="Times New Roman" panose="02020603050405020304" pitchFamily="18" charset="0"/>
                          <a:cs typeface="Times New Roman" panose="02020603050405020304" pitchFamily="18" charset="0"/>
                        </a:rPr>
                        <a:t>31.25kHz*2</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a:latin typeface="Times New Roman" panose="02020603050405020304" pitchFamily="18" charset="0"/>
                          <a:cs typeface="Times New Roman" panose="02020603050405020304" pitchFamily="18" charset="0"/>
                        </a:rPr>
                        <a:t>31.25kHz*4</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a:latin typeface="+mn-lt"/>
                          <a:cs typeface="Times New Roman" panose="02020603050405020304" pitchFamily="18" charset="0"/>
                        </a:rPr>
                        <a:t>312.5kHz*2</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a:latin typeface="+mn-lt"/>
                          <a:cs typeface="Times New Roman" panose="02020603050405020304" pitchFamily="18" charset="0"/>
                        </a:rPr>
                        <a:t>312.5kHz</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3786413"/>
                  </a:ext>
                </a:extLst>
              </a:tr>
              <a:tr h="487461">
                <a:tc>
                  <a:txBody>
                    <a:bodyPr/>
                    <a:lstStyle/>
                    <a:p>
                      <a:pPr algn="ctr"/>
                      <a:r>
                        <a:rPr lang="en-US" altLang="zh-CN" sz="1400" dirty="0">
                          <a:ln>
                            <a:noFill/>
                          </a:ln>
                          <a:solidFill>
                            <a:schemeClr val="tx1"/>
                          </a:solidFill>
                          <a:latin typeface="+mn-lt"/>
                        </a:rPr>
                        <a:t>Symbol Duration</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i="0" u="none" strike="noStrike" kern="1200" baseline="0" dirty="0">
                          <a:solidFill>
                            <a:schemeClr val="tx1"/>
                          </a:solidFill>
                          <a:latin typeface="+mn-lt"/>
                          <a:ea typeface="+mn-ea"/>
                          <a:cs typeface="+mn-cs"/>
                        </a:rPr>
                        <a:t>20 </a:t>
                      </a:r>
                      <a:r>
                        <a:rPr lang="el-GR" altLang="zh-CN" sz="1400" b="0" i="0" u="none" strike="noStrike" kern="1200" baseline="0" dirty="0">
                          <a:solidFill>
                            <a:schemeClr val="tx1"/>
                          </a:solidFill>
                          <a:latin typeface="+mn-lt"/>
                          <a:ea typeface="+mn-ea"/>
                          <a:cs typeface="+mn-cs"/>
                        </a:rPr>
                        <a:t>μ</a:t>
                      </a:r>
                      <a:r>
                        <a:rPr lang="en-US" altLang="zh-CN" sz="1400" b="0" i="0" u="none" strike="noStrike" kern="1200" baseline="0" dirty="0">
                          <a:solidFill>
                            <a:schemeClr val="tx1"/>
                          </a:solidFill>
                          <a:latin typeface="+mn-lt"/>
                          <a:ea typeface="+mn-ea"/>
                          <a:cs typeface="+mn-cs"/>
                        </a:rPr>
                        <a:t>s</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tx1"/>
                          </a:solidFill>
                          <a:latin typeface="+mn-lt"/>
                          <a:ea typeface="宋体" panose="02010600030101010101" pitchFamily="2" charset="-122"/>
                          <a:cs typeface="+mn-cs"/>
                        </a:rPr>
                        <a:t>5 </a:t>
                      </a:r>
                      <a:r>
                        <a:rPr lang="el-GR" altLang="zh-CN" sz="1400" kern="1200" dirty="0">
                          <a:solidFill>
                            <a:schemeClr val="tx1"/>
                          </a:solidFill>
                          <a:latin typeface="+mn-lt"/>
                          <a:ea typeface="宋体" panose="02010600030101010101" pitchFamily="2" charset="-122"/>
                          <a:cs typeface="+mn-cs"/>
                        </a:rPr>
                        <a:t>μ</a:t>
                      </a:r>
                      <a:r>
                        <a:rPr lang="en-US" altLang="zh-CN" sz="1400" kern="1200" dirty="0">
                          <a:solidFill>
                            <a:schemeClr val="tx1"/>
                          </a:solidFill>
                          <a:latin typeface="+mn-lt"/>
                          <a:ea typeface="宋体" panose="02010600030101010101" pitchFamily="2" charset="-122"/>
                          <a:cs typeface="+mn-cs"/>
                        </a:rPr>
                        <a:t>s</a:t>
                      </a:r>
                      <a:endParaRPr lang="zh-CN" altLang="en-US" sz="1400" kern="1200" dirty="0">
                        <a:solidFill>
                          <a:schemeClr val="tx1"/>
                        </a:solidFill>
                        <a:latin typeface="+mn-lt"/>
                        <a:ea typeface="宋体" panose="02010600030101010101" pitchFamily="2" charset="-122"/>
                        <a:cs typeface="+mn-cs"/>
                      </a:endParaRPr>
                    </a:p>
                    <a:p>
                      <a:pPr algn="ctr"/>
                      <a:endParaRPr lang="zh-CN" altLang="en-US" sz="1400" kern="1200" dirty="0">
                        <a:solidFill>
                          <a:schemeClr val="tx1"/>
                        </a:solidFill>
                        <a:latin typeface="+mn-lt"/>
                        <a:ea typeface="宋体" panose="02010600030101010101" pitchFamily="2"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i="0" u="none" strike="noStrike" kern="1200" baseline="0" dirty="0">
                          <a:solidFill>
                            <a:schemeClr val="tx1"/>
                          </a:solidFill>
                          <a:latin typeface="+mn-lt"/>
                          <a:ea typeface="+mn-ea"/>
                          <a:cs typeface="+mn-cs"/>
                        </a:rPr>
                        <a:t>20 </a:t>
                      </a:r>
                      <a:r>
                        <a:rPr lang="el-GR" altLang="zh-CN" sz="1400" b="0" i="0" u="none" strike="noStrike" kern="1200" baseline="0" dirty="0">
                          <a:solidFill>
                            <a:schemeClr val="tx1"/>
                          </a:solidFill>
                          <a:latin typeface="+mn-lt"/>
                          <a:ea typeface="+mn-ea"/>
                          <a:cs typeface="+mn-cs"/>
                        </a:rPr>
                        <a:t>μ</a:t>
                      </a:r>
                      <a:r>
                        <a:rPr lang="en-US" altLang="zh-CN" sz="1400" b="0" i="0" u="none" strike="noStrike" kern="1200" baseline="0" dirty="0">
                          <a:solidFill>
                            <a:schemeClr val="tx1"/>
                          </a:solidFill>
                          <a:latin typeface="+mn-lt"/>
                          <a:ea typeface="+mn-ea"/>
                          <a:cs typeface="+mn-cs"/>
                        </a:rPr>
                        <a:t>s</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0" i="0" u="none" strike="noStrike" kern="1200" baseline="0" dirty="0">
                          <a:solidFill>
                            <a:schemeClr val="tx1"/>
                          </a:solidFill>
                          <a:latin typeface="+mn-lt"/>
                          <a:ea typeface="+mn-ea"/>
                          <a:cs typeface="+mn-cs"/>
                        </a:rPr>
                        <a:t>10 </a:t>
                      </a:r>
                      <a:r>
                        <a:rPr lang="el-GR" altLang="zh-CN" sz="1400" b="0" i="0" u="none" strike="noStrike" kern="1200" baseline="0" dirty="0">
                          <a:solidFill>
                            <a:schemeClr val="tx1"/>
                          </a:solidFill>
                          <a:latin typeface="+mn-lt"/>
                          <a:ea typeface="+mn-ea"/>
                          <a:cs typeface="+mn-cs"/>
                        </a:rPr>
                        <a:t>μ</a:t>
                      </a:r>
                      <a:r>
                        <a:rPr lang="en-US" altLang="zh-CN" sz="1400" b="0" i="0" u="none" strike="noStrike" kern="1200" baseline="0" dirty="0">
                          <a:solidFill>
                            <a:schemeClr val="tx1"/>
                          </a:solidFill>
                          <a:latin typeface="+mn-lt"/>
                          <a:ea typeface="+mn-ea"/>
                          <a:cs typeface="+mn-cs"/>
                        </a:rPr>
                        <a:t>s</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0" i="0" u="none" strike="noStrike" kern="1200" baseline="0" dirty="0">
                          <a:solidFill>
                            <a:schemeClr val="tx1"/>
                          </a:solidFill>
                          <a:latin typeface="+mn-lt"/>
                          <a:ea typeface="+mn-ea"/>
                          <a:cs typeface="+mn-cs"/>
                        </a:rPr>
                        <a:t>2 </a:t>
                      </a:r>
                      <a:r>
                        <a:rPr lang="el-GR" altLang="zh-CN" sz="1400" b="0" i="0" u="none" strike="noStrike" kern="1200" baseline="0" dirty="0">
                          <a:solidFill>
                            <a:schemeClr val="tx1"/>
                          </a:solidFill>
                          <a:latin typeface="+mn-lt"/>
                          <a:ea typeface="+mn-ea"/>
                          <a:cs typeface="+mn-cs"/>
                        </a:rPr>
                        <a:t>μ</a:t>
                      </a:r>
                      <a:r>
                        <a:rPr lang="en-US" altLang="zh-CN" sz="1400" b="0" i="0" u="none" strike="noStrike" kern="1200" baseline="0" dirty="0">
                          <a:solidFill>
                            <a:schemeClr val="tx1"/>
                          </a:solidFill>
                          <a:latin typeface="+mn-lt"/>
                          <a:ea typeface="+mn-ea"/>
                          <a:cs typeface="+mn-cs"/>
                        </a:rPr>
                        <a:t>s</a:t>
                      </a:r>
                      <a:endParaRPr lang="zh-CN" altLang="en-US" sz="1400" dirty="0">
                        <a:ln>
                          <a:noFill/>
                        </a:ln>
                        <a:solidFill>
                          <a:schemeClr val="tx1"/>
                        </a:solidFill>
                        <a:latin typeface="+mn-lt"/>
                      </a:endParaRPr>
                    </a:p>
                    <a:p>
                      <a:pPr algn="ct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0" i="0" u="none" strike="noStrike" kern="1200" baseline="0" dirty="0">
                          <a:solidFill>
                            <a:schemeClr val="tx1"/>
                          </a:solidFill>
                          <a:latin typeface="+mn-lt"/>
                          <a:ea typeface="+mn-ea"/>
                          <a:cs typeface="+mn-cs"/>
                        </a:rPr>
                        <a:t>4 </a:t>
                      </a:r>
                      <a:r>
                        <a:rPr lang="el-GR" altLang="zh-CN" sz="1400" b="0" i="0" u="none" strike="noStrike" kern="1200" baseline="0" dirty="0">
                          <a:solidFill>
                            <a:schemeClr val="tx1"/>
                          </a:solidFill>
                          <a:latin typeface="+mn-lt"/>
                          <a:ea typeface="+mn-ea"/>
                          <a:cs typeface="+mn-cs"/>
                        </a:rPr>
                        <a:t>μ</a:t>
                      </a:r>
                      <a:r>
                        <a:rPr lang="en-US" altLang="zh-CN" sz="1400" b="0" i="0" u="none" strike="noStrike" kern="1200" baseline="0" dirty="0">
                          <a:solidFill>
                            <a:schemeClr val="tx1"/>
                          </a:solidFill>
                          <a:latin typeface="+mn-lt"/>
                          <a:ea typeface="+mn-ea"/>
                          <a:cs typeface="+mn-cs"/>
                        </a:rPr>
                        <a:t>s</a:t>
                      </a:r>
                      <a:endParaRPr lang="zh-CN" altLang="en-US" sz="1400" dirty="0">
                        <a:ln>
                          <a:noFill/>
                        </a:ln>
                        <a:solidFill>
                          <a:schemeClr val="tx1"/>
                        </a:solidFill>
                        <a:latin typeface="+mn-lt"/>
                      </a:endParaRPr>
                    </a:p>
                    <a:p>
                      <a:pPr algn="ct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6203691"/>
                  </a:ext>
                </a:extLst>
              </a:tr>
              <a:tr h="688181">
                <a:tc>
                  <a:txBody>
                    <a:bodyPr/>
                    <a:lstStyle/>
                    <a:p>
                      <a:pPr marL="0" algn="ctr" defTabSz="914400" rtl="0" eaLnBrk="1" latinLnBrk="0" hangingPunct="1"/>
                      <a:r>
                        <a:rPr lang="en-US" altLang="zh-CN" sz="1400" kern="1200" dirty="0">
                          <a:ln>
                            <a:noFill/>
                          </a:ln>
                          <a:solidFill>
                            <a:schemeClr val="tx1"/>
                          </a:solidFill>
                          <a:latin typeface="+mn-lt"/>
                          <a:ea typeface="+mn-ea"/>
                          <a:cs typeface="+mn-cs"/>
                        </a:rPr>
                        <a:t>Equivalent</a:t>
                      </a:r>
                    </a:p>
                    <a:p>
                      <a:pPr marL="0" algn="ctr" defTabSz="914400" rtl="0" eaLnBrk="1" latinLnBrk="0" hangingPunct="1"/>
                      <a:r>
                        <a:rPr lang="en-US" altLang="zh-CN" sz="1400" kern="1200" dirty="0">
                          <a:ln>
                            <a:noFill/>
                          </a:ln>
                          <a:solidFill>
                            <a:schemeClr val="tx1"/>
                          </a:solidFill>
                          <a:latin typeface="+mn-lt"/>
                          <a:ea typeface="+mn-ea"/>
                          <a:cs typeface="+mn-cs"/>
                        </a:rPr>
                        <a:t>Information</a:t>
                      </a:r>
                    </a:p>
                    <a:p>
                      <a:pPr marL="0" algn="ctr" defTabSz="914400" rtl="0" eaLnBrk="1" latinLnBrk="0" hangingPunct="1"/>
                      <a:r>
                        <a:rPr lang="en-US" altLang="zh-CN" sz="1400" kern="1200" dirty="0">
                          <a:ln>
                            <a:noFill/>
                          </a:ln>
                          <a:solidFill>
                            <a:schemeClr val="tx1"/>
                          </a:solidFill>
                          <a:latin typeface="+mn-lt"/>
                          <a:ea typeface="+mn-ea"/>
                          <a:cs typeface="+mn-cs"/>
                        </a:rPr>
                        <a:t>Bit Duration</a:t>
                      </a:r>
                      <a:endParaRPr lang="zh-CN" altLang="en-US" sz="1400" kern="1200" dirty="0">
                        <a:ln>
                          <a:noFill/>
                        </a:ln>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a:ln>
                            <a:noFill/>
                          </a:ln>
                          <a:solidFill>
                            <a:schemeClr val="tx1"/>
                          </a:solidFill>
                          <a:latin typeface="+mn-lt"/>
                        </a:rPr>
                        <a:t>40 </a:t>
                      </a:r>
                      <a:r>
                        <a:rPr lang="el-GR" altLang="zh-CN" sz="1400" b="0" i="0" u="none" strike="noStrike" kern="1200" baseline="0" dirty="0">
                          <a:solidFill>
                            <a:schemeClr val="tx1"/>
                          </a:solidFill>
                          <a:latin typeface="+mn-lt"/>
                          <a:ea typeface="+mn-ea"/>
                          <a:cs typeface="+mn-cs"/>
                        </a:rPr>
                        <a:t>μ</a:t>
                      </a:r>
                      <a:r>
                        <a:rPr lang="en-US" altLang="zh-CN" sz="1400" b="0" i="0" u="none" strike="noStrike" kern="1200" baseline="0" dirty="0">
                          <a:solidFill>
                            <a:schemeClr val="tx1"/>
                          </a:solidFill>
                          <a:latin typeface="+mn-lt"/>
                          <a:ea typeface="+mn-ea"/>
                          <a:cs typeface="+mn-cs"/>
                        </a:rPr>
                        <a:t>s</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tx1"/>
                          </a:solidFill>
                          <a:latin typeface="+mn-lt"/>
                          <a:ea typeface="宋体" panose="02010600030101010101" pitchFamily="2" charset="-122"/>
                          <a:cs typeface="+mn-cs"/>
                        </a:rPr>
                        <a:t>10 </a:t>
                      </a:r>
                      <a:r>
                        <a:rPr lang="el-GR" altLang="zh-CN" sz="1400" kern="1200" dirty="0">
                          <a:solidFill>
                            <a:schemeClr val="tx1"/>
                          </a:solidFill>
                          <a:latin typeface="+mn-lt"/>
                          <a:ea typeface="宋体" panose="02010600030101010101" pitchFamily="2" charset="-122"/>
                          <a:cs typeface="+mn-cs"/>
                        </a:rPr>
                        <a:t>μ</a:t>
                      </a:r>
                      <a:r>
                        <a:rPr lang="en-US" altLang="zh-CN" sz="1400" kern="1200" dirty="0">
                          <a:solidFill>
                            <a:schemeClr val="tx1"/>
                          </a:solidFill>
                          <a:latin typeface="+mn-lt"/>
                          <a:ea typeface="宋体" panose="02010600030101010101" pitchFamily="2" charset="-122"/>
                          <a:cs typeface="+mn-cs"/>
                        </a:rPr>
                        <a:t>s</a:t>
                      </a:r>
                      <a:endParaRPr lang="zh-CN" altLang="en-US" sz="1400" kern="1200" dirty="0">
                        <a:solidFill>
                          <a:schemeClr val="tx1"/>
                        </a:solidFill>
                        <a:latin typeface="+mn-lt"/>
                        <a:ea typeface="宋体" panose="02010600030101010101" pitchFamily="2" charset="-122"/>
                        <a:cs typeface="+mn-cs"/>
                      </a:endParaRPr>
                    </a:p>
                    <a:p>
                      <a:pPr algn="ctr"/>
                      <a:endParaRPr lang="zh-CN" altLang="en-US" sz="1400" kern="1200" dirty="0">
                        <a:solidFill>
                          <a:schemeClr val="tx1"/>
                        </a:solidFill>
                        <a:latin typeface="+mn-lt"/>
                        <a:ea typeface="宋体" panose="02010600030101010101" pitchFamily="2"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n>
                            <a:noFill/>
                          </a:ln>
                          <a:solidFill>
                            <a:schemeClr val="tx1"/>
                          </a:solidFill>
                          <a:latin typeface="+mn-lt"/>
                        </a:rPr>
                        <a:t>80 </a:t>
                      </a:r>
                      <a:r>
                        <a:rPr lang="el-GR" altLang="zh-CN" sz="1400" b="0" i="0" u="none" strike="noStrike" kern="1200" baseline="0" dirty="0">
                          <a:solidFill>
                            <a:schemeClr val="tx1"/>
                          </a:solidFill>
                          <a:latin typeface="+mn-lt"/>
                          <a:ea typeface="+mn-ea"/>
                          <a:cs typeface="+mn-cs"/>
                        </a:rPr>
                        <a:t>μ</a:t>
                      </a:r>
                      <a:r>
                        <a:rPr lang="en-US" altLang="zh-CN" sz="1400" b="0" i="0" u="none" strike="noStrike" kern="1200" baseline="0" dirty="0">
                          <a:solidFill>
                            <a:schemeClr val="tx1"/>
                          </a:solidFill>
                          <a:latin typeface="+mn-lt"/>
                          <a:ea typeface="+mn-ea"/>
                          <a:cs typeface="+mn-cs"/>
                        </a:rPr>
                        <a:t>s</a:t>
                      </a:r>
                      <a:endParaRPr lang="zh-CN" altLang="en-US" sz="1400" dirty="0">
                        <a:ln>
                          <a:noFill/>
                        </a:ln>
                        <a:solidFill>
                          <a:schemeClr val="tx1"/>
                        </a:solidFill>
                        <a:latin typeface="+mn-lt"/>
                      </a:endParaRPr>
                    </a:p>
                    <a:p>
                      <a:pPr algn="ct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n>
                            <a:noFill/>
                          </a:ln>
                          <a:solidFill>
                            <a:schemeClr val="tx1"/>
                          </a:solidFill>
                          <a:latin typeface="+mn-lt"/>
                        </a:rPr>
                        <a:t>40 </a:t>
                      </a:r>
                      <a:r>
                        <a:rPr lang="el-GR" altLang="zh-CN" sz="1400" b="0" i="0" u="none" strike="noStrike" kern="1200" baseline="0" dirty="0">
                          <a:solidFill>
                            <a:schemeClr val="tx1"/>
                          </a:solidFill>
                          <a:latin typeface="+mn-lt"/>
                          <a:ea typeface="+mn-ea"/>
                          <a:cs typeface="+mn-cs"/>
                        </a:rPr>
                        <a:t>μ</a:t>
                      </a:r>
                      <a:r>
                        <a:rPr lang="en-US" altLang="zh-CN" sz="1400" b="0" i="0" u="none" strike="noStrike" kern="1200" baseline="0" dirty="0">
                          <a:solidFill>
                            <a:schemeClr val="tx1"/>
                          </a:solidFill>
                          <a:latin typeface="+mn-lt"/>
                          <a:ea typeface="+mn-ea"/>
                          <a:cs typeface="+mn-cs"/>
                        </a:rPr>
                        <a:t>s</a:t>
                      </a:r>
                      <a:endParaRPr lang="zh-CN" altLang="en-US" sz="1400" dirty="0">
                        <a:ln>
                          <a:noFill/>
                        </a:ln>
                        <a:solidFill>
                          <a:schemeClr val="tx1"/>
                        </a:solidFill>
                        <a:latin typeface="+mn-lt"/>
                      </a:endParaRPr>
                    </a:p>
                    <a:p>
                      <a:pPr algn="ct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0" i="0" u="none" strike="noStrike" kern="1200" baseline="0" dirty="0">
                          <a:solidFill>
                            <a:schemeClr val="tx1"/>
                          </a:solidFill>
                          <a:latin typeface="+mn-lt"/>
                          <a:ea typeface="+mn-ea"/>
                          <a:cs typeface="+mn-cs"/>
                        </a:rPr>
                        <a:t>4 </a:t>
                      </a:r>
                      <a:r>
                        <a:rPr lang="el-GR" altLang="zh-CN" sz="1400" b="0" i="0" u="none" strike="noStrike" kern="1200" baseline="0" dirty="0">
                          <a:solidFill>
                            <a:schemeClr val="tx1"/>
                          </a:solidFill>
                          <a:latin typeface="+mn-lt"/>
                          <a:ea typeface="+mn-ea"/>
                          <a:cs typeface="+mn-cs"/>
                        </a:rPr>
                        <a:t>μ</a:t>
                      </a:r>
                      <a:r>
                        <a:rPr lang="en-US" altLang="zh-CN" sz="1400" b="0" i="0" u="none" strike="noStrike" kern="1200" baseline="0" dirty="0">
                          <a:solidFill>
                            <a:schemeClr val="tx1"/>
                          </a:solidFill>
                          <a:latin typeface="+mn-lt"/>
                          <a:ea typeface="+mn-ea"/>
                          <a:cs typeface="+mn-cs"/>
                        </a:rPr>
                        <a:t>s</a:t>
                      </a:r>
                      <a:endParaRPr lang="zh-CN" altLang="en-US" sz="1400" dirty="0">
                        <a:ln>
                          <a:noFill/>
                        </a:ln>
                        <a:solidFill>
                          <a:schemeClr val="tx1"/>
                        </a:solidFill>
                        <a:latin typeface="+mn-lt"/>
                      </a:endParaRPr>
                    </a:p>
                    <a:p>
                      <a:pPr algn="ct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n>
                            <a:noFill/>
                          </a:ln>
                          <a:solidFill>
                            <a:schemeClr val="tx1"/>
                          </a:solidFill>
                          <a:latin typeface="+mn-lt"/>
                        </a:rPr>
                        <a:t>16 </a:t>
                      </a:r>
                      <a:r>
                        <a:rPr lang="el-GR" altLang="zh-CN" sz="1400" b="0" i="0" u="none" strike="noStrike" kern="1200" baseline="0" dirty="0">
                          <a:solidFill>
                            <a:schemeClr val="tx1"/>
                          </a:solidFill>
                          <a:latin typeface="+mn-lt"/>
                          <a:ea typeface="+mn-ea"/>
                          <a:cs typeface="+mn-cs"/>
                        </a:rPr>
                        <a:t>μ</a:t>
                      </a:r>
                      <a:r>
                        <a:rPr lang="en-US" altLang="zh-CN" sz="1400" b="0" i="0" u="none" strike="noStrike" kern="1200" baseline="0" dirty="0">
                          <a:solidFill>
                            <a:schemeClr val="tx1"/>
                          </a:solidFill>
                          <a:latin typeface="+mn-lt"/>
                          <a:ea typeface="+mn-ea"/>
                          <a:cs typeface="+mn-cs"/>
                        </a:rPr>
                        <a:t>s</a:t>
                      </a:r>
                      <a:endParaRPr lang="zh-CN" altLang="en-US" sz="1400" dirty="0">
                        <a:ln>
                          <a:noFill/>
                        </a:ln>
                        <a:solidFill>
                          <a:schemeClr val="tx1"/>
                        </a:solidFill>
                        <a:latin typeface="+mn-lt"/>
                      </a:endParaRPr>
                    </a:p>
                    <a:p>
                      <a:pPr algn="ct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8795946"/>
                  </a:ext>
                </a:extLst>
              </a:tr>
              <a:tr h="286742">
                <a:tc>
                  <a:txBody>
                    <a:bodyPr/>
                    <a:lstStyle/>
                    <a:p>
                      <a:pPr algn="ctr"/>
                      <a:r>
                        <a:rPr lang="en-US" altLang="zh-CN" sz="1400" kern="1200" dirty="0">
                          <a:ln>
                            <a:noFill/>
                          </a:ln>
                          <a:solidFill>
                            <a:schemeClr val="tx1"/>
                          </a:solidFill>
                          <a:latin typeface="+mn-lt"/>
                          <a:ea typeface="+mn-ea"/>
                          <a:cs typeface="+mn-cs"/>
                        </a:rPr>
                        <a:t>R</a:t>
                      </a:r>
                      <a:endParaRPr lang="zh-CN" altLang="en-US" sz="1400" kern="1200" dirty="0">
                        <a:ln>
                          <a:noFill/>
                        </a:ln>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a:latin typeface="+mn-lt"/>
                          <a:cs typeface="Times New Roman" panose="02020603050405020304" pitchFamily="18" charset="0"/>
                        </a:rPr>
                        <a:t>1/2</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kern="1200" dirty="0">
                          <a:solidFill>
                            <a:schemeClr val="tx1"/>
                          </a:solidFill>
                          <a:latin typeface="+mn-lt"/>
                          <a:ea typeface="宋体" panose="02010600030101010101" pitchFamily="2" charset="-122"/>
                          <a:cs typeface="+mn-cs"/>
                        </a:rPr>
                        <a:t>1/2</a:t>
                      </a:r>
                      <a:endParaRPr lang="zh-CN" altLang="en-US" sz="1400" kern="1200" dirty="0">
                        <a:solidFill>
                          <a:schemeClr val="tx1"/>
                        </a:solidFill>
                        <a:latin typeface="+mn-lt"/>
                        <a:ea typeface="宋体" panose="02010600030101010101" pitchFamily="2"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a:latin typeface="+mn-lt"/>
                          <a:cs typeface="Times New Roman" panose="02020603050405020304" pitchFamily="18" charset="0"/>
                        </a:rPr>
                        <a:t>1/4</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cs typeface="Times New Roman" panose="02020603050405020304" pitchFamily="18" charset="0"/>
                        </a:rPr>
                        <a:t>1/4</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a:latin typeface="+mn-lt"/>
                          <a:cs typeface="Times New Roman" panose="02020603050405020304" pitchFamily="18" charset="0"/>
                        </a:rPr>
                        <a:t>1/2</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cs typeface="Times New Roman" panose="02020603050405020304" pitchFamily="18" charset="0"/>
                        </a:rPr>
                        <a:t>1/4</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4195683"/>
                  </a:ext>
                </a:extLst>
              </a:tr>
              <a:tr h="286742">
                <a:tc>
                  <a:txBody>
                    <a:bodyPr/>
                    <a:lstStyle/>
                    <a:p>
                      <a:pPr algn="ctr"/>
                      <a:r>
                        <a:rPr lang="en-US" altLang="zh-CN" sz="1400" dirty="0">
                          <a:ln>
                            <a:noFill/>
                          </a:ln>
                          <a:solidFill>
                            <a:schemeClr val="tx1"/>
                          </a:solidFill>
                          <a:latin typeface="+mn-lt"/>
                        </a:rPr>
                        <a:t>Data rate</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dirty="0">
                          <a:ln>
                            <a:noFill/>
                          </a:ln>
                          <a:solidFill>
                            <a:schemeClr val="tx1"/>
                          </a:solidFill>
                          <a:latin typeface="+mn-lt"/>
                        </a:rPr>
                        <a:t>25</a:t>
                      </a:r>
                      <a:r>
                        <a:rPr lang="en-US" altLang="zh-CN" sz="1400" b="0" i="0" u="none" strike="noStrike" kern="1200" baseline="0" dirty="0">
                          <a:solidFill>
                            <a:schemeClr val="tx1"/>
                          </a:solidFill>
                          <a:latin typeface="+mn-lt"/>
                          <a:ea typeface="+mn-ea"/>
                          <a:cs typeface="+mn-cs"/>
                        </a:rPr>
                        <a:t>kb/s</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kern="1200" dirty="0">
                          <a:solidFill>
                            <a:schemeClr val="tx1"/>
                          </a:solidFill>
                          <a:latin typeface="+mn-lt"/>
                          <a:ea typeface="宋体" panose="02010600030101010101" pitchFamily="2" charset="-122"/>
                          <a:cs typeface="+mn-cs"/>
                        </a:rPr>
                        <a:t>100kb/s</a:t>
                      </a:r>
                      <a:endParaRPr lang="zh-CN" altLang="en-US" sz="1400" kern="1200" dirty="0">
                        <a:solidFill>
                          <a:schemeClr val="tx1"/>
                        </a:solidFill>
                        <a:latin typeface="+mn-lt"/>
                        <a:ea typeface="宋体" panose="02010600030101010101" pitchFamily="2"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n>
                            <a:noFill/>
                          </a:ln>
                          <a:solidFill>
                            <a:schemeClr val="tx1"/>
                          </a:solidFill>
                          <a:latin typeface="+mn-lt"/>
                        </a:rPr>
                        <a:t>12.5</a:t>
                      </a:r>
                      <a:r>
                        <a:rPr lang="en-US" altLang="zh-CN" sz="1400" b="0" i="0" u="none" strike="noStrike" kern="1200" baseline="0" dirty="0">
                          <a:solidFill>
                            <a:schemeClr val="tx1"/>
                          </a:solidFill>
                          <a:latin typeface="+mn-lt"/>
                          <a:ea typeface="+mn-ea"/>
                          <a:cs typeface="+mn-cs"/>
                        </a:rPr>
                        <a:t>kb/s</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n>
                            <a:noFill/>
                          </a:ln>
                          <a:solidFill>
                            <a:schemeClr val="tx1"/>
                          </a:solidFill>
                          <a:latin typeface="+mn-lt"/>
                        </a:rPr>
                        <a:t>25kb/s</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n>
                            <a:noFill/>
                          </a:ln>
                          <a:solidFill>
                            <a:schemeClr val="tx1"/>
                          </a:solidFill>
                          <a:latin typeface="+mn-lt"/>
                        </a:rPr>
                        <a:t>250kb/s</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n>
                            <a:noFill/>
                          </a:ln>
                          <a:solidFill>
                            <a:schemeClr val="tx1"/>
                          </a:solidFill>
                          <a:latin typeface="+mn-lt"/>
                        </a:rPr>
                        <a:t>62.5kb/s</a:t>
                      </a:r>
                      <a:endParaRPr lang="zh-CN" altLang="en-US" sz="1400" dirty="0">
                        <a:ln>
                          <a:noFill/>
                        </a:ln>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9656192"/>
                  </a:ext>
                </a:extLst>
              </a:tr>
            </a:tbl>
          </a:graphicData>
        </a:graphic>
      </p:graphicFrame>
    </p:spTree>
    <p:extLst>
      <p:ext uri="{BB962C8B-B14F-4D97-AF65-F5344CB8AC3E}">
        <p14:creationId xmlns:p14="http://schemas.microsoft.com/office/powerpoint/2010/main" val="1454013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359980" y="685801"/>
            <a:ext cx="8631620" cy="457200"/>
          </a:xfrm>
        </p:spPr>
        <p:txBody>
          <a:bodyPr/>
          <a:lstStyle/>
          <a:p>
            <a:r>
              <a:rPr lang="en-US" altLang="zh-CN" sz="2800" dirty="0">
                <a:latin typeface="Times New Roman" panose="02020603050405020304" pitchFamily="18" charset="0"/>
                <a:cs typeface="Times New Roman" panose="02020603050405020304" pitchFamily="18" charset="0"/>
              </a:rPr>
              <a:t>Coexistence (1)</a:t>
            </a:r>
            <a:endParaRPr lang="en-US" sz="2800" dirty="0"/>
          </a:p>
        </p:txBody>
      </p:sp>
      <p:sp>
        <p:nvSpPr>
          <p:cNvPr id="8" name="Content Placeholder 2"/>
          <p:cNvSpPr txBox="1">
            <a:spLocks noChangeArrowheads="1"/>
          </p:cNvSpPr>
          <p:nvPr/>
        </p:nvSpPr>
        <p:spPr bwMode="auto">
          <a:xfrm>
            <a:off x="291063" y="1291827"/>
            <a:ext cx="8342060" cy="3402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1" indent="-285750" defTabSz="449263">
              <a:spcBef>
                <a:spcPts val="0"/>
              </a:spcBef>
              <a:spcAft>
                <a:spcPts val="600"/>
              </a:spcAft>
              <a:buClr>
                <a:srgbClr val="000000"/>
              </a:buClr>
              <a:buSzPct val="100000"/>
              <a:buFont typeface="Wingdings" panose="05000000000000000000" pitchFamily="2" charset="2"/>
              <a:buChar char="p"/>
            </a:pPr>
            <a:r>
              <a:rPr lang="en-US" altLang="zh-CN" sz="1800" dirty="0">
                <a:latin typeface="Times New Roman" panose="02020603050405020304" pitchFamily="18" charset="0"/>
                <a:cs typeface="Times New Roman" panose="02020603050405020304" pitchFamily="18" charset="0"/>
              </a:rPr>
              <a:t>Potential  AMP PPDU format can be introduced to facilitate backward compatibility.</a:t>
            </a:r>
          </a:p>
          <a:p>
            <a:pPr marL="742950" lvl="2" indent="-285750" defTabSz="449263">
              <a:spcBef>
                <a:spcPts val="0"/>
              </a:spcBef>
              <a:spcAft>
                <a:spcPts val="600"/>
              </a:spcAft>
              <a:buClr>
                <a:srgbClr val="000000"/>
              </a:buClr>
              <a:buSzPct val="100000"/>
              <a:buFont typeface="Times New Roman" panose="02020603050405020304" pitchFamily="18" charset="0"/>
              <a:buChar char="‒"/>
            </a:pPr>
            <a:r>
              <a:rPr lang="en-US" altLang="zh-CN" sz="1800" dirty="0">
                <a:latin typeface="Times New Roman" panose="02020603050405020304" pitchFamily="18" charset="0"/>
                <a:cs typeface="Times New Roman" panose="02020603050405020304" pitchFamily="18" charset="0"/>
              </a:rPr>
              <a:t>For AMP-only IoT devices operating in Sub 1GHz</a:t>
            </a:r>
          </a:p>
          <a:p>
            <a:pPr marL="1200150" lvl="3" indent="-285750" defTabSz="449263">
              <a:spcBef>
                <a:spcPts val="0"/>
              </a:spcBef>
              <a:spcAft>
                <a:spcPts val="600"/>
              </a:spcAft>
              <a:buClr>
                <a:srgbClr val="000000"/>
              </a:buClr>
              <a:buSzPct val="100000"/>
              <a:buFont typeface="Times New Roman" panose="02020603050405020304" pitchFamily="18" charset="0"/>
              <a:buChar char="•"/>
            </a:pPr>
            <a:r>
              <a:rPr lang="en-US" altLang="zh-CN" sz="1800" dirty="0">
                <a:latin typeface="Times New Roman" panose="02020603050405020304" pitchFamily="18" charset="0"/>
                <a:cs typeface="Times New Roman" panose="02020603050405020304" pitchFamily="18" charset="0"/>
              </a:rPr>
              <a:t>AMP PPDU format contains 802.11ah preamble (e.g. including LTF, STF, SIG portion), followed by AMP portion.</a:t>
            </a:r>
          </a:p>
          <a:p>
            <a:pPr marL="742950" lvl="2" indent="-285750" defTabSz="449263">
              <a:spcBef>
                <a:spcPts val="0"/>
              </a:spcBef>
              <a:spcAft>
                <a:spcPts val="600"/>
              </a:spcAft>
              <a:buClr>
                <a:srgbClr val="000000"/>
              </a:buClr>
              <a:buSzPct val="100000"/>
              <a:buFont typeface="Times New Roman" panose="02020603050405020304" pitchFamily="18" charset="0"/>
              <a:buChar char="‒"/>
            </a:pPr>
            <a:r>
              <a:rPr lang="en-US" altLang="zh-CN" sz="1800" dirty="0">
                <a:latin typeface="Times New Roman" panose="02020603050405020304" pitchFamily="18" charset="0"/>
                <a:cs typeface="Times New Roman" panose="02020603050405020304" pitchFamily="18" charset="0"/>
              </a:rPr>
              <a:t>For AMP-only IoT devices operating in 2.4GHz</a:t>
            </a:r>
          </a:p>
          <a:p>
            <a:pPr marL="1200150" lvl="3" indent="-285750" defTabSz="449263">
              <a:spcBef>
                <a:spcPts val="0"/>
              </a:spcBef>
              <a:spcAft>
                <a:spcPts val="600"/>
              </a:spcAft>
              <a:buClr>
                <a:srgbClr val="000000"/>
              </a:buClr>
              <a:buSzPct val="100000"/>
              <a:buFont typeface="Times New Roman" panose="02020603050405020304" pitchFamily="18" charset="0"/>
              <a:buChar char="•"/>
            </a:pPr>
            <a:r>
              <a:rPr lang="en-US" altLang="zh-CN" sz="1800" dirty="0">
                <a:latin typeface="Times New Roman" panose="02020603050405020304" pitchFamily="18" charset="0"/>
                <a:cs typeface="Times New Roman" panose="02020603050405020304" pitchFamily="18" charset="0"/>
              </a:rPr>
              <a:t>AMP PPDU format contains legacy preamble (e.g. L-STF, L-LTF, L-SIG, followed by AMP portion.</a:t>
            </a:r>
          </a:p>
          <a:p>
            <a:pPr marL="742950" lvl="2" indent="-285750" defTabSz="449263">
              <a:spcBef>
                <a:spcPts val="0"/>
              </a:spcBef>
              <a:spcAft>
                <a:spcPts val="600"/>
              </a:spcAft>
              <a:buClr>
                <a:srgbClr val="000000"/>
              </a:buClr>
              <a:buSzPct val="100000"/>
              <a:buFont typeface="Times New Roman" panose="02020603050405020304" pitchFamily="18" charset="0"/>
              <a:buChar char="‒"/>
            </a:pPr>
            <a:r>
              <a:rPr lang="en-US" altLang="zh-CN" sz="1800" dirty="0">
                <a:latin typeface="Times New Roman" panose="02020603050405020304" pitchFamily="18" charset="0"/>
                <a:cs typeface="Times New Roman" panose="02020603050405020304" pitchFamily="18" charset="0"/>
              </a:rPr>
              <a:t>The transmission bandwidth of AMP specific fields can be narrower than that of the preamble. Simple waveform will be adopted for AMP portion.  </a:t>
            </a:r>
          </a:p>
          <a:p>
            <a:pPr marL="742950" lvl="2" indent="-285750" defTabSz="449263">
              <a:spcBef>
                <a:spcPts val="0"/>
              </a:spcBef>
              <a:spcAft>
                <a:spcPts val="600"/>
              </a:spcAft>
              <a:buClr>
                <a:srgbClr val="000000"/>
              </a:buClr>
              <a:buSzPct val="100000"/>
              <a:buFont typeface="Times New Roman" panose="02020603050405020304" pitchFamily="18" charset="0"/>
              <a:buChar char="‒"/>
            </a:pPr>
            <a:endParaRPr lang="en-US" altLang="zh-CN" sz="1800" dirty="0">
              <a:latin typeface="Times New Roman" panose="02020603050405020304" pitchFamily="18" charset="0"/>
              <a:cs typeface="Times New Roman" panose="02020603050405020304" pitchFamily="18" charset="0"/>
            </a:endParaRPr>
          </a:p>
          <a:p>
            <a:pPr marL="457200" lvl="2" indent="0" algn="ctr" defTabSz="449263">
              <a:spcBef>
                <a:spcPts val="0"/>
              </a:spcBef>
              <a:spcAft>
                <a:spcPts val="600"/>
              </a:spcAft>
              <a:buClr>
                <a:srgbClr val="000000"/>
              </a:buClr>
              <a:buSzPct val="100000"/>
            </a:pPr>
            <a:r>
              <a:rPr lang="en-US" altLang="zh-CN" sz="1800" b="1" u="sng" dirty="0">
                <a:latin typeface="Times New Roman" panose="02020603050405020304" pitchFamily="18" charset="0"/>
                <a:cs typeface="Times New Roman" panose="02020603050405020304" pitchFamily="18" charset="0"/>
              </a:rPr>
              <a:t>example AMP PPDU format </a:t>
            </a:r>
          </a:p>
          <a:p>
            <a:pPr marL="914400" lvl="3" indent="0" defTabSz="449263">
              <a:spcBef>
                <a:spcPts val="0"/>
              </a:spcBef>
              <a:spcAft>
                <a:spcPts val="600"/>
              </a:spcAft>
              <a:buClr>
                <a:srgbClr val="000000"/>
              </a:buClr>
              <a:buSzPct val="100000"/>
            </a:pPr>
            <a:endParaRPr lang="en-US" altLang="zh-CN" sz="1800" dirty="0">
              <a:latin typeface="Times New Roman" panose="02020603050405020304" pitchFamily="18" charset="0"/>
              <a:cs typeface="Times New Roman" panose="02020603050405020304" pitchFamily="18" charset="0"/>
            </a:endParaRPr>
          </a:p>
          <a:p>
            <a:pPr marL="285750" lvl="1" indent="-285750" defTabSz="449263">
              <a:spcBef>
                <a:spcPts val="0"/>
              </a:spcBef>
              <a:spcAft>
                <a:spcPts val="600"/>
              </a:spcAft>
              <a:buClr>
                <a:srgbClr val="000000"/>
              </a:buClr>
              <a:buSzPct val="100000"/>
              <a:buFont typeface="Wingdings" panose="05000000000000000000" pitchFamily="2" charset="2"/>
              <a:buChar char="p"/>
            </a:pPr>
            <a:endParaRPr lang="en-US" altLang="zh-CN" sz="1800" dirty="0">
              <a:latin typeface="Times New Roman" panose="02020603050405020304" pitchFamily="18" charset="0"/>
              <a:cs typeface="Times New Roman" panose="02020603050405020304" pitchFamily="18" charset="0"/>
            </a:endParaRPr>
          </a:p>
          <a:p>
            <a:pPr marL="285750" lvl="1" indent="-285750">
              <a:spcBef>
                <a:spcPts val="0"/>
              </a:spcBef>
              <a:spcAft>
                <a:spcPts val="600"/>
              </a:spcAft>
              <a:buFont typeface="Wingdings" panose="05000000000000000000" pitchFamily="2" charset="2"/>
              <a:buChar char="q"/>
            </a:pPr>
            <a:endParaRPr lang="en-US" altLang="zh-CN" sz="1800" dirty="0">
              <a:latin typeface="Times New Roman" panose="02020603050405020304" pitchFamily="18" charset="0"/>
              <a:cs typeface="Times New Roman" panose="02020603050405020304" pitchFamily="18" charset="0"/>
            </a:endParaRPr>
          </a:p>
          <a:p>
            <a:pPr marL="287338" lvl="1" indent="0">
              <a:spcBef>
                <a:spcPts val="0"/>
              </a:spcBef>
              <a:spcAft>
                <a:spcPts val="200"/>
              </a:spcAft>
            </a:pPr>
            <a:endParaRPr lang="en-US" altLang="zh-CN" sz="1400" dirty="0">
              <a:latin typeface="Times New Roman" panose="02020603050405020304" pitchFamily="18" charset="0"/>
              <a:cs typeface="Times New Roman" panose="02020603050405020304" pitchFamily="18" charset="0"/>
            </a:endParaRPr>
          </a:p>
          <a:p>
            <a:pPr marL="630238" lvl="1" indent="-342900">
              <a:spcBef>
                <a:spcPts val="0"/>
              </a:spcBef>
              <a:spcAft>
                <a:spcPts val="200"/>
              </a:spcAft>
              <a:buFont typeface="Times New Roman" panose="02020603050405020304" pitchFamily="18" charset="0"/>
              <a:buChar char="−"/>
            </a:pPr>
            <a:endParaRPr lang="en-US" altLang="zh-CN" sz="900" b="1" dirty="0">
              <a:latin typeface="Times New Roman" panose="02020603050405020304" pitchFamily="18" charset="0"/>
              <a:cs typeface="Times New Roman" panose="02020603050405020304" pitchFamily="18" charset="0"/>
            </a:endParaRPr>
          </a:p>
          <a:p>
            <a:pPr marL="630238" lvl="1" indent="-342900">
              <a:spcBef>
                <a:spcPts val="0"/>
              </a:spcBef>
              <a:spcAft>
                <a:spcPts val="200"/>
              </a:spcAft>
              <a:buFont typeface="Times New Roman" panose="02020603050405020304" pitchFamily="18" charset="0"/>
              <a:buChar char="−"/>
            </a:pPr>
            <a:endParaRPr lang="en-US" altLang="zh-CN" sz="900" b="1" dirty="0">
              <a:latin typeface="Times New Roman" panose="02020603050405020304" pitchFamily="18" charset="0"/>
              <a:cs typeface="Times New Roman" panose="02020603050405020304" pitchFamily="18" charset="0"/>
            </a:endParaRPr>
          </a:p>
        </p:txBody>
      </p:sp>
      <p:sp>
        <p:nvSpPr>
          <p:cNvPr id="6" name="Date Placeholder 3">
            <a:extLst>
              <a:ext uri="{FF2B5EF4-FFF2-40B4-BE49-F238E27FC236}">
                <a16:creationId xmlns:a16="http://schemas.microsoft.com/office/drawing/2014/main" id="{67FB260A-030D-4E25-99DB-B39C8FBCB3C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July 2022</a:t>
            </a:r>
            <a:endParaRPr lang="en-GB" sz="1800" b="1" dirty="0"/>
          </a:p>
        </p:txBody>
      </p:sp>
      <p:sp>
        <p:nvSpPr>
          <p:cNvPr id="2" name="Footer Placeholder 1">
            <a:extLst>
              <a:ext uri="{FF2B5EF4-FFF2-40B4-BE49-F238E27FC236}">
                <a16:creationId xmlns:a16="http://schemas.microsoft.com/office/drawing/2014/main" id="{2F5B6600-B815-4D76-8A08-F5EB376670F3}"/>
              </a:ext>
            </a:extLst>
          </p:cNvPr>
          <p:cNvSpPr>
            <a:spLocks noGrp="1"/>
          </p:cNvSpPr>
          <p:nvPr>
            <p:ph type="ftr" sz="quarter" idx="3"/>
          </p:nvPr>
        </p:nvSpPr>
        <p:spPr/>
        <p:txBody>
          <a:bodyPr/>
          <a:lstStyle/>
          <a:p>
            <a:pPr>
              <a:defRPr/>
            </a:pPr>
            <a:r>
              <a:rPr lang="en-GB" dirty="0" err="1"/>
              <a:t>Weijie</a:t>
            </a:r>
            <a:r>
              <a:rPr lang="en-GB" dirty="0"/>
              <a:t> Xu (OPPO)</a:t>
            </a:r>
            <a:endParaRPr lang="en-US" dirty="0"/>
          </a:p>
        </p:txBody>
      </p:sp>
      <p:sp>
        <p:nvSpPr>
          <p:cNvPr id="3" name="Slide Number Placeholder 2">
            <a:extLst>
              <a:ext uri="{FF2B5EF4-FFF2-40B4-BE49-F238E27FC236}">
                <a16:creationId xmlns:a16="http://schemas.microsoft.com/office/drawing/2014/main" id="{90209CDD-6CF0-49B5-AA7A-05E8F8DA75C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9" name="Rectangle 8">
            <a:extLst>
              <a:ext uri="{FF2B5EF4-FFF2-40B4-BE49-F238E27FC236}">
                <a16:creationId xmlns:a16="http://schemas.microsoft.com/office/drawing/2014/main" id="{EF860A9B-C060-445F-9138-CB8E6E76837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802.11-22/970r0</a:t>
            </a:r>
            <a:endParaRPr lang="en-SG" sz="1800" dirty="0">
              <a:latin typeface="+mn-lt"/>
            </a:endParaRPr>
          </a:p>
        </p:txBody>
      </p:sp>
      <p:pic>
        <p:nvPicPr>
          <p:cNvPr id="12" name="图片 11">
            <a:extLst>
              <a:ext uri="{FF2B5EF4-FFF2-40B4-BE49-F238E27FC236}">
                <a16:creationId xmlns:a16="http://schemas.microsoft.com/office/drawing/2014/main" id="{A43D8C74-18D5-4860-81EF-E00D510AA567}"/>
              </a:ext>
            </a:extLst>
          </p:cNvPr>
          <p:cNvPicPr>
            <a:picLocks noChangeAspect="1"/>
          </p:cNvPicPr>
          <p:nvPr/>
        </p:nvPicPr>
        <p:blipFill>
          <a:blip r:embed="rId3"/>
          <a:stretch>
            <a:fillRect/>
          </a:stretch>
        </p:blipFill>
        <p:spPr>
          <a:xfrm>
            <a:off x="918793" y="4896557"/>
            <a:ext cx="7086600" cy="1578856"/>
          </a:xfrm>
          <a:prstGeom prst="rect">
            <a:avLst/>
          </a:prstGeom>
        </p:spPr>
      </p:pic>
    </p:spTree>
    <p:extLst>
      <p:ext uri="{BB962C8B-B14F-4D97-AF65-F5344CB8AC3E}">
        <p14:creationId xmlns:p14="http://schemas.microsoft.com/office/powerpoint/2010/main" val="1356496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359980" y="685801"/>
            <a:ext cx="8250620" cy="457200"/>
          </a:xfrm>
        </p:spPr>
        <p:txBody>
          <a:bodyPr/>
          <a:lstStyle/>
          <a:p>
            <a:r>
              <a:rPr lang="en-US" altLang="zh-CN" sz="2800" dirty="0">
                <a:latin typeface="Times New Roman" panose="02020603050405020304" pitchFamily="18" charset="0"/>
                <a:cs typeface="Times New Roman" panose="02020603050405020304" pitchFamily="18" charset="0"/>
              </a:rPr>
              <a:t>Coexistence (2)</a:t>
            </a:r>
            <a:endParaRPr lang="en-US" sz="2800" dirty="0"/>
          </a:p>
        </p:txBody>
      </p:sp>
      <p:sp>
        <p:nvSpPr>
          <p:cNvPr id="8" name="Content Placeholder 2"/>
          <p:cNvSpPr txBox="1">
            <a:spLocks noChangeArrowheads="1"/>
          </p:cNvSpPr>
          <p:nvPr/>
        </p:nvSpPr>
        <p:spPr bwMode="auto">
          <a:xfrm>
            <a:off x="533400" y="1354032"/>
            <a:ext cx="8153400" cy="4741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1" indent="-285750" defTabSz="449263">
              <a:spcBef>
                <a:spcPts val="0"/>
              </a:spcBef>
              <a:spcAft>
                <a:spcPts val="600"/>
              </a:spcAft>
              <a:buClr>
                <a:srgbClr val="000000"/>
              </a:buClr>
              <a:buSzPct val="100000"/>
              <a:buFont typeface="Wingdings" panose="05000000000000000000" pitchFamily="2" charset="2"/>
              <a:buChar char="p"/>
            </a:pPr>
            <a:r>
              <a:rPr lang="en-US" altLang="zh-CN" sz="1800" dirty="0">
                <a:latin typeface="Times New Roman" panose="02020603050405020304" pitchFamily="18" charset="0"/>
                <a:cs typeface="Times New Roman" panose="02020603050405020304" pitchFamily="18" charset="0"/>
              </a:rPr>
              <a:t>It would be a challenge for AMP-only IoT device to generate the preamble due to required OFDM waveform. </a:t>
            </a:r>
          </a:p>
          <a:p>
            <a:pPr marL="285750" lvl="1" indent="-285750" defTabSz="449263">
              <a:spcBef>
                <a:spcPts val="0"/>
              </a:spcBef>
              <a:spcAft>
                <a:spcPts val="600"/>
              </a:spcAft>
              <a:buClr>
                <a:srgbClr val="000000"/>
              </a:buClr>
              <a:buSzPct val="100000"/>
              <a:buFont typeface="Wingdings" panose="05000000000000000000" pitchFamily="2" charset="2"/>
              <a:buChar char="p"/>
            </a:pPr>
            <a:r>
              <a:rPr lang="en-US" altLang="zh-CN" sz="1800" dirty="0">
                <a:latin typeface="Times New Roman" panose="02020603050405020304" pitchFamily="18" charset="0"/>
                <a:cs typeface="Times New Roman" panose="02020603050405020304" pitchFamily="18" charset="0"/>
              </a:rPr>
              <a:t>Backscattering can be one option to tackle the preamble transmission issue.</a:t>
            </a:r>
          </a:p>
          <a:p>
            <a:pPr marL="742950" lvl="2" indent="-285750" defTabSz="449263">
              <a:spcBef>
                <a:spcPts val="0"/>
              </a:spcBef>
              <a:spcAft>
                <a:spcPts val="600"/>
              </a:spcAft>
              <a:buClr>
                <a:srgbClr val="000000"/>
              </a:buClr>
              <a:buSzPct val="100000"/>
              <a:buFont typeface="Times New Roman" panose="02020603050405020304" pitchFamily="18" charset="0"/>
              <a:buChar char="‒"/>
            </a:pPr>
            <a:r>
              <a:rPr lang="en-US" altLang="zh-CN" sz="1800" dirty="0">
                <a:latin typeface="Times New Roman" panose="02020603050405020304" pitchFamily="18" charset="0"/>
                <a:cs typeface="Times New Roman" panose="02020603050405020304" pitchFamily="18" charset="0"/>
              </a:rPr>
              <a:t>AMP-only IoT device backscatters the preamble, which is provided by the AP</a:t>
            </a:r>
          </a:p>
          <a:p>
            <a:pPr marL="742950" lvl="2" indent="-285750" defTabSz="449263">
              <a:spcBef>
                <a:spcPts val="0"/>
              </a:spcBef>
              <a:spcAft>
                <a:spcPts val="600"/>
              </a:spcAft>
              <a:buClr>
                <a:srgbClr val="000000"/>
              </a:buClr>
              <a:buSzPct val="100000"/>
              <a:buFont typeface="Times New Roman" panose="02020603050405020304" pitchFamily="18" charset="0"/>
              <a:buChar char="‒"/>
            </a:pPr>
            <a:r>
              <a:rPr lang="en-US" altLang="zh-CN" sz="1800" dirty="0">
                <a:latin typeface="Times New Roman" panose="02020603050405020304" pitchFamily="18" charset="0"/>
                <a:cs typeface="Times New Roman" panose="02020603050405020304" pitchFamily="18" charset="0"/>
              </a:rPr>
              <a:t>Immediately after the preamble, the AMP-only IoT device transmits the AMP portion. Therefore, as a whole the proposed AMP PPDU format can be transmitted by the AMP-only IoT device.  </a:t>
            </a:r>
          </a:p>
          <a:p>
            <a:pPr marL="285750" lvl="1" indent="-285750" defTabSz="449263">
              <a:spcBef>
                <a:spcPts val="0"/>
              </a:spcBef>
              <a:spcAft>
                <a:spcPts val="600"/>
              </a:spcAft>
              <a:buClr>
                <a:srgbClr val="000000"/>
              </a:buClr>
              <a:buSzPct val="100000"/>
              <a:buFont typeface="Wingdings" panose="05000000000000000000" pitchFamily="2" charset="2"/>
              <a:buChar char="p"/>
            </a:pPr>
            <a:endParaRPr lang="en-US" altLang="zh-CN" sz="1800" dirty="0">
              <a:latin typeface="Times New Roman" panose="02020603050405020304" pitchFamily="18" charset="0"/>
              <a:cs typeface="Times New Roman" panose="02020603050405020304" pitchFamily="18" charset="0"/>
            </a:endParaRPr>
          </a:p>
          <a:p>
            <a:pPr marL="285750" lvl="1" indent="-285750" defTabSz="449263">
              <a:spcBef>
                <a:spcPts val="0"/>
              </a:spcBef>
              <a:spcAft>
                <a:spcPts val="600"/>
              </a:spcAft>
              <a:buClr>
                <a:srgbClr val="000000"/>
              </a:buClr>
              <a:buSzPct val="100000"/>
              <a:buFont typeface="Wingdings" panose="05000000000000000000" pitchFamily="2" charset="2"/>
              <a:buChar char="p"/>
            </a:pPr>
            <a:endParaRPr lang="en-US" altLang="zh-CN" sz="1800" dirty="0">
              <a:latin typeface="Times New Roman" panose="02020603050405020304" pitchFamily="18" charset="0"/>
              <a:cs typeface="Times New Roman" panose="02020603050405020304" pitchFamily="18" charset="0"/>
            </a:endParaRPr>
          </a:p>
          <a:p>
            <a:pPr marL="1200150" lvl="3" indent="-285750" defTabSz="449263">
              <a:spcBef>
                <a:spcPts val="0"/>
              </a:spcBef>
              <a:spcAft>
                <a:spcPts val="600"/>
              </a:spcAft>
              <a:buClr>
                <a:srgbClr val="000000"/>
              </a:buClr>
              <a:buSzPct val="100000"/>
              <a:buFont typeface="Times New Roman" panose="02020603050405020304" pitchFamily="18" charset="0"/>
              <a:buChar char="‒"/>
            </a:pPr>
            <a:endParaRPr lang="en-US" altLang="zh-CN" sz="1800" dirty="0">
              <a:latin typeface="Times New Roman" panose="02020603050405020304" pitchFamily="18" charset="0"/>
              <a:cs typeface="Times New Roman" panose="02020603050405020304" pitchFamily="18" charset="0"/>
            </a:endParaRPr>
          </a:p>
          <a:p>
            <a:pPr marL="287338" lvl="1" indent="0">
              <a:spcBef>
                <a:spcPts val="0"/>
              </a:spcBef>
              <a:spcAft>
                <a:spcPts val="200"/>
              </a:spcAft>
            </a:pPr>
            <a:endParaRPr lang="en-US" altLang="zh-CN" sz="1400" dirty="0">
              <a:latin typeface="Times New Roman" panose="02020603050405020304" pitchFamily="18" charset="0"/>
              <a:cs typeface="Times New Roman" panose="02020603050405020304" pitchFamily="18" charset="0"/>
            </a:endParaRPr>
          </a:p>
          <a:p>
            <a:pPr marL="630238" lvl="1" indent="-342900">
              <a:spcBef>
                <a:spcPts val="0"/>
              </a:spcBef>
              <a:spcAft>
                <a:spcPts val="200"/>
              </a:spcAft>
              <a:buFont typeface="Times New Roman" panose="02020603050405020304" pitchFamily="18" charset="0"/>
              <a:buChar char="−"/>
            </a:pPr>
            <a:endParaRPr lang="en-US" altLang="zh-CN" sz="900" b="1" dirty="0">
              <a:latin typeface="Times New Roman" panose="02020603050405020304" pitchFamily="18" charset="0"/>
              <a:cs typeface="Times New Roman" panose="02020603050405020304" pitchFamily="18" charset="0"/>
            </a:endParaRPr>
          </a:p>
          <a:p>
            <a:pPr marL="630238" lvl="1" indent="-342900">
              <a:spcBef>
                <a:spcPts val="0"/>
              </a:spcBef>
              <a:spcAft>
                <a:spcPts val="200"/>
              </a:spcAft>
              <a:buFont typeface="Times New Roman" panose="02020603050405020304" pitchFamily="18" charset="0"/>
              <a:buChar char="−"/>
            </a:pPr>
            <a:endParaRPr lang="en-US" altLang="zh-CN" sz="900" b="1" dirty="0">
              <a:latin typeface="Times New Roman" panose="02020603050405020304" pitchFamily="18" charset="0"/>
              <a:cs typeface="Times New Roman" panose="02020603050405020304" pitchFamily="18" charset="0"/>
            </a:endParaRPr>
          </a:p>
        </p:txBody>
      </p:sp>
      <p:sp>
        <p:nvSpPr>
          <p:cNvPr id="6" name="Date Placeholder 3">
            <a:extLst>
              <a:ext uri="{FF2B5EF4-FFF2-40B4-BE49-F238E27FC236}">
                <a16:creationId xmlns:a16="http://schemas.microsoft.com/office/drawing/2014/main" id="{67FB260A-030D-4E25-99DB-B39C8FBCB3C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July 2022</a:t>
            </a:r>
            <a:endParaRPr lang="en-GB" sz="1800" b="1" dirty="0"/>
          </a:p>
        </p:txBody>
      </p:sp>
      <p:sp>
        <p:nvSpPr>
          <p:cNvPr id="2" name="Footer Placeholder 1">
            <a:extLst>
              <a:ext uri="{FF2B5EF4-FFF2-40B4-BE49-F238E27FC236}">
                <a16:creationId xmlns:a16="http://schemas.microsoft.com/office/drawing/2014/main" id="{2F5B6600-B815-4D76-8A08-F5EB376670F3}"/>
              </a:ext>
            </a:extLst>
          </p:cNvPr>
          <p:cNvSpPr>
            <a:spLocks noGrp="1"/>
          </p:cNvSpPr>
          <p:nvPr>
            <p:ph type="ftr" sz="quarter" idx="3"/>
          </p:nvPr>
        </p:nvSpPr>
        <p:spPr/>
        <p:txBody>
          <a:bodyPr/>
          <a:lstStyle/>
          <a:p>
            <a:pPr>
              <a:defRPr/>
            </a:pPr>
            <a:r>
              <a:rPr lang="en-GB" dirty="0" err="1"/>
              <a:t>Weijie</a:t>
            </a:r>
            <a:r>
              <a:rPr lang="en-GB" dirty="0"/>
              <a:t> Xu (OPPO)</a:t>
            </a:r>
            <a:endParaRPr lang="en-US" dirty="0"/>
          </a:p>
        </p:txBody>
      </p:sp>
      <p:sp>
        <p:nvSpPr>
          <p:cNvPr id="3" name="Slide Number Placeholder 2">
            <a:extLst>
              <a:ext uri="{FF2B5EF4-FFF2-40B4-BE49-F238E27FC236}">
                <a16:creationId xmlns:a16="http://schemas.microsoft.com/office/drawing/2014/main" id="{90209CDD-6CF0-49B5-AA7A-05E8F8DA75C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9" name="Rectangle 8">
            <a:extLst>
              <a:ext uri="{FF2B5EF4-FFF2-40B4-BE49-F238E27FC236}">
                <a16:creationId xmlns:a16="http://schemas.microsoft.com/office/drawing/2014/main" id="{EF860A9B-C060-445F-9138-CB8E6E76837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802.11-22/970r0</a:t>
            </a:r>
            <a:endParaRPr lang="en-SG" sz="1800" dirty="0">
              <a:latin typeface="+mn-lt"/>
            </a:endParaRPr>
          </a:p>
        </p:txBody>
      </p:sp>
      <p:pic>
        <p:nvPicPr>
          <p:cNvPr id="5" name="图片 4">
            <a:extLst>
              <a:ext uri="{FF2B5EF4-FFF2-40B4-BE49-F238E27FC236}">
                <a16:creationId xmlns:a16="http://schemas.microsoft.com/office/drawing/2014/main" id="{E818CC80-79A4-4E16-864D-2A69E14ADDAA}"/>
              </a:ext>
            </a:extLst>
          </p:cNvPr>
          <p:cNvPicPr>
            <a:picLocks noChangeAspect="1"/>
          </p:cNvPicPr>
          <p:nvPr/>
        </p:nvPicPr>
        <p:blipFill>
          <a:blip r:embed="rId3"/>
          <a:stretch>
            <a:fillRect/>
          </a:stretch>
        </p:blipFill>
        <p:spPr>
          <a:xfrm>
            <a:off x="228600" y="3763911"/>
            <a:ext cx="8039100" cy="2573600"/>
          </a:xfrm>
          <a:prstGeom prst="rect">
            <a:avLst/>
          </a:prstGeom>
        </p:spPr>
      </p:pic>
    </p:spTree>
    <p:extLst>
      <p:ext uri="{BB962C8B-B14F-4D97-AF65-F5344CB8AC3E}">
        <p14:creationId xmlns:p14="http://schemas.microsoft.com/office/powerpoint/2010/main" val="207996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359980" y="685801"/>
            <a:ext cx="8250620" cy="457200"/>
          </a:xfrm>
        </p:spPr>
        <p:txBody>
          <a:bodyPr/>
          <a:lstStyle/>
          <a:p>
            <a:r>
              <a:rPr lang="en-US" altLang="zh-CN" sz="2800" dirty="0">
                <a:latin typeface="Times New Roman" panose="02020603050405020304" pitchFamily="18" charset="0"/>
                <a:cs typeface="Times New Roman" panose="02020603050405020304" pitchFamily="18" charset="0"/>
              </a:rPr>
              <a:t>Coexistence (3)</a:t>
            </a:r>
            <a:endParaRPr lang="en-US" sz="2800" dirty="0"/>
          </a:p>
        </p:txBody>
      </p:sp>
      <p:sp>
        <p:nvSpPr>
          <p:cNvPr id="8" name="Content Placeholder 2"/>
          <p:cNvSpPr txBox="1">
            <a:spLocks noChangeArrowheads="1"/>
          </p:cNvSpPr>
          <p:nvPr/>
        </p:nvSpPr>
        <p:spPr bwMode="auto">
          <a:xfrm>
            <a:off x="696912" y="1524000"/>
            <a:ext cx="7846948"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85750" lvl="1" indent="-285750" defTabSz="449263">
              <a:spcBef>
                <a:spcPts val="0"/>
              </a:spcBef>
              <a:spcAft>
                <a:spcPts val="600"/>
              </a:spcAft>
              <a:buClr>
                <a:srgbClr val="000000"/>
              </a:buClr>
              <a:buSzPct val="100000"/>
              <a:buFont typeface="Wingdings" panose="05000000000000000000" pitchFamily="2" charset="2"/>
              <a:buChar char="p"/>
            </a:pPr>
            <a:r>
              <a:rPr lang="en-US" altLang="zh-CN" sz="1800" dirty="0">
                <a:latin typeface="Times New Roman" panose="02020603050405020304" pitchFamily="18" charset="0"/>
                <a:cs typeface="Times New Roman" panose="02020603050405020304" pitchFamily="18" charset="0"/>
              </a:rPr>
              <a:t>It may be difficult for an AMP-only IoT device to perform channel access due to its ultra-low power and low complexity receiver</a:t>
            </a:r>
          </a:p>
          <a:p>
            <a:pPr marL="742950" lvl="2" indent="-285750" defTabSz="449263">
              <a:spcBef>
                <a:spcPts val="0"/>
              </a:spcBef>
              <a:spcAft>
                <a:spcPts val="600"/>
              </a:spcAft>
              <a:buClr>
                <a:srgbClr val="000000"/>
              </a:buClr>
              <a:buSzPct val="100000"/>
              <a:buFont typeface="Times New Roman" panose="02020603050405020304" pitchFamily="18" charset="0"/>
              <a:buChar char="•"/>
            </a:pPr>
            <a:r>
              <a:rPr lang="en-US" altLang="zh-CN" sz="1800" dirty="0">
                <a:latin typeface="Times New Roman" panose="02020603050405020304" pitchFamily="18" charset="0"/>
                <a:cs typeface="Times New Roman" panose="02020603050405020304" pitchFamily="18" charset="0"/>
              </a:rPr>
              <a:t>May not be able to perform CCA and set the NAV </a:t>
            </a:r>
          </a:p>
          <a:p>
            <a:pPr marL="742950" lvl="2" indent="-285750" defTabSz="449263">
              <a:spcBef>
                <a:spcPts val="0"/>
              </a:spcBef>
              <a:spcAft>
                <a:spcPts val="600"/>
              </a:spcAft>
              <a:buClr>
                <a:srgbClr val="000000"/>
              </a:buClr>
              <a:buSzPct val="100000"/>
              <a:buFont typeface="Times New Roman" panose="02020603050405020304" pitchFamily="18" charset="0"/>
              <a:buChar char="•"/>
            </a:pPr>
            <a:r>
              <a:rPr lang="en-US" altLang="zh-CN" sz="1800" dirty="0">
                <a:latin typeface="Times New Roman" panose="02020603050405020304" pitchFamily="18" charset="0"/>
                <a:cs typeface="Times New Roman" panose="02020603050405020304" pitchFamily="18" charset="0"/>
              </a:rPr>
              <a:t>May not be able to support EDCA protocol</a:t>
            </a:r>
          </a:p>
          <a:p>
            <a:pPr marL="285750" lvl="1" indent="-285750" defTabSz="449263">
              <a:spcBef>
                <a:spcPts val="0"/>
              </a:spcBef>
              <a:spcAft>
                <a:spcPts val="600"/>
              </a:spcAft>
              <a:buClr>
                <a:srgbClr val="000000"/>
              </a:buClr>
              <a:buSzPct val="100000"/>
              <a:buFont typeface="Wingdings" panose="05000000000000000000" pitchFamily="2" charset="2"/>
              <a:buChar char="p"/>
            </a:pPr>
            <a:endParaRPr lang="en-US" altLang="zh-CN" sz="1800" dirty="0">
              <a:latin typeface="Times New Roman" panose="02020603050405020304" pitchFamily="18" charset="0"/>
              <a:cs typeface="Times New Roman" panose="02020603050405020304" pitchFamily="18" charset="0"/>
            </a:endParaRPr>
          </a:p>
          <a:p>
            <a:pPr marL="285750" lvl="1" indent="-285750" defTabSz="449263">
              <a:spcBef>
                <a:spcPts val="0"/>
              </a:spcBef>
              <a:spcAft>
                <a:spcPts val="600"/>
              </a:spcAft>
              <a:buClr>
                <a:srgbClr val="000000"/>
              </a:buClr>
              <a:buSzPct val="100000"/>
              <a:buFont typeface="Wingdings" panose="05000000000000000000" pitchFamily="2" charset="2"/>
              <a:buChar char="p"/>
            </a:pPr>
            <a:r>
              <a:rPr lang="en-US" altLang="zh-CN" sz="1800" dirty="0">
                <a:latin typeface="Times New Roman" panose="02020603050405020304" pitchFamily="18" charset="0"/>
                <a:cs typeface="Times New Roman" panose="02020603050405020304" pitchFamily="18" charset="0"/>
              </a:rPr>
              <a:t>Triggered UL access mechanism can be used for AMP-only IoT device for UL transmission.</a:t>
            </a:r>
          </a:p>
          <a:p>
            <a:pPr marL="742950" lvl="2" indent="-285750" defTabSz="449263">
              <a:spcBef>
                <a:spcPts val="0"/>
              </a:spcBef>
              <a:spcAft>
                <a:spcPts val="600"/>
              </a:spcAft>
              <a:buClr>
                <a:srgbClr val="000000"/>
              </a:buClr>
              <a:buSzPct val="100000"/>
              <a:buFont typeface="Times New Roman" panose="02020603050405020304" pitchFamily="18" charset="0"/>
              <a:buChar char="•"/>
            </a:pPr>
            <a:r>
              <a:rPr lang="en-US" altLang="zh-CN" sz="1800" dirty="0">
                <a:latin typeface="Times New Roman" panose="02020603050405020304" pitchFamily="18" charset="0"/>
                <a:cs typeface="Times New Roman" panose="02020603050405020304" pitchFamily="18" charset="0"/>
              </a:rPr>
              <a:t>AP  may transmit a Trigger frame to an AMP-only IoT device to solicit UL transmission</a:t>
            </a:r>
          </a:p>
          <a:p>
            <a:pPr marL="285750" lvl="1" indent="-285750">
              <a:spcBef>
                <a:spcPts val="0"/>
              </a:spcBef>
              <a:spcAft>
                <a:spcPts val="600"/>
              </a:spcAft>
              <a:buFont typeface="Wingdings" panose="05000000000000000000" pitchFamily="2" charset="2"/>
              <a:buChar char="p"/>
            </a:pPr>
            <a:endParaRPr lang="en-US" altLang="zh-CN" sz="1800" dirty="0">
              <a:latin typeface="Times New Roman" panose="02020603050405020304" pitchFamily="18" charset="0"/>
              <a:cs typeface="Times New Roman" panose="02020603050405020304" pitchFamily="18" charset="0"/>
            </a:endParaRPr>
          </a:p>
          <a:p>
            <a:pPr marL="742950" lvl="2" indent="-285750">
              <a:spcBef>
                <a:spcPts val="0"/>
              </a:spcBef>
              <a:spcAft>
                <a:spcPts val="600"/>
              </a:spcAft>
              <a:buFont typeface="Wingdings" panose="05000000000000000000" pitchFamily="2" charset="2"/>
              <a:buChar char="q"/>
            </a:pPr>
            <a:endParaRPr lang="en-US" altLang="zh-CN" sz="1800" dirty="0">
              <a:latin typeface="Times New Roman" panose="02020603050405020304" pitchFamily="18" charset="0"/>
              <a:cs typeface="Times New Roman" panose="02020603050405020304" pitchFamily="18" charset="0"/>
            </a:endParaRPr>
          </a:p>
          <a:p>
            <a:pPr marL="285750" lvl="1" indent="-285750">
              <a:spcBef>
                <a:spcPts val="0"/>
              </a:spcBef>
              <a:spcAft>
                <a:spcPts val="600"/>
              </a:spcAft>
              <a:buFont typeface="Wingdings" panose="05000000000000000000" pitchFamily="2" charset="2"/>
              <a:buChar char="q"/>
            </a:pPr>
            <a:endParaRPr lang="en-US" altLang="zh-CN" sz="1800" dirty="0">
              <a:latin typeface="Times New Roman" panose="02020603050405020304" pitchFamily="18" charset="0"/>
              <a:cs typeface="Times New Roman" panose="02020603050405020304" pitchFamily="18" charset="0"/>
            </a:endParaRPr>
          </a:p>
          <a:p>
            <a:pPr marL="287338" lvl="1" indent="0">
              <a:spcBef>
                <a:spcPts val="0"/>
              </a:spcBef>
              <a:spcAft>
                <a:spcPts val="200"/>
              </a:spcAft>
            </a:pPr>
            <a:endParaRPr lang="en-US" altLang="zh-CN" sz="1400" dirty="0">
              <a:latin typeface="Times New Roman" panose="02020603050405020304" pitchFamily="18" charset="0"/>
              <a:cs typeface="Times New Roman" panose="02020603050405020304" pitchFamily="18" charset="0"/>
            </a:endParaRPr>
          </a:p>
          <a:p>
            <a:pPr marL="630238" lvl="1" indent="-342900">
              <a:spcBef>
                <a:spcPts val="0"/>
              </a:spcBef>
              <a:spcAft>
                <a:spcPts val="200"/>
              </a:spcAft>
              <a:buFont typeface="Times New Roman" panose="02020603050405020304" pitchFamily="18" charset="0"/>
              <a:buChar char="−"/>
            </a:pPr>
            <a:endParaRPr lang="en-US" altLang="zh-CN" sz="900" b="1" dirty="0">
              <a:latin typeface="Times New Roman" panose="02020603050405020304" pitchFamily="18" charset="0"/>
              <a:cs typeface="Times New Roman" panose="02020603050405020304" pitchFamily="18" charset="0"/>
            </a:endParaRPr>
          </a:p>
          <a:p>
            <a:pPr marL="630238" lvl="1" indent="-342900">
              <a:spcBef>
                <a:spcPts val="0"/>
              </a:spcBef>
              <a:spcAft>
                <a:spcPts val="200"/>
              </a:spcAft>
              <a:buFont typeface="Times New Roman" panose="02020603050405020304" pitchFamily="18" charset="0"/>
              <a:buChar char="−"/>
            </a:pPr>
            <a:endParaRPr lang="en-US" altLang="zh-CN" sz="900" b="1" dirty="0">
              <a:latin typeface="Times New Roman" panose="02020603050405020304" pitchFamily="18" charset="0"/>
              <a:cs typeface="Times New Roman" panose="02020603050405020304" pitchFamily="18" charset="0"/>
            </a:endParaRPr>
          </a:p>
        </p:txBody>
      </p:sp>
      <p:sp>
        <p:nvSpPr>
          <p:cNvPr id="6" name="Date Placeholder 3">
            <a:extLst>
              <a:ext uri="{FF2B5EF4-FFF2-40B4-BE49-F238E27FC236}">
                <a16:creationId xmlns:a16="http://schemas.microsoft.com/office/drawing/2014/main" id="{67FB260A-030D-4E25-99DB-B39C8FBCB3C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1800" b="1" dirty="0"/>
              <a:t>July 2022</a:t>
            </a:r>
            <a:endParaRPr lang="en-GB" sz="1800" b="1" dirty="0"/>
          </a:p>
        </p:txBody>
      </p:sp>
      <p:sp>
        <p:nvSpPr>
          <p:cNvPr id="2" name="Footer Placeholder 1">
            <a:extLst>
              <a:ext uri="{FF2B5EF4-FFF2-40B4-BE49-F238E27FC236}">
                <a16:creationId xmlns:a16="http://schemas.microsoft.com/office/drawing/2014/main" id="{2F5B6600-B815-4D76-8A08-F5EB376670F3}"/>
              </a:ext>
            </a:extLst>
          </p:cNvPr>
          <p:cNvSpPr>
            <a:spLocks noGrp="1"/>
          </p:cNvSpPr>
          <p:nvPr>
            <p:ph type="ftr" sz="quarter" idx="3"/>
          </p:nvPr>
        </p:nvSpPr>
        <p:spPr/>
        <p:txBody>
          <a:bodyPr/>
          <a:lstStyle/>
          <a:p>
            <a:pPr>
              <a:defRPr/>
            </a:pPr>
            <a:r>
              <a:rPr lang="en-GB" dirty="0" err="1"/>
              <a:t>Weijie</a:t>
            </a:r>
            <a:r>
              <a:rPr lang="en-GB" dirty="0"/>
              <a:t> Xu (OPPO)</a:t>
            </a:r>
            <a:endParaRPr lang="en-US" dirty="0"/>
          </a:p>
        </p:txBody>
      </p:sp>
      <p:sp>
        <p:nvSpPr>
          <p:cNvPr id="3" name="Slide Number Placeholder 2">
            <a:extLst>
              <a:ext uri="{FF2B5EF4-FFF2-40B4-BE49-F238E27FC236}">
                <a16:creationId xmlns:a16="http://schemas.microsoft.com/office/drawing/2014/main" id="{90209CDD-6CF0-49B5-AA7A-05E8F8DA75C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9" name="Rectangle 8">
            <a:extLst>
              <a:ext uri="{FF2B5EF4-FFF2-40B4-BE49-F238E27FC236}">
                <a16:creationId xmlns:a16="http://schemas.microsoft.com/office/drawing/2014/main" id="{EF860A9B-C060-445F-9138-CB8E6E76837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802.11-22/970r0</a:t>
            </a:r>
            <a:endParaRPr lang="en-SG" sz="1800" dirty="0">
              <a:latin typeface="+mn-lt"/>
            </a:endParaRPr>
          </a:p>
        </p:txBody>
      </p:sp>
    </p:spTree>
    <p:extLst>
      <p:ext uri="{BB962C8B-B14F-4D97-AF65-F5344CB8AC3E}">
        <p14:creationId xmlns:p14="http://schemas.microsoft.com/office/powerpoint/2010/main" val="1450062663"/>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77681</TotalTime>
  <Words>1850</Words>
  <Application>Microsoft Office PowerPoint</Application>
  <PresentationFormat>On-screen Show (4:3)</PresentationFormat>
  <Paragraphs>323</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等线</vt:lpstr>
      <vt:lpstr>宋体</vt:lpstr>
      <vt:lpstr>Arial</vt:lpstr>
      <vt:lpstr>Calibri</vt:lpstr>
      <vt:lpstr>Times New Roman</vt:lpstr>
      <vt:lpstr>Wingdings</vt:lpstr>
      <vt:lpstr>ACcord Submission Template</vt:lpstr>
      <vt:lpstr>Feasibility of supporting AMP IoT devices in WLAN</vt:lpstr>
      <vt:lpstr>Outline</vt:lpstr>
      <vt:lpstr>Link budget for different AMP IoT device types (1) </vt:lpstr>
      <vt:lpstr>Link budget for different AMP IoT device types (2) </vt:lpstr>
      <vt:lpstr>Constraints from energy harvesting</vt:lpstr>
      <vt:lpstr>Data rate</vt:lpstr>
      <vt:lpstr>Coexistence (1)</vt:lpstr>
      <vt:lpstr>Coexistence (2)</vt:lpstr>
      <vt:lpstr>Coexistence (3)</vt:lpstr>
      <vt:lpstr>Summary</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HUANG LEI</cp:lastModifiedBy>
  <cp:revision>1488</cp:revision>
  <cp:lastPrinted>1998-02-10T13:28:06Z</cp:lastPrinted>
  <dcterms:created xsi:type="dcterms:W3CDTF">2009-12-02T19:05:24Z</dcterms:created>
  <dcterms:modified xsi:type="dcterms:W3CDTF">2022-07-08T06:46:21Z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ies>
</file>