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30"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69" d="100"/>
          <a:sy n="69" d="100"/>
        </p:scale>
        <p:origin x="608" y="4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Nov 2022</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Nov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Nov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/1707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814-00-0amp-ieee-802-11-amp-tig-teleconference-minutes-for-oct-2022.docx" TargetMode="External"/><Relationship Id="rId2" Type="http://schemas.openxmlformats.org/officeDocument/2006/relationships/hyperlink" Target="https://mentor.ieee.org/802.11/dcn/22/11-22-1623-01-0amp-amp-tig-session-minutes-of-sept22-802-11-mixed-mode.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2022-11-05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619"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a:xfrm>
            <a:off x="914400" y="1981200"/>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Nov 2022</a:t>
            </a:r>
            <a:endParaRPr lang="en-US" dirty="0"/>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a:t>
            </a:r>
            <a:r>
              <a:rPr lang="en-US" altLang="zh-CN" sz="3200" dirty="0" smtClean="0"/>
              <a:t>November </a:t>
            </a:r>
            <a:r>
              <a:rPr lang="en-US" altLang="zh-CN" sz="3200" dirty="0"/>
              <a:t>802.11 </a:t>
            </a:r>
            <a:r>
              <a:rPr lang="en-US" altLang="zh-CN" sz="3200" dirty="0" smtClean="0"/>
              <a:t>plenary </a:t>
            </a:r>
            <a:r>
              <a:rPr lang="en-US" altLang="zh-CN" sz="3200" dirty="0"/>
              <a:t>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sz="2400" dirty="0"/>
              <a:t>This meeting is part of the November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whether attending in-person or remotely</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here: </a:t>
            </a:r>
            <a:r>
              <a:rPr lang="en-US" sz="2400" dirty="0">
                <a:hlinkClick r:id="rId2"/>
              </a:rPr>
              <a:t>https://web.cvent.com/event/840c257d-5d52-4eff-94b4-39d2aafda56b/summary</a:t>
            </a: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Nov 2022</a:t>
            </a:r>
            <a:endParaRPr lang="en-US" dirty="0"/>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TIG Meeting Plan during the Plenary Week</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600318" y="2252296"/>
            <a:ext cx="9143759" cy="3462644"/>
          </a:xfrm>
          <a:prstGeom prst="rect">
            <a:avLst/>
          </a:prstGeom>
          <a:noFill/>
          <a:ln w="9525">
            <a:noFill/>
          </a:ln>
        </p:spPr>
        <p:txBody>
          <a:bodyPr vert="horz" wrap="square"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a:solidFill>
                  <a:srgbClr val="00B050"/>
                </a:solidFill>
                <a:cs typeface="+mn-ea"/>
                <a:sym typeface="+mn-ea"/>
              </a:rPr>
              <a:t>Nov 14th (Monday), 	13:30 ~ 15:30, Bangkok </a:t>
            </a:r>
            <a:r>
              <a:rPr lang="en-US" altLang="zh-CN" sz="2800" dirty="0" smtClean="0">
                <a:solidFill>
                  <a:srgbClr val="00B050"/>
                </a:solidFill>
                <a:cs typeface="+mn-ea"/>
                <a:sym typeface="+mn-ea"/>
              </a:rPr>
              <a:t>local time</a:t>
            </a:r>
            <a:r>
              <a:rPr lang="en-US" altLang="zh-CN" sz="2800" dirty="0">
                <a:solidFill>
                  <a:srgbClr val="00B050"/>
                </a:solidFill>
                <a:cs typeface="+mn-ea"/>
                <a:sym typeface="+mn-ea"/>
              </a:rPr>
              <a:t>	</a:t>
            </a:r>
            <a:r>
              <a:rPr lang="en-US" altLang="zh-CN" sz="2800" dirty="0" smtClean="0">
                <a:solidFill>
                  <a:srgbClr val="00B050"/>
                </a:solidFill>
                <a:cs typeface="+mn-ea"/>
                <a:sym typeface="+mn-ea"/>
              </a:rPr>
              <a:t> (mixed mode)</a:t>
            </a:r>
          </a:p>
          <a:p>
            <a:pPr lvl="1">
              <a:lnSpc>
                <a:spcPct val="120000"/>
              </a:lnSpc>
              <a:spcAft>
                <a:spcPts val="600"/>
              </a:spcAft>
              <a:buFont typeface="Arial" panose="020B0604020202020204" pitchFamily="34" charset="0"/>
              <a:buChar char="•"/>
            </a:pPr>
            <a:r>
              <a:rPr lang="zh-CN" altLang="en-US" sz="3200" dirty="0"/>
              <a:t> </a:t>
            </a:r>
            <a:r>
              <a:rPr lang="en-US" altLang="zh-CN" sz="3200" dirty="0" smtClean="0"/>
              <a:t>Thai </a:t>
            </a:r>
            <a:r>
              <a:rPr lang="en-US" altLang="zh-CN" sz="3200" dirty="0" err="1"/>
              <a:t>Boromphimarn</a:t>
            </a:r>
            <a:r>
              <a:rPr lang="en-US" altLang="zh-CN" sz="3200" dirty="0"/>
              <a:t> </a:t>
            </a:r>
            <a:r>
              <a:rPr lang="en-US" altLang="zh-CN" sz="3200" dirty="0" smtClean="0"/>
              <a:t>4</a:t>
            </a:r>
          </a:p>
          <a:p>
            <a:pPr lvl="1">
              <a:lnSpc>
                <a:spcPct val="120000"/>
              </a:lnSpc>
              <a:spcAft>
                <a:spcPts val="600"/>
              </a:spcAft>
              <a:buFont typeface="Arial" panose="020B0604020202020204" pitchFamily="34" charset="0"/>
              <a:buChar char="•"/>
            </a:pPr>
            <a:r>
              <a:rPr lang="en-US" altLang="zh-CN" sz="3200" dirty="0" err="1" smtClean="0"/>
              <a:t>Webex</a:t>
            </a:r>
            <a:r>
              <a:rPr lang="en-US" altLang="zh-CN" sz="3200" dirty="0" smtClean="0"/>
              <a:t>:  </a:t>
            </a:r>
            <a:r>
              <a:rPr lang="en-US" sz="3200" dirty="0"/>
              <a:t>2335 613 </a:t>
            </a:r>
            <a:r>
              <a:rPr lang="en-US" sz="3200" dirty="0" smtClean="0"/>
              <a:t>7772</a:t>
            </a:r>
            <a:endParaRPr lang="en-US" altLang="zh-CN" sz="3100" dirty="0" smtClean="0">
              <a:solidFill>
                <a:srgbClr val="00B050"/>
              </a:solidFill>
              <a:cs typeface="+mn-ea"/>
              <a:sym typeface="+mn-ea"/>
            </a:endParaRPr>
          </a:p>
          <a:p>
            <a:pPr>
              <a:lnSpc>
                <a:spcPct val="120000"/>
              </a:lnSpc>
              <a:spcAft>
                <a:spcPts val="600"/>
              </a:spcAft>
              <a:buFont typeface="Arial" panose="020B0604020202020204" pitchFamily="34" charset="0"/>
              <a:buChar char="•"/>
            </a:pPr>
            <a:r>
              <a:rPr lang="en-US" altLang="zh-CN" sz="2800" dirty="0">
                <a:solidFill>
                  <a:srgbClr val="00B050"/>
                </a:solidFill>
                <a:cs typeface="+mn-ea"/>
                <a:sym typeface="+mn-ea"/>
              </a:rPr>
              <a:t>Nov 17th (Thursday), 10:30 ~ 12:30, Bangkok local </a:t>
            </a:r>
            <a:r>
              <a:rPr lang="en-US" altLang="zh-CN" sz="2800" dirty="0" smtClean="0">
                <a:solidFill>
                  <a:srgbClr val="00B050"/>
                </a:solidFill>
                <a:cs typeface="+mn-ea"/>
                <a:sym typeface="+mn-ea"/>
              </a:rPr>
              <a:t>time (mixed mode)</a:t>
            </a:r>
          </a:p>
          <a:p>
            <a:pPr lvl="1">
              <a:lnSpc>
                <a:spcPct val="120000"/>
              </a:lnSpc>
              <a:spcAft>
                <a:spcPts val="600"/>
              </a:spcAft>
              <a:buFont typeface="Arial" panose="020B0604020202020204" pitchFamily="34" charset="0"/>
              <a:buChar char="•"/>
            </a:pPr>
            <a:r>
              <a:rPr lang="en-US" altLang="zh-CN" sz="3200" dirty="0" smtClean="0"/>
              <a:t> Thai </a:t>
            </a:r>
            <a:r>
              <a:rPr lang="en-US" altLang="zh-CN" sz="3200" dirty="0" err="1" smtClean="0"/>
              <a:t>Boromphimarn</a:t>
            </a:r>
            <a:r>
              <a:rPr lang="en-US" altLang="zh-CN" sz="3200" dirty="0" smtClean="0"/>
              <a:t> 1+2</a:t>
            </a:r>
          </a:p>
          <a:p>
            <a:pPr lvl="1">
              <a:lnSpc>
                <a:spcPct val="120000"/>
              </a:lnSpc>
              <a:spcAft>
                <a:spcPts val="600"/>
              </a:spcAft>
              <a:buFont typeface="Arial" panose="020B0604020202020204" pitchFamily="34" charset="0"/>
              <a:buChar char="•"/>
            </a:pPr>
            <a:r>
              <a:rPr lang="en-US" altLang="zh-CN" sz="3200" dirty="0" smtClean="0"/>
              <a:t> </a:t>
            </a:r>
            <a:r>
              <a:rPr lang="en-US" altLang="zh-CN" sz="3200" dirty="0" err="1" smtClean="0"/>
              <a:t>Webex</a:t>
            </a:r>
            <a:r>
              <a:rPr lang="en-US" altLang="zh-CN" sz="3200" dirty="0" smtClean="0"/>
              <a:t>: </a:t>
            </a:r>
            <a:r>
              <a:rPr lang="en-US" sz="3200" dirty="0" smtClean="0"/>
              <a:t>2340 </a:t>
            </a:r>
            <a:r>
              <a:rPr lang="en-US" sz="3200" dirty="0"/>
              <a:t>990 0933</a:t>
            </a:r>
            <a:endParaRPr lang="en-US" altLang="zh-CN" sz="3200" dirty="0">
              <a:sym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fontScale="77500" lnSpcReduction="20000"/>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11-22/0969</a:t>
            </a:r>
            <a:r>
              <a:rPr lang="en-US" altLang="zh-CN" sz="1600" dirty="0">
                <a:solidFill>
                  <a:srgbClr val="00B050"/>
                </a:solidFill>
                <a:latin typeface="Calibri" panose="020F0502020204030204" pitchFamily="34" charset="0"/>
                <a:cs typeface="Calibri" panose="020F0502020204030204" pitchFamily="34" charset="0"/>
              </a:rPr>
              <a:t>, draft technical report on support of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11-22/0963, Use Cases for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a:t>
            </a:r>
            <a:r>
              <a:rPr lang="en-US" altLang="zh-CN" sz="1600" dirty="0" err="1">
                <a:solidFill>
                  <a:srgbClr val="00B050"/>
                </a:solidFill>
                <a:latin typeface="Calibri" panose="020F0502020204030204" pitchFamily="34" charset="0"/>
                <a:cs typeface="Calibri" panose="020F0502020204030204" pitchFamily="34" charset="0"/>
              </a:rPr>
              <a:t>Zhisong</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Zuo</a:t>
            </a:r>
            <a:r>
              <a:rPr lang="en-US" altLang="zh-CN" sz="1600" dirty="0">
                <a:solidFill>
                  <a:srgbClr val="00B050"/>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11-22/0962, Potential techniques to support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Zhisong</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Zuo</a:t>
            </a:r>
            <a:r>
              <a:rPr lang="en-US" altLang="zh-CN" sz="1600" dirty="0">
                <a:solidFill>
                  <a:srgbClr val="00B050"/>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11-22/0970, Feasibility of supporting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11-22/1294, Wireless Power Transmission and Energy Harvesting for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Applications, Boyce Bo Yang (Huawei)</a:t>
            </a:r>
          </a:p>
          <a:p>
            <a:pPr marL="800100" lvl="1" indent="-342900" algn="just">
              <a:buFontTx/>
              <a:buChar char="•"/>
              <a:defRPr/>
            </a:pPr>
            <a:r>
              <a:rPr lang="en-US" altLang="zh-CN" sz="1600" strike="sngStrike" dirty="0">
                <a:solidFill>
                  <a:srgbClr val="FF0000"/>
                </a:solidFill>
                <a:latin typeface="Calibri" panose="020F0502020204030204" pitchFamily="34" charset="0"/>
                <a:cs typeface="Calibri" panose="020F0502020204030204" pitchFamily="34" charset="0"/>
              </a:rPr>
              <a:t>11-22/1338, use cases of indoor positioning in shopping center, </a:t>
            </a:r>
            <a:r>
              <a:rPr lang="en-US" altLang="zh-CN" sz="1600" strike="sngStrike" dirty="0" err="1">
                <a:solidFill>
                  <a:srgbClr val="FF0000"/>
                </a:solidFill>
                <a:latin typeface="Calibri" panose="020F0502020204030204" pitchFamily="34" charset="0"/>
                <a:cs typeface="Calibri" panose="020F0502020204030204" pitchFamily="34" charset="0"/>
              </a:rPr>
              <a:t>Yinan</a:t>
            </a:r>
            <a:r>
              <a:rPr lang="en-US" altLang="zh-CN" sz="1600" strike="sngStrike" dirty="0">
                <a:solidFill>
                  <a:srgbClr val="FF0000"/>
                </a:solidFill>
                <a:latin typeface="Calibri" panose="020F0502020204030204" pitchFamily="34" charset="0"/>
                <a:cs typeface="Calibri" panose="020F0502020204030204" pitchFamily="34" charset="0"/>
              </a:rPr>
              <a:t> Qi (</a:t>
            </a:r>
            <a:r>
              <a:rPr lang="en-US" altLang="zh-CN" sz="1600" strike="sngStrike" dirty="0" err="1">
                <a:solidFill>
                  <a:srgbClr val="FF0000"/>
                </a:solidFill>
                <a:latin typeface="Calibri" panose="020F0502020204030204" pitchFamily="34" charset="0"/>
                <a:cs typeface="Calibri" panose="020F0502020204030204" pitchFamily="34" charset="0"/>
              </a:rPr>
              <a:t>Oppo</a:t>
            </a:r>
            <a:r>
              <a:rPr lang="en-US" altLang="zh-CN" sz="1600" strike="sngStrike" dirty="0">
                <a:solidFill>
                  <a:srgbClr val="FF0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11-22/1339, use cases of smart manufacturing, </a:t>
            </a:r>
            <a:r>
              <a:rPr lang="en-US" altLang="zh-CN" sz="1600" dirty="0" err="1">
                <a:solidFill>
                  <a:srgbClr val="00B050"/>
                </a:solidFill>
                <a:latin typeface="Calibri" panose="020F0502020204030204" pitchFamily="34" charset="0"/>
                <a:cs typeface="Calibri" panose="020F0502020204030204" pitchFamily="34" charset="0"/>
              </a:rPr>
              <a:t>Shichao</a:t>
            </a:r>
            <a:r>
              <a:rPr lang="en-US" altLang="zh-CN" sz="1600" dirty="0">
                <a:solidFill>
                  <a:srgbClr val="00B050"/>
                </a:solidFill>
                <a:latin typeface="Calibri" panose="020F0502020204030204" pitchFamily="34" charset="0"/>
                <a:cs typeface="Calibri" panose="020F0502020204030204" pitchFamily="34" charset="0"/>
              </a:rPr>
              <a:t> Zhao (Haier)</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11-22/1341, Use cases of Data Center Infrastructure Management, Harry Wang (</a:t>
            </a:r>
            <a:r>
              <a:rPr lang="en-US" altLang="zh-CN" sz="1600" dirty="0" err="1">
                <a:solidFill>
                  <a:srgbClr val="00B050"/>
                </a:solidFill>
                <a:latin typeface="Calibri" panose="020F0502020204030204" pitchFamily="34" charset="0"/>
                <a:cs typeface="Calibri" panose="020F0502020204030204" pitchFamily="34" charset="0"/>
              </a:rPr>
              <a:t>Tencent</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11-22/1559, Updated Use Cases for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Devices, </a:t>
            </a:r>
            <a:r>
              <a:rPr lang="en-US" altLang="zh-CN" sz="1600" dirty="0" err="1" smtClean="0">
                <a:solidFill>
                  <a:srgbClr val="00B050"/>
                </a:solidFill>
                <a:latin typeface="Calibri" panose="020F0502020204030204" pitchFamily="34" charset="0"/>
                <a:cs typeface="Calibri" panose="020F0502020204030204" pitchFamily="34" charset="0"/>
              </a:rPr>
              <a:t>Yinan</a:t>
            </a:r>
            <a:r>
              <a:rPr lang="en-US" altLang="zh-CN" sz="1600" dirty="0" smtClean="0">
                <a:solidFill>
                  <a:srgbClr val="00B050"/>
                </a:solidFill>
                <a:latin typeface="Calibri" panose="020F0502020204030204" pitchFamily="34" charset="0"/>
                <a:cs typeface="Calibri" panose="020F0502020204030204" pitchFamily="34" charset="0"/>
              </a:rPr>
              <a:t> Qi (OPPO)</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11-22/1560, Ambient power and energy </a:t>
            </a:r>
            <a:r>
              <a:rPr lang="en-US" altLang="zh-CN" sz="1600" dirty="0" smtClean="0">
                <a:solidFill>
                  <a:srgbClr val="00B050"/>
                </a:solidFill>
                <a:latin typeface="Calibri" panose="020F0502020204030204" pitchFamily="34" charset="0"/>
                <a:cs typeface="Calibri" panose="020F0502020204030204" pitchFamily="34" charset="0"/>
              </a:rPr>
              <a:t>storage, </a:t>
            </a:r>
            <a:r>
              <a:rPr lang="en-US" altLang="zh-CN" sz="1600" dirty="0" err="1" smtClean="0">
                <a:solidFill>
                  <a:srgbClr val="00B050"/>
                </a:solidFill>
                <a:latin typeface="Calibri" panose="020F0502020204030204" pitchFamily="34" charset="0"/>
                <a:cs typeface="Calibri" panose="020F0502020204030204" pitchFamily="34" charset="0"/>
              </a:rPr>
              <a:t>Zhisong</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Zuo</a:t>
            </a:r>
            <a:r>
              <a:rPr lang="en-US" altLang="zh-CN" sz="1600" dirty="0" smtClean="0">
                <a:solidFill>
                  <a:srgbClr val="00B050"/>
                </a:solidFill>
                <a:latin typeface="Calibri" panose="020F0502020204030204" pitchFamily="34" charset="0"/>
                <a:cs typeface="Calibri" panose="020F0502020204030204" pitchFamily="34" charset="0"/>
              </a:rPr>
              <a:t> (OPPO)</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11-22/1561, Further discussion on feasibility of supporting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a:t>
            </a:r>
            <a:r>
              <a:rPr lang="en-US" altLang="zh-CN" sz="1600" dirty="0" smtClean="0">
                <a:solidFill>
                  <a:srgbClr val="00B050"/>
                </a:solidFill>
                <a:latin typeface="Calibri" panose="020F0502020204030204" pitchFamily="34" charset="0"/>
                <a:cs typeface="Calibri" panose="020F0502020204030204" pitchFamily="34" charset="0"/>
              </a:rPr>
              <a:t>WLAN, </a:t>
            </a:r>
            <a:r>
              <a:rPr lang="en-US" altLang="zh-CN" sz="1600" dirty="0" err="1" smtClean="0">
                <a:solidFill>
                  <a:srgbClr val="00B050"/>
                </a:solidFill>
                <a:latin typeface="Calibri" panose="020F0502020204030204" pitchFamily="34" charset="0"/>
                <a:cs typeface="Calibri" panose="020F0502020204030204" pitchFamily="34" charset="0"/>
              </a:rPr>
              <a:t>Weijie</a:t>
            </a:r>
            <a:r>
              <a:rPr lang="en-US" altLang="zh-CN" sz="1600" dirty="0" smtClean="0">
                <a:solidFill>
                  <a:srgbClr val="00B050"/>
                </a:solidFill>
                <a:latin typeface="Calibri" panose="020F0502020204030204" pitchFamily="34" charset="0"/>
                <a:cs typeface="Calibri" panose="020F0502020204030204" pitchFamily="34" charset="0"/>
              </a:rPr>
              <a:t> Xu (OPPO)</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11-22/1562, Draft Technical Report on support of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a:t>
            </a:r>
            <a:r>
              <a:rPr lang="en-US" altLang="zh-CN" sz="1600" dirty="0" smtClean="0">
                <a:solidFill>
                  <a:srgbClr val="00B050"/>
                </a:solidFill>
                <a:latin typeface="Calibri" panose="020F0502020204030204" pitchFamily="34" charset="0"/>
                <a:cs typeface="Calibri" panose="020F0502020204030204" pitchFamily="34" charset="0"/>
              </a:rPr>
              <a:t>WLAN, </a:t>
            </a:r>
            <a:r>
              <a:rPr lang="en-US" altLang="zh-CN" sz="1600" dirty="0" err="1" smtClean="0">
                <a:solidFill>
                  <a:srgbClr val="00B050"/>
                </a:solidFill>
                <a:latin typeface="Calibri" panose="020F0502020204030204" pitchFamily="34" charset="0"/>
                <a:cs typeface="Calibri" panose="020F0502020204030204" pitchFamily="34" charset="0"/>
              </a:rPr>
              <a:t>Weijie</a:t>
            </a:r>
            <a:r>
              <a:rPr lang="en-US" altLang="zh-CN" sz="1600" dirty="0" smtClean="0">
                <a:solidFill>
                  <a:srgbClr val="00B050"/>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zh-CN" sz="1600" dirty="0">
                <a:solidFill>
                  <a:srgbClr val="00B050"/>
                </a:solidFill>
                <a:latin typeface="Calibri" panose="020F0502020204030204" pitchFamily="34" charset="0"/>
                <a:cs typeface="Calibri" panose="020F0502020204030204" pitchFamily="34" charset="0"/>
              </a:rPr>
              <a:t>11-22/1800, </a:t>
            </a:r>
            <a:r>
              <a:rPr lang="en-US" sz="1600" dirty="0">
                <a:solidFill>
                  <a:srgbClr val="00B050"/>
                </a:solidFill>
                <a:latin typeface="Calibri" panose="020F0502020204030204" pitchFamily="34" charset="0"/>
                <a:cs typeface="Calibri" panose="020F0502020204030204" pitchFamily="34" charset="0"/>
              </a:rPr>
              <a:t>New use cases for AMP </a:t>
            </a:r>
            <a:r>
              <a:rPr lang="en-US" sz="1600" dirty="0" err="1">
                <a:solidFill>
                  <a:srgbClr val="00B050"/>
                </a:solidFill>
                <a:latin typeface="Calibri" panose="020F0502020204030204" pitchFamily="34" charset="0"/>
                <a:cs typeface="Calibri" panose="020F0502020204030204" pitchFamily="34" charset="0"/>
              </a:rPr>
              <a:t>IoT</a:t>
            </a:r>
            <a:r>
              <a:rPr lang="en-US" sz="1600" dirty="0">
                <a:solidFill>
                  <a:srgbClr val="00B050"/>
                </a:solidFill>
                <a:latin typeface="Calibri" panose="020F0502020204030204" pitchFamily="34" charset="0"/>
                <a:cs typeface="Calibri" panose="020F0502020204030204" pitchFamily="34" charset="0"/>
              </a:rPr>
              <a:t> devices smart-grid, </a:t>
            </a:r>
            <a:r>
              <a:rPr lang="en-US" sz="1600" dirty="0" err="1">
                <a:solidFill>
                  <a:srgbClr val="00B050"/>
                </a:solidFill>
                <a:latin typeface="Calibri" panose="020F0502020204030204" pitchFamily="34" charset="0"/>
                <a:cs typeface="Calibri" panose="020F0502020204030204" pitchFamily="34" charset="0"/>
              </a:rPr>
              <a:t>Yinan</a:t>
            </a:r>
            <a:r>
              <a:rPr lang="en-US" sz="1600" dirty="0">
                <a:solidFill>
                  <a:srgbClr val="00B050"/>
                </a:solidFill>
                <a:latin typeface="Calibri" panose="020F0502020204030204" pitchFamily="34" charset="0"/>
                <a:cs typeface="Calibri" panose="020F0502020204030204" pitchFamily="34" charset="0"/>
              </a:rPr>
              <a:t> Qi (OPPO)</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altLang="zh-CN" sz="1600" dirty="0">
                <a:solidFill>
                  <a:srgbClr val="00B050"/>
                </a:solidFill>
                <a:latin typeface="Calibri" panose="020F0502020204030204" pitchFamily="34" charset="0"/>
                <a:cs typeface="Calibri" panose="020F0502020204030204" pitchFamily="34" charset="0"/>
              </a:rPr>
              <a:t>11-22/1799, </a:t>
            </a:r>
            <a:r>
              <a:rPr lang="en-US" sz="1600" dirty="0">
                <a:solidFill>
                  <a:srgbClr val="00B050"/>
                </a:solidFill>
                <a:latin typeface="Calibri" panose="020F0502020204030204" pitchFamily="34" charset="0"/>
                <a:cs typeface="Calibri" panose="020F0502020204030204" pitchFamily="34" charset="0"/>
              </a:rPr>
              <a:t>On energy harvesting and the differentiation with RFID, </a:t>
            </a:r>
            <a:r>
              <a:rPr lang="en-US" sz="1600" dirty="0" err="1">
                <a:solidFill>
                  <a:srgbClr val="00B050"/>
                </a:solidFill>
                <a:latin typeface="Calibri" panose="020F0502020204030204" pitchFamily="34" charset="0"/>
                <a:cs typeface="Calibri" panose="020F0502020204030204" pitchFamily="34" charset="0"/>
              </a:rPr>
              <a:t>Weijie</a:t>
            </a:r>
            <a:r>
              <a:rPr lang="en-US" sz="1600" dirty="0">
                <a:solidFill>
                  <a:srgbClr val="00B050"/>
                </a:solidFill>
                <a:latin typeface="Calibri" panose="020F0502020204030204" pitchFamily="34" charset="0"/>
                <a:cs typeface="Calibri" panose="020F0502020204030204" pitchFamily="34" charset="0"/>
              </a:rPr>
              <a:t> Xu (OPPO</a:t>
            </a:r>
            <a:r>
              <a:rPr lang="en-US" sz="1600" dirty="0" smtClean="0">
                <a:solidFill>
                  <a:srgbClr val="00B050"/>
                </a:solidFill>
                <a:latin typeface="Calibri" panose="020F0502020204030204" pitchFamily="34" charset="0"/>
                <a:cs typeface="Calibri" panose="020F0502020204030204" pitchFamily="34" charset="0"/>
              </a:rPr>
              <a:t>)</a:t>
            </a:r>
          </a:p>
          <a:p>
            <a:pPr marL="800100" lvl="1" indent="-342900" algn="just">
              <a:lnSpc>
                <a:spcPct val="120000"/>
              </a:lnSpc>
              <a:buFontTx/>
              <a:buChar char="•"/>
              <a:defRPr/>
            </a:pPr>
            <a:r>
              <a:rPr lang="en-US" sz="1600" dirty="0">
                <a:solidFill>
                  <a:srgbClr val="00B050"/>
                </a:solidFill>
                <a:latin typeface="Calibri" panose="020F0502020204030204" pitchFamily="34" charset="0"/>
                <a:cs typeface="Calibri" panose="020F0502020204030204" pitchFamily="34" charset="0"/>
              </a:rPr>
              <a:t>11-22/1960, Summary and recommendation for AMP </a:t>
            </a:r>
            <a:r>
              <a:rPr lang="en-US" sz="1600" dirty="0" err="1" smtClean="0">
                <a:solidFill>
                  <a:srgbClr val="00B050"/>
                </a:solidFill>
                <a:latin typeface="Calibri" panose="020F0502020204030204" pitchFamily="34" charset="0"/>
                <a:cs typeface="Calibri" panose="020F0502020204030204" pitchFamily="34" charset="0"/>
              </a:rPr>
              <a:t>IoT</a:t>
            </a:r>
            <a:r>
              <a:rPr lang="en-US" sz="1600" dirty="0" smtClean="0">
                <a:solidFill>
                  <a:srgbClr val="00B050"/>
                </a:solidFill>
                <a:latin typeface="Calibri" panose="020F0502020204030204" pitchFamily="34" charset="0"/>
                <a:cs typeface="Calibri" panose="020F0502020204030204" pitchFamily="34" charset="0"/>
              </a:rPr>
              <a:t>, </a:t>
            </a:r>
            <a:r>
              <a:rPr lang="en-US" sz="1600" dirty="0" err="1" smtClean="0">
                <a:solidFill>
                  <a:srgbClr val="00B050"/>
                </a:solidFill>
                <a:latin typeface="Calibri" panose="020F0502020204030204" pitchFamily="34" charset="0"/>
                <a:cs typeface="Calibri" panose="020F0502020204030204" pitchFamily="34" charset="0"/>
              </a:rPr>
              <a:t>Weijie</a:t>
            </a:r>
            <a:r>
              <a:rPr lang="en-US" sz="1600" dirty="0" smtClean="0">
                <a:solidFill>
                  <a:srgbClr val="00B050"/>
                </a:solidFill>
                <a:latin typeface="Calibri" panose="020F0502020204030204" pitchFamily="34" charset="0"/>
                <a:cs typeface="Calibri" panose="020F0502020204030204" pitchFamily="34" charset="0"/>
              </a:rPr>
              <a:t> Xu (OPPO)</a:t>
            </a:r>
            <a:endParaRPr lang="en-US" sz="1600" dirty="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sz="1600" dirty="0">
                <a:solidFill>
                  <a:srgbClr val="00B050"/>
                </a:solidFill>
                <a:latin typeface="Calibri" panose="020F0502020204030204" pitchFamily="34" charset="0"/>
                <a:cs typeface="Calibri" panose="020F0502020204030204" pitchFamily="34" charset="0"/>
              </a:rPr>
              <a:t>11-22/1961, </a:t>
            </a:r>
            <a:r>
              <a:rPr lang="nb-NO" sz="1600" dirty="0">
                <a:solidFill>
                  <a:srgbClr val="00B050"/>
                </a:solidFill>
                <a:latin typeface="Calibri" panose="020F0502020204030204" pitchFamily="34" charset="0"/>
                <a:cs typeface="Calibri" panose="020F0502020204030204" pitchFamily="34" charset="0"/>
              </a:rPr>
              <a:t>Prototype Presentation for AMP </a:t>
            </a:r>
            <a:r>
              <a:rPr lang="nb-NO" sz="1600" dirty="0" smtClean="0">
                <a:solidFill>
                  <a:srgbClr val="00B050"/>
                </a:solidFill>
                <a:latin typeface="Calibri" panose="020F0502020204030204" pitchFamily="34" charset="0"/>
                <a:cs typeface="Calibri" panose="020F0502020204030204" pitchFamily="34" charset="0"/>
              </a:rPr>
              <a:t>IoT, Yinan Qi (OPPO)</a:t>
            </a:r>
            <a:endParaRPr lang="nb-NO" sz="1600" dirty="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nb-NO" sz="1600" dirty="0" smtClean="0">
                <a:solidFill>
                  <a:schemeClr val="tx1"/>
                </a:solidFill>
                <a:latin typeface="Calibri" panose="020F0502020204030204" pitchFamily="34" charset="0"/>
                <a:cs typeface="Calibri" panose="020F0502020204030204" pitchFamily="34" charset="0"/>
              </a:rPr>
              <a:t>11-22/1562r4, </a:t>
            </a:r>
            <a:r>
              <a:rPr lang="en-US" sz="1600" dirty="0">
                <a:solidFill>
                  <a:schemeClr val="tx1"/>
                </a:solidFill>
                <a:latin typeface="Calibri" panose="020F0502020204030204" pitchFamily="34" charset="0"/>
                <a:cs typeface="Calibri" panose="020F0502020204030204" pitchFamily="34" charset="0"/>
              </a:rPr>
              <a:t>Draft Technical Report on support of AMP </a:t>
            </a:r>
            <a:r>
              <a:rPr lang="en-US" sz="1600" dirty="0" err="1">
                <a:solidFill>
                  <a:schemeClr val="tx1"/>
                </a:solidFill>
                <a:latin typeface="Calibri" panose="020F0502020204030204" pitchFamily="34" charset="0"/>
                <a:cs typeface="Calibri" panose="020F0502020204030204" pitchFamily="34" charset="0"/>
              </a:rPr>
              <a:t>IoT</a:t>
            </a:r>
            <a:r>
              <a:rPr lang="en-US" sz="1600" dirty="0">
                <a:solidFill>
                  <a:schemeClr val="tx1"/>
                </a:solidFill>
                <a:latin typeface="Calibri" panose="020F0502020204030204" pitchFamily="34" charset="0"/>
                <a:cs typeface="Calibri" panose="020F0502020204030204" pitchFamily="34" charset="0"/>
              </a:rPr>
              <a:t> devices in WLAN, </a:t>
            </a:r>
            <a:r>
              <a:rPr lang="en-US" sz="1600" dirty="0" err="1" smtClean="0">
                <a:solidFill>
                  <a:schemeClr val="tx1"/>
                </a:solidFill>
                <a:latin typeface="Calibri" panose="020F0502020204030204" pitchFamily="34" charset="0"/>
                <a:cs typeface="Calibri" panose="020F0502020204030204" pitchFamily="34" charset="0"/>
              </a:rPr>
              <a:t>Weijie</a:t>
            </a:r>
            <a:r>
              <a:rPr lang="en-US" sz="1600" dirty="0" smtClean="0">
                <a:solidFill>
                  <a:schemeClr val="tx1"/>
                </a:solidFill>
                <a:latin typeface="Calibri" panose="020F0502020204030204" pitchFamily="34" charset="0"/>
                <a:cs typeface="Calibri" panose="020F0502020204030204" pitchFamily="34" charset="0"/>
              </a:rPr>
              <a:t> Xu (OPPO)</a:t>
            </a:r>
            <a:endParaRPr lang="en-US" sz="16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altLang="zh-CN" sz="1600" dirty="0">
                <a:solidFill>
                  <a:schemeClr val="tx1"/>
                </a:solidFill>
                <a:latin typeface="Calibri" panose="020F0502020204030204" pitchFamily="34" charset="0"/>
                <a:cs typeface="Calibri" panose="020F0502020204030204" pitchFamily="34" charset="0"/>
              </a:rPr>
              <a:t>11-22/2017, </a:t>
            </a:r>
            <a:r>
              <a:rPr lang="en-US" altLang="zh-CN" sz="1600" dirty="0" smtClean="0">
                <a:solidFill>
                  <a:schemeClr val="tx1"/>
                </a:solidFill>
                <a:latin typeface="Calibri" panose="020F0502020204030204" pitchFamily="34" charset="0"/>
                <a:cs typeface="Calibri" panose="020F0502020204030204" pitchFamily="34" charset="0"/>
              </a:rPr>
              <a:t>discussion-on-scope-of-AMP-in-WLAN, </a:t>
            </a:r>
            <a:r>
              <a:rPr lang="en-US" altLang="zh-CN" sz="1600" dirty="0" err="1" smtClean="0">
                <a:solidFill>
                  <a:schemeClr val="tx1"/>
                </a:solidFill>
                <a:latin typeface="Calibri" panose="020F0502020204030204" pitchFamily="34" charset="0"/>
                <a:cs typeface="Calibri" panose="020F0502020204030204" pitchFamily="34" charset="0"/>
              </a:rPr>
              <a:t>Weijie</a:t>
            </a:r>
            <a:r>
              <a:rPr lang="en-US" altLang="zh-CN" sz="1600" dirty="0" smtClean="0">
                <a:solidFill>
                  <a:schemeClr val="tx1"/>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a:t>
            </a:r>
            <a:r>
              <a:rPr lang="en-US" altLang="zh-CN" sz="1600" dirty="0"/>
              <a:t>2022, questions-and-answers-on-regulation-requirements-for-amp-</a:t>
            </a:r>
            <a:r>
              <a:rPr lang="en-US" altLang="zh-CN" sz="1600" dirty="0" err="1"/>
              <a:t>iot</a:t>
            </a:r>
            <a:r>
              <a:rPr lang="en-US" altLang="zh-CN" sz="1600" dirty="0"/>
              <a:t>, </a:t>
            </a:r>
            <a:r>
              <a:rPr lang="en-US" altLang="zh-CN" sz="1600" dirty="0" err="1"/>
              <a:t>Weijie</a:t>
            </a:r>
            <a:r>
              <a:rPr lang="en-US" altLang="zh-CN" sz="1600" dirty="0"/>
              <a:t> Xu (OPPO)</a:t>
            </a:r>
          </a:p>
          <a:p>
            <a:pPr marL="800100" lvl="1" indent="-342900" algn="just">
              <a:lnSpc>
                <a:spcPct val="120000"/>
              </a:lnSpc>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tbc</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Nov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Executive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Yinan</a:t>
            </a:r>
            <a:r>
              <a:rPr lang="en-US" altLang="en-US" sz="2000" kern="0" dirty="0" smtClean="0">
                <a:latin typeface="Arial" panose="020B0604020202020204" pitchFamily="34" charset="0"/>
              </a:rPr>
              <a:t> Qi </a:t>
            </a:r>
            <a:r>
              <a:rPr lang="en-US" altLang="en-US" sz="2000" kern="0" dirty="0">
                <a:latin typeface="Arial" panose="020B0604020202020204" pitchFamily="34" charset="0"/>
              </a:rPr>
              <a:t>(OPPO)</a:t>
            </a:r>
          </a:p>
          <a:p>
            <a:pPr>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Local </a:t>
            </a:r>
            <a:r>
              <a:rPr lang="en-US" altLang="en-US" sz="2000" kern="0" dirty="0">
                <a:latin typeface="Arial" panose="020B0604020202020204" pitchFamily="34" charset="0"/>
              </a:rPr>
              <a:t>Coordinator: 	</a:t>
            </a:r>
            <a:r>
              <a:rPr lang="en-US" altLang="en-US" sz="2000" kern="0" dirty="0" smtClean="0">
                <a:latin typeface="Arial" panose="020B0604020202020204" pitchFamily="34" charset="0"/>
              </a:rPr>
              <a:t>n/a</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TIG Oct TC summary</a:t>
            </a:r>
            <a:endParaRPr lang="en-GB" altLang="en-US" dirty="0"/>
          </a:p>
          <a:p>
            <a:pPr eaLnBrk="0" hangingPunct="0">
              <a:defRPr/>
            </a:pPr>
            <a:r>
              <a:rPr lang="en-US" altLang="en-GB" dirty="0" smtClean="0"/>
              <a:t>Contribution discussion</a:t>
            </a:r>
          </a:p>
          <a:p>
            <a:pPr lvl="1" eaLnBrk="0" hangingPunct="0">
              <a:defRPr/>
            </a:pPr>
            <a:r>
              <a:rPr lang="en-US" dirty="0">
                <a:solidFill>
                  <a:srgbClr val="00B050"/>
                </a:solidFill>
              </a:rPr>
              <a:t>11-22/1961, </a:t>
            </a:r>
            <a:r>
              <a:rPr lang="nb-NO" dirty="0">
                <a:solidFill>
                  <a:srgbClr val="00B050"/>
                </a:solidFill>
              </a:rPr>
              <a:t>Prototype Presentation for AMP IoT, Yinan Qi (OPPO)</a:t>
            </a:r>
          </a:p>
          <a:p>
            <a:pPr lvl="1" eaLnBrk="0" hangingPunct="0">
              <a:defRPr/>
            </a:pPr>
            <a:r>
              <a:rPr lang="en-US" dirty="0" smtClean="0">
                <a:solidFill>
                  <a:srgbClr val="00B050"/>
                </a:solidFill>
              </a:rPr>
              <a:t>11-22/1960</a:t>
            </a:r>
            <a:r>
              <a:rPr lang="en-US" dirty="0">
                <a:solidFill>
                  <a:srgbClr val="00B050"/>
                </a:solidFill>
              </a:rPr>
              <a:t>, Summary and recommendation for AMP </a:t>
            </a:r>
            <a:r>
              <a:rPr lang="en-US" dirty="0" err="1">
                <a:solidFill>
                  <a:srgbClr val="00B050"/>
                </a:solidFill>
              </a:rPr>
              <a:t>IoT</a:t>
            </a:r>
            <a:r>
              <a:rPr lang="en-US" dirty="0">
                <a:solidFill>
                  <a:srgbClr val="00B050"/>
                </a:solidFill>
              </a:rPr>
              <a:t>, </a:t>
            </a:r>
            <a:r>
              <a:rPr lang="en-US" dirty="0" err="1">
                <a:solidFill>
                  <a:srgbClr val="00B050"/>
                </a:solidFill>
              </a:rPr>
              <a:t>Weijie</a:t>
            </a:r>
            <a:r>
              <a:rPr lang="en-US" dirty="0">
                <a:solidFill>
                  <a:srgbClr val="00B050"/>
                </a:solidFill>
              </a:rPr>
              <a:t> Xu (OPPO)</a:t>
            </a:r>
          </a:p>
          <a:p>
            <a:pPr eaLnBrk="0" hangingPunct="0">
              <a:defRPr/>
            </a:pPr>
            <a:r>
              <a:rPr lang="en-US" altLang="en-GB" dirty="0" smtClean="0"/>
              <a:t>Reminding the group of the AMP tutorial on Monday EVE (18:00 - 19:20)</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 Teleconference Progress</a:t>
            </a:r>
            <a:endParaRPr lang="zh-CN" altLang="en-US" sz="2800" dirty="0"/>
          </a:p>
        </p:txBody>
      </p:sp>
      <p:sp>
        <p:nvSpPr>
          <p:cNvPr id="3" name="内容占位符 2"/>
          <p:cNvSpPr>
            <a:spLocks noGrp="1"/>
          </p:cNvSpPr>
          <p:nvPr>
            <p:ph idx="1"/>
          </p:nvPr>
        </p:nvSpPr>
        <p:spPr>
          <a:xfrm>
            <a:off x="914400" y="1828842"/>
            <a:ext cx="10361613" cy="4419483"/>
          </a:xfrm>
        </p:spPr>
        <p:txBody>
          <a:bodyPr>
            <a:normAutofit fontScale="62500" lnSpcReduction="20000"/>
          </a:bodyPr>
          <a:lstStyle/>
          <a:p>
            <a:pPr>
              <a:lnSpc>
                <a:spcPct val="120000"/>
              </a:lnSpc>
              <a:spcAft>
                <a:spcPts val="600"/>
              </a:spcAft>
            </a:pPr>
            <a:r>
              <a:rPr lang="en-US" altLang="zh-CN" sz="2800" dirty="0" smtClean="0">
                <a:sym typeface="+mn-ea"/>
              </a:rPr>
              <a:t>Time: Oct 25</a:t>
            </a:r>
            <a:r>
              <a:rPr lang="en-US" altLang="zh-CN" sz="2800" baseline="30000" dirty="0" smtClean="0">
                <a:sym typeface="+mn-ea"/>
              </a:rPr>
              <a:t>th</a:t>
            </a:r>
            <a:r>
              <a:rPr lang="en-US" altLang="zh-CN" sz="2800" dirty="0" smtClean="0">
                <a:sym typeface="+mn-ea"/>
              </a:rPr>
              <a:t>, 2022</a:t>
            </a:r>
          </a:p>
          <a:p>
            <a:pPr>
              <a:lnSpc>
                <a:spcPct val="120000"/>
              </a:lnSpc>
              <a:spcAft>
                <a:spcPts val="600"/>
              </a:spcAft>
            </a:pPr>
            <a:r>
              <a:rPr lang="en-US" altLang="zh-CN" sz="2800" dirty="0" smtClean="0">
                <a:sym typeface="+mn-ea"/>
              </a:rPr>
              <a:t>Presented contributions</a:t>
            </a:r>
          </a:p>
          <a:p>
            <a:pPr marL="685800" lvl="1" indent="-342900">
              <a:lnSpc>
                <a:spcPct val="120000"/>
              </a:lnSpc>
              <a:spcAft>
                <a:spcPts val="600"/>
              </a:spcAft>
              <a:buFontTx/>
              <a:buChar char="-"/>
              <a:defRPr/>
            </a:pPr>
            <a:r>
              <a:rPr lang="en-US" altLang="zh-CN" sz="2600" dirty="0" smtClean="0"/>
              <a:t>11-22/1800</a:t>
            </a:r>
            <a:r>
              <a:rPr lang="en-US" altLang="zh-CN" sz="2600" dirty="0"/>
              <a:t>, </a:t>
            </a:r>
            <a:r>
              <a:rPr lang="en-US" sz="2600" dirty="0"/>
              <a:t>New use cases for AMP </a:t>
            </a:r>
            <a:r>
              <a:rPr lang="en-US" sz="2600" dirty="0" err="1"/>
              <a:t>IoT</a:t>
            </a:r>
            <a:r>
              <a:rPr lang="en-US" sz="2600" dirty="0"/>
              <a:t> devices smart-grid, </a:t>
            </a:r>
            <a:r>
              <a:rPr lang="en-US" sz="2600" dirty="0" err="1"/>
              <a:t>Yinan</a:t>
            </a:r>
            <a:r>
              <a:rPr lang="en-US" sz="2600" dirty="0"/>
              <a:t> Qi (OPPO)</a:t>
            </a:r>
            <a:endParaRPr lang="en-US" altLang="zh-CN" sz="2600" dirty="0"/>
          </a:p>
          <a:p>
            <a:pPr marL="685800" lvl="1" indent="-342900">
              <a:lnSpc>
                <a:spcPct val="120000"/>
              </a:lnSpc>
              <a:spcAft>
                <a:spcPts val="600"/>
              </a:spcAft>
              <a:buFontTx/>
              <a:buChar char="-"/>
              <a:defRPr/>
            </a:pPr>
            <a:r>
              <a:rPr lang="en-US" altLang="zh-CN" sz="2600" dirty="0"/>
              <a:t>11-22/1799, </a:t>
            </a:r>
            <a:r>
              <a:rPr lang="en-US" sz="2600" dirty="0"/>
              <a:t>On energy harvesting and the differentiation with RFID, </a:t>
            </a:r>
            <a:r>
              <a:rPr lang="en-US" sz="2600" dirty="0" err="1"/>
              <a:t>Weijie</a:t>
            </a:r>
            <a:r>
              <a:rPr lang="en-US" sz="2600" dirty="0"/>
              <a:t> Xu (OPPO)</a:t>
            </a:r>
            <a:endParaRPr lang="en-US" altLang="zh-CN" sz="2600" dirty="0"/>
          </a:p>
          <a:p>
            <a:pPr marL="685800" lvl="1" indent="-342900">
              <a:buFontTx/>
              <a:buChar char="-"/>
            </a:pPr>
            <a:endParaRPr lang="en-US" altLang="zh-CN" sz="2500" dirty="0" smtClean="0">
              <a:sym typeface="+mn-ea"/>
            </a:endParaRPr>
          </a:p>
          <a:p>
            <a:pPr marL="0" indent="0">
              <a:lnSpc>
                <a:spcPct val="120000"/>
              </a:lnSpc>
              <a:spcAft>
                <a:spcPts val="600"/>
              </a:spcAft>
              <a:defRPr/>
            </a:pPr>
            <a:r>
              <a:rPr lang="en-US" altLang="zh-CN" sz="2900" dirty="0"/>
              <a:t>The chair announced call for comments on the tech report draft (11-22/1562) in 802.11 reflector.</a:t>
            </a:r>
          </a:p>
          <a:p>
            <a:pPr marL="0" indent="0">
              <a:lnSpc>
                <a:spcPct val="120000"/>
              </a:lnSpc>
              <a:spcAft>
                <a:spcPts val="600"/>
              </a:spcAft>
            </a:pPr>
            <a:r>
              <a:rPr lang="en-US" altLang="zh-CN" sz="2900" dirty="0">
                <a:sym typeface="+mn-ea"/>
              </a:rPr>
              <a:t>The minutes of AMP TIG meetings during Sep interim week and AMP TIG teleconference on Oct 25 are listed below:</a:t>
            </a:r>
          </a:p>
          <a:p>
            <a:pPr marL="685800" lvl="1" indent="-342900">
              <a:lnSpc>
                <a:spcPct val="120000"/>
              </a:lnSpc>
              <a:spcAft>
                <a:spcPts val="600"/>
              </a:spcAft>
              <a:buFontTx/>
              <a:buChar char="-"/>
              <a:defRPr/>
            </a:pPr>
            <a:r>
              <a:rPr lang="en-US" altLang="zh-CN" sz="2500" dirty="0">
                <a:sym typeface="+mn-ea"/>
                <a:hlinkClick r:id="rId2"/>
              </a:rPr>
              <a:t>https://mentor.ieee.org/802.11/dcn/22/11-22-1623-01-0amp-amp-tig-session-minutes-of-sept22-802-11-mixed-mode.docx</a:t>
            </a:r>
            <a:endParaRPr lang="en-US" altLang="zh-CN" sz="2500" dirty="0">
              <a:sym typeface="+mn-ea"/>
            </a:endParaRPr>
          </a:p>
          <a:p>
            <a:pPr marL="685800" lvl="1" indent="-342900">
              <a:lnSpc>
                <a:spcPct val="120000"/>
              </a:lnSpc>
              <a:spcAft>
                <a:spcPts val="600"/>
              </a:spcAft>
              <a:buFontTx/>
              <a:buChar char="-"/>
              <a:defRPr/>
            </a:pPr>
            <a:r>
              <a:rPr lang="en-US" altLang="zh-CN" sz="2500" dirty="0">
                <a:hlinkClick r:id="rId3"/>
              </a:rPr>
              <a:t>https://mentor.ieee.org/802.11/dcn/22/11-22-1814-00-0amp-ieee-802-11-amp-tig-teleconference-minutes-for-oct-2022.docx</a:t>
            </a:r>
            <a:endParaRPr lang="en-US" altLang="zh-CN" sz="25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Nov 2022</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Nov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Executive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Yinan</a:t>
            </a:r>
            <a:r>
              <a:rPr lang="en-US" altLang="en-US" sz="2000" kern="0" dirty="0">
                <a:latin typeface="Arial" panose="020B0604020202020204" pitchFamily="34" charset="0"/>
              </a:rPr>
              <a:t> Qi (OPPO)</a:t>
            </a:r>
          </a:p>
          <a:p>
            <a:pPr>
              <a:lnSpc>
                <a:spcPct val="90000"/>
              </a:lnSpc>
              <a:buNone/>
              <a:defRPr/>
            </a:pPr>
            <a:r>
              <a:rPr lang="en-US" altLang="en-US" sz="2000" kern="0" dirty="0">
                <a:latin typeface="Arial" panose="020B0604020202020204" pitchFamily="34" charset="0"/>
              </a:rPr>
              <a:t>	       Local Coordinator: 	n/a</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lvl="1" eaLnBrk="0" hangingPunct="0">
              <a:defRPr/>
            </a:pPr>
            <a:r>
              <a:rPr lang="nb-NO" dirty="0" smtClean="0"/>
              <a:t>11-22/1562r4, </a:t>
            </a:r>
            <a:r>
              <a:rPr lang="en-US" dirty="0"/>
              <a:t>Draft Technical Report on support of AMP </a:t>
            </a:r>
            <a:r>
              <a:rPr lang="en-US" dirty="0" err="1"/>
              <a:t>IoT</a:t>
            </a:r>
            <a:r>
              <a:rPr lang="en-US" dirty="0"/>
              <a:t> devices in WLAN, </a:t>
            </a:r>
            <a:r>
              <a:rPr lang="en-US" dirty="0" err="1"/>
              <a:t>Weijie</a:t>
            </a:r>
            <a:r>
              <a:rPr lang="en-US" dirty="0"/>
              <a:t> Xu (OPPO)</a:t>
            </a:r>
          </a:p>
          <a:p>
            <a:pPr lvl="1" eaLnBrk="0" hangingPunct="0">
              <a:defRPr/>
            </a:pPr>
            <a:r>
              <a:rPr lang="en-US" altLang="zh-CN" sz="2100" dirty="0"/>
              <a:t>11-22/2017, discussion-on-scope-of-AMP-in-WLAN, </a:t>
            </a:r>
            <a:r>
              <a:rPr lang="en-US" altLang="zh-CN" sz="2100" dirty="0" err="1"/>
              <a:t>Weijie</a:t>
            </a:r>
            <a:r>
              <a:rPr lang="en-US" altLang="zh-CN" sz="2100" dirty="0"/>
              <a:t> Xu (OPPO)</a:t>
            </a:r>
          </a:p>
          <a:p>
            <a:pPr lvl="1" eaLnBrk="0" hangingPunct="0">
              <a:defRPr/>
            </a:pPr>
            <a:r>
              <a:rPr lang="en-US" altLang="zh-CN" sz="2100" dirty="0" smtClean="0"/>
              <a:t>11-22/2022, questions-and-answers-on-regulation-requirements-for-amp-</a:t>
            </a:r>
            <a:r>
              <a:rPr lang="en-US" altLang="zh-CN" sz="2100" dirty="0" err="1" smtClean="0"/>
              <a:t>iot</a:t>
            </a:r>
            <a:r>
              <a:rPr lang="en-US" altLang="zh-CN" sz="2100" dirty="0" smtClean="0"/>
              <a:t>, </a:t>
            </a:r>
            <a:r>
              <a:rPr lang="en-US" altLang="zh-CN" sz="2100" dirty="0" err="1" smtClean="0"/>
              <a:t>Weijie</a:t>
            </a:r>
            <a:r>
              <a:rPr lang="en-US" altLang="zh-CN" sz="2100" dirty="0" smtClean="0"/>
              <a:t> Xu (OPPO)</a:t>
            </a:r>
            <a:endParaRPr lang="en-US" altLang="zh-CN" sz="2100" dirty="0"/>
          </a:p>
          <a:p>
            <a:pPr eaLnBrk="0" hangingPunct="0">
              <a:defRPr/>
            </a:pPr>
            <a:r>
              <a:rPr lang="en-US" altLang="en-GB" dirty="0" smtClean="0"/>
              <a:t>Teleconference plan</a:t>
            </a:r>
            <a:endParaRPr lang="en-US" altLang="en-GB" dirty="0"/>
          </a:p>
          <a:p>
            <a:pPr eaLnBrk="0" hangingPunct="0">
              <a:defRPr/>
            </a:pPr>
            <a:r>
              <a:rPr lang="en-US" altLang="en-GB" dirty="0"/>
              <a:t>Any 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AMP TIG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Nov 2022</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Dec 13</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9:00am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11:00am</a:t>
            </a:r>
            <a:r>
              <a:rPr lang="en-US" altLang="zh-CN" sz="2800" dirty="0">
                <a:solidFill>
                  <a:srgbClr val="00B050"/>
                </a:solidFill>
                <a:cs typeface="+mn-ea"/>
                <a:sym typeface="+mn-ea"/>
              </a:rPr>
              <a:t>, ET</a:t>
            </a: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141383</TotalTime>
  <Words>2132</Words>
  <Application>Microsoft Office PowerPoint</Application>
  <PresentationFormat>宽屏</PresentationFormat>
  <Paragraphs>303</Paragraphs>
  <Slides>23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4"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November 802.11 plenary session</vt:lpstr>
      <vt:lpstr>AMP TIG Meeting Plan during the Plenary Week</vt:lpstr>
      <vt:lpstr>Submission List (Call for submissions)</vt:lpstr>
      <vt:lpstr>IEEE 802.11 AMP TIG Meeting During IEEE 802.11 Nov Plenary 2022</vt:lpstr>
      <vt:lpstr>PowerPoint 演示文稿</vt:lpstr>
      <vt:lpstr>AMP TIG Teleconference Progress</vt:lpstr>
      <vt:lpstr>IEEE 802.11 AMP TIG Meeting During IEEE 802.11 Nov Plenary 2022</vt:lpstr>
      <vt:lpstr>PowerPoint 演示文稿</vt:lpstr>
      <vt:lpstr>AMP TIG Teleconference Plan</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5524</cp:revision>
  <cp:lastPrinted>2014-11-04T15:04:00Z</cp:lastPrinted>
  <dcterms:created xsi:type="dcterms:W3CDTF">2007-04-17T18:10:00Z</dcterms:created>
  <dcterms:modified xsi:type="dcterms:W3CDTF">2022-11-17T07:49:35Z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