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2"/>
  </p:notesMasterIdLst>
  <p:handoutMasterIdLst>
    <p:handoutMasterId r:id="rId33"/>
  </p:handoutMasterIdLst>
  <p:sldIdLst>
    <p:sldId id="1263" r:id="rId2"/>
    <p:sldId id="1266" r:id="rId3"/>
    <p:sldId id="1267" r:id="rId4"/>
    <p:sldId id="1268" r:id="rId5"/>
    <p:sldId id="1269" r:id="rId6"/>
    <p:sldId id="1270" r:id="rId7"/>
    <p:sldId id="1271" r:id="rId8"/>
    <p:sldId id="1272" r:id="rId9"/>
    <p:sldId id="1273" r:id="rId10"/>
    <p:sldId id="1274" r:id="rId11"/>
    <p:sldId id="1275" r:id="rId12"/>
    <p:sldId id="1276" r:id="rId13"/>
    <p:sldId id="1277" r:id="rId14"/>
    <p:sldId id="1278" r:id="rId15"/>
    <p:sldId id="1279" r:id="rId16"/>
    <p:sldId id="1280" r:id="rId17"/>
    <p:sldId id="1281" r:id="rId18"/>
    <p:sldId id="1282" r:id="rId19"/>
    <p:sldId id="1298" r:id="rId20"/>
    <p:sldId id="1296" r:id="rId21"/>
    <p:sldId id="1283" r:id="rId22"/>
    <p:sldId id="1284" r:id="rId23"/>
    <p:sldId id="1295" r:id="rId24"/>
    <p:sldId id="1297" r:id="rId25"/>
    <p:sldId id="1286" r:id="rId26"/>
    <p:sldId id="1287" r:id="rId27"/>
    <p:sldId id="1289" r:id="rId28"/>
    <p:sldId id="1291" r:id="rId29"/>
    <p:sldId id="1300" r:id="rId30"/>
    <p:sldId id="1299" r:id="rId31"/>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93" autoAdjust="0"/>
    <p:restoredTop sz="95405"/>
  </p:normalViewPr>
  <p:slideViewPr>
    <p:cSldViewPr showGuides="1">
      <p:cViewPr varScale="1">
        <p:scale>
          <a:sx n="78" d="100"/>
          <a:sy n="78" d="100"/>
        </p:scale>
        <p:origin x="264"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Nov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2023</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2023</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Jan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23</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/2170</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r4</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registration"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3/11-23-2202-06-0amp-draft-response-to-itu-t-sg20-ls-on-the-draft-technical-report-itu-t-ystr-ambient-iot.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Jan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SG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Jan Interim 2024</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2024-01-02</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326"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Guideline for Straw Polls during AMP SG Teleconference/E-meeting</a:t>
            </a:r>
            <a:endParaRPr lang="en-US" altLang="zh-CN" sz="3200" kern="0" dirty="0"/>
          </a:p>
        </p:txBody>
      </p:sp>
      <p:sp>
        <p:nvSpPr>
          <p:cNvPr id="6" name="文本占位符 2"/>
          <p:cNvSpPr txBox="1"/>
          <p:nvPr/>
        </p:nvSpPr>
        <p:spPr>
          <a:xfrm>
            <a:off x="914400" y="1822376"/>
            <a:ext cx="10361930" cy="4425950"/>
          </a:xfrm>
          <a:prstGeom prst="rect">
            <a:avLst/>
          </a:prstGeom>
        </p:spPr>
        <p:txBody>
          <a:bodyPr>
            <a:no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spcBef>
                <a:spcPts val="0"/>
              </a:spcBef>
            </a:pPr>
            <a:r>
              <a:rPr lang="en-US" altLang="zh-CN" sz="1200" kern="0" dirty="0" smtClean="0">
                <a:latin typeface="Arial" panose="020B0604020202020204" pitchFamily="34" charset="0"/>
                <a:cs typeface="Arial" panose="020B0604020202020204" pitchFamily="34" charset="0"/>
              </a:rPr>
              <a:t>Each member that intends to join the conference call (</a:t>
            </a:r>
            <a:r>
              <a:rPr lang="en-US" altLang="zh-CN" sz="1200" kern="0" dirty="0" err="1" smtClean="0">
                <a:latin typeface="Arial" panose="020B0604020202020204" pitchFamily="34" charset="0"/>
                <a:cs typeface="Arial" panose="020B0604020202020204" pitchFamily="34" charset="0"/>
              </a:rPr>
              <a:t>webex</a:t>
            </a:r>
            <a:r>
              <a:rPr lang="en-US" altLang="zh-CN" sz="1200" kern="0" dirty="0" smtClean="0">
                <a:latin typeface="Arial" panose="020B0604020202020204" pitchFamily="34" charset="0"/>
                <a:cs typeface="Arial" panose="020B0604020202020204" pitchFamily="34" charset="0"/>
              </a:rPr>
              <a:t>) and vote needs to:</a:t>
            </a:r>
          </a:p>
          <a:p>
            <a:pPr>
              <a:spcBef>
                <a:spcPts val="0"/>
              </a:spcBef>
            </a:pPr>
            <a:r>
              <a:rPr lang="en-US" altLang="zh-CN" sz="1200" b="0" kern="0" dirty="0" smtClean="0">
                <a:latin typeface="Arial" panose="020B0604020202020204" pitchFamily="34" charset="0"/>
                <a:cs typeface="Arial" panose="020B0604020202020204" pitchFamily="34" charset="0"/>
              </a:rPr>
              <a:t>1)    Ensure that their name and affiliation is listed in the participants list</a:t>
            </a:r>
          </a:p>
          <a:p>
            <a:pPr>
              <a:spcBef>
                <a:spcPts val="0"/>
              </a:spcBef>
            </a:pPr>
            <a:r>
              <a:rPr lang="en-US" altLang="zh-CN" sz="1200" b="0" kern="0" dirty="0" smtClean="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a:spcBef>
                <a:spcPts val="0"/>
              </a:spcBef>
            </a:pPr>
            <a:r>
              <a:rPr lang="en-US" altLang="zh-CN" sz="1200" b="0" kern="0" dirty="0" smtClean="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a:spcBef>
                <a:spcPts val="0"/>
              </a:spcBef>
            </a:pPr>
            <a:r>
              <a:rPr lang="en-US" altLang="zh-CN" sz="1200" b="0" kern="0" dirty="0" smtClean="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kern="0" dirty="0" smtClean="0">
              <a:latin typeface="Arial" panose="020B0604020202020204" pitchFamily="34" charset="0"/>
              <a:cs typeface="Arial" panose="020B0604020202020204" pitchFamily="34" charset="0"/>
            </a:endParaRPr>
          </a:p>
          <a:p>
            <a:pPr>
              <a:spcBef>
                <a:spcPts val="0"/>
              </a:spcBef>
            </a:pP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kern="0" dirty="0" smtClean="0">
                <a:latin typeface="Arial" panose="020B0604020202020204" pitchFamily="34" charset="0"/>
                <a:cs typeface="Arial" panose="020B0604020202020204" pitchFamily="34" charset="0"/>
              </a:rPr>
              <a:t>One or more Straw Polls can be run for each presentation (no motions allowed)</a:t>
            </a:r>
          </a:p>
          <a:p>
            <a:pPr>
              <a:spcBef>
                <a:spcPts val="0"/>
              </a:spcBef>
            </a:pPr>
            <a:r>
              <a:rPr lang="en-US" altLang="zh-CN" sz="1200" b="0" kern="0" dirty="0" smtClean="0">
                <a:latin typeface="Arial" panose="020B0604020202020204" pitchFamily="34" charset="0"/>
                <a:cs typeface="Arial" panose="020B0604020202020204" pitchFamily="34" charset="0"/>
              </a:rPr>
              <a:t>1)    Straw Poll will first be shown on the screen (after discussions as usual))</a:t>
            </a:r>
          </a:p>
          <a:p>
            <a:pPr>
              <a:spcBef>
                <a:spcPts val="0"/>
              </a:spcBef>
            </a:pPr>
            <a:r>
              <a:rPr lang="en-US" altLang="zh-CN" sz="1200" b="0" kern="0" dirty="0" smtClean="0">
                <a:latin typeface="Arial" panose="020B0604020202020204" pitchFamily="34" charset="0"/>
                <a:cs typeface="Arial" panose="020B0604020202020204" pitchFamily="34" charset="0"/>
              </a:rPr>
              <a:t>2)    Chair will then copy the straw poll and display it via the conference call’s polling system</a:t>
            </a:r>
          </a:p>
          <a:p>
            <a:pPr>
              <a:spcBef>
                <a:spcPts val="0"/>
              </a:spcBef>
            </a:pPr>
            <a:r>
              <a:rPr lang="en-US" altLang="zh-CN" sz="1200" b="0" kern="0" dirty="0" smtClean="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a:spcBef>
                <a:spcPts val="0"/>
              </a:spcBef>
            </a:pPr>
            <a:r>
              <a:rPr lang="en-US" altLang="zh-CN" sz="1200" b="0" kern="0" dirty="0" smtClean="0">
                <a:latin typeface="Arial" panose="020B0604020202020204" pitchFamily="34" charset="0"/>
                <a:cs typeface="Arial" panose="020B0604020202020204" pitchFamily="34" charset="0"/>
              </a:rPr>
              <a:t>3)    A Pop-Up window with the SP will appear for each member that is online</a:t>
            </a:r>
          </a:p>
          <a:p>
            <a:pPr>
              <a:spcBef>
                <a:spcPts val="0"/>
              </a:spcBef>
            </a:pPr>
            <a:r>
              <a:rPr lang="en-US" altLang="zh-CN" sz="1200" b="0" kern="0" dirty="0" smtClean="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a:spcBef>
                <a:spcPts val="0"/>
              </a:spcBef>
            </a:pPr>
            <a:r>
              <a:rPr lang="en-US" altLang="zh-CN" sz="1200" b="0" kern="0" dirty="0" smtClean="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a:spcBef>
                <a:spcPts val="0"/>
              </a:spcBef>
            </a:pPr>
            <a:r>
              <a:rPr lang="en-US" altLang="zh-CN" sz="1200" b="0" kern="0" dirty="0" smtClean="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a:spcBef>
                <a:spcPts val="0"/>
              </a:spcBef>
            </a:pPr>
            <a:r>
              <a:rPr lang="en-US" altLang="zh-CN" sz="1200" b="0" kern="0" dirty="0" smtClean="0">
                <a:latin typeface="Arial" panose="020B0604020202020204" pitchFamily="34" charset="0"/>
                <a:cs typeface="Arial" panose="020B0604020202020204" pitchFamily="34" charset="0"/>
              </a:rPr>
              <a:t>	- After a reasonable time (1 min or so) the chair will close the poll</a:t>
            </a:r>
          </a:p>
          <a:p>
            <a:pPr>
              <a:spcBef>
                <a:spcPts val="0"/>
              </a:spcBef>
            </a:pPr>
            <a:r>
              <a:rPr lang="en-US" altLang="zh-CN" sz="1200" b="0" kern="0" dirty="0" smtClean="0">
                <a:latin typeface="Arial" panose="020B0604020202020204" pitchFamily="34" charset="0"/>
                <a:cs typeface="Arial" panose="020B0604020202020204" pitchFamily="34" charset="0"/>
              </a:rPr>
              <a:t>4)    The Outcome of the SP is reported to the group and will be noted in the meeting minutes, as usual</a:t>
            </a:r>
          </a:p>
          <a:p>
            <a:pPr>
              <a:spcBef>
                <a:spcPts val="0"/>
              </a:spcBef>
            </a:pPr>
            <a:r>
              <a:rPr lang="en-US" altLang="zh-CN" sz="1200" b="0" kern="0" dirty="0" smtClean="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kern="0" dirty="0" smtClean="0">
              <a:latin typeface="Arial" panose="020B0604020202020204" pitchFamily="34" charset="0"/>
              <a:cs typeface="Arial" panose="020B0604020202020204" pitchFamily="34" charset="0"/>
            </a:endParaRPr>
          </a:p>
          <a:p>
            <a:pPr>
              <a:spcBef>
                <a:spcPts val="0"/>
              </a:spcBef>
            </a:pP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kern="0" dirty="0" smtClean="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a:spcBef>
                <a:spcPts val="0"/>
              </a:spcBef>
            </a:pPr>
            <a:r>
              <a:rPr lang="en-US" altLang="zh-CN" sz="1200" kern="0" dirty="0" smtClean="0">
                <a:latin typeface="Arial" panose="020B0604020202020204" pitchFamily="34" charset="0"/>
                <a:cs typeface="Arial" panose="020B0604020202020204" pitchFamily="34" charset="0"/>
              </a:rPr>
              <a:t>Note 2: This is the first time that such a system is being used for this purpose and as such the guideline is subject to change.</a:t>
            </a:r>
            <a:endParaRPr lang="en-US" altLang="zh-CN" sz="1200" kern="0" dirty="0">
              <a:latin typeface="Arial" panose="020B0604020202020204" pitchFamily="34" charset="0"/>
              <a:cs typeface="Arial" panose="020B060402020202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680" y="1866106"/>
            <a:ext cx="10361613" cy="4494213"/>
          </a:xfrm>
          <a:prstGeom prst="rect">
            <a:avLst/>
          </a:prstGeom>
        </p:spPr>
        <p:txBody>
          <a:bodyPr>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dirty="0" smtClean="0"/>
              <a:t>In-room Attendees:</a:t>
            </a:r>
          </a:p>
          <a:p>
            <a:pPr lvl="1">
              <a:lnSpc>
                <a:spcPct val="120000"/>
              </a:lnSpc>
              <a:spcBef>
                <a:spcPts val="0"/>
              </a:spcBef>
            </a:pPr>
            <a:r>
              <a:rPr lang="en-US" sz="1800" kern="0" dirty="0" smtClean="0"/>
              <a:t>In </a:t>
            </a:r>
            <a:r>
              <a:rPr lang="en-US" sz="1800" kern="0" dirty="0" err="1" smtClean="0"/>
              <a:t>Webex</a:t>
            </a:r>
            <a:r>
              <a:rPr lang="en-US" sz="1800" kern="0" dirty="0" smtClean="0"/>
              <a:t> choose connect </a:t>
            </a:r>
            <a:r>
              <a:rPr lang="en-US" sz="1900" b="1" kern="0" dirty="0" smtClean="0"/>
              <a:t>without audio</a:t>
            </a:r>
            <a:r>
              <a:rPr lang="en-US" sz="1800" b="1" kern="0" dirty="0" smtClean="0"/>
              <a:t> </a:t>
            </a:r>
            <a:r>
              <a:rPr lang="en-US" sz="1800" kern="0" dirty="0" smtClean="0"/>
              <a:t>before you join</a:t>
            </a:r>
          </a:p>
          <a:p>
            <a:pPr lvl="1">
              <a:lnSpc>
                <a:spcPct val="120000"/>
              </a:lnSpc>
              <a:spcBef>
                <a:spcPts val="0"/>
              </a:spcBef>
            </a:pPr>
            <a:r>
              <a:rPr lang="en-US" sz="1800" kern="0" dirty="0" smtClean="0"/>
              <a:t>Use the </a:t>
            </a:r>
            <a:r>
              <a:rPr lang="en-US" sz="1800" kern="0" dirty="0" err="1" smtClean="0"/>
              <a:t>Webex</a:t>
            </a:r>
            <a:r>
              <a:rPr lang="en-US" sz="1800" kern="0" dirty="0" smtClean="0"/>
              <a:t> queue to indicate you want to speak</a:t>
            </a:r>
          </a:p>
          <a:p>
            <a:pPr lvl="1">
              <a:lnSpc>
                <a:spcPct val="120000"/>
              </a:lnSpc>
              <a:spcBef>
                <a:spcPts val="0"/>
              </a:spcBef>
            </a:pPr>
            <a:r>
              <a:rPr lang="en-US" sz="1800" kern="0" dirty="0" smtClean="0"/>
              <a:t>Wait to be called on while standing/holding a microphone to make a comment</a:t>
            </a:r>
          </a:p>
          <a:p>
            <a:pPr lvl="1">
              <a:lnSpc>
                <a:spcPct val="120000"/>
              </a:lnSpc>
              <a:spcBef>
                <a:spcPts val="0"/>
              </a:spcBef>
            </a:pPr>
            <a:r>
              <a:rPr lang="en-US" sz="1800" kern="0" dirty="0" smtClean="0"/>
              <a:t>Repeat any questions that are inadvertently asked away from the microphone</a:t>
            </a:r>
          </a:p>
          <a:p>
            <a:pPr>
              <a:lnSpc>
                <a:spcPct val="120000"/>
              </a:lnSpc>
            </a:pPr>
            <a:r>
              <a:rPr lang="en-US" sz="2000" kern="0" dirty="0" smtClean="0"/>
              <a:t>Remote Attendees:</a:t>
            </a:r>
          </a:p>
          <a:p>
            <a:pPr lvl="1">
              <a:lnSpc>
                <a:spcPct val="120000"/>
              </a:lnSpc>
              <a:spcBef>
                <a:spcPts val="0"/>
              </a:spcBef>
            </a:pPr>
            <a:r>
              <a:rPr lang="en-US" sz="1800" kern="0" dirty="0" smtClean="0"/>
              <a:t>Join </a:t>
            </a:r>
            <a:r>
              <a:rPr lang="en-US" sz="1800" kern="0" dirty="0" err="1" smtClean="0"/>
              <a:t>Webex</a:t>
            </a:r>
            <a:r>
              <a:rPr lang="en-US" sz="1800" kern="0" dirty="0" smtClean="0"/>
              <a:t> and set </a:t>
            </a:r>
            <a:r>
              <a:rPr lang="en-US" sz="1800" kern="0" dirty="0" err="1" smtClean="0"/>
              <a:t>Webex</a:t>
            </a:r>
            <a:r>
              <a:rPr lang="en-US" sz="1800" kern="0" dirty="0" smtClean="0"/>
              <a:t> audio as ‘music’</a:t>
            </a:r>
          </a:p>
          <a:p>
            <a:pPr lvl="1">
              <a:lnSpc>
                <a:spcPct val="120000"/>
              </a:lnSpc>
              <a:spcBef>
                <a:spcPts val="0"/>
              </a:spcBef>
            </a:pPr>
            <a:r>
              <a:rPr lang="en-US" sz="1800" kern="0" dirty="0" smtClean="0"/>
              <a:t>Use the </a:t>
            </a:r>
            <a:r>
              <a:rPr lang="en-US" sz="1800" kern="0" dirty="0" err="1" smtClean="0"/>
              <a:t>Webex</a:t>
            </a:r>
            <a:r>
              <a:rPr lang="en-US" sz="1800" kern="0" dirty="0" smtClean="0"/>
              <a:t> chat window to indicate you want to speak (“q”)</a:t>
            </a:r>
          </a:p>
          <a:p>
            <a:pPr lvl="1">
              <a:lnSpc>
                <a:spcPct val="120000"/>
              </a:lnSpc>
              <a:spcBef>
                <a:spcPts val="0"/>
              </a:spcBef>
            </a:pPr>
            <a:r>
              <a:rPr lang="en-US" sz="1800" kern="0" dirty="0" smtClean="0"/>
              <a:t>Wait to be called on to speak</a:t>
            </a:r>
          </a:p>
          <a:p>
            <a:pPr>
              <a:lnSpc>
                <a:spcPct val="120000"/>
              </a:lnSpc>
            </a:pPr>
            <a:r>
              <a:rPr lang="en-US" sz="2000" kern="0" dirty="0" smtClean="0"/>
              <a:t>Host:</a:t>
            </a:r>
          </a:p>
          <a:p>
            <a:pPr lvl="1">
              <a:lnSpc>
                <a:spcPct val="120000"/>
              </a:lnSpc>
              <a:spcBef>
                <a:spcPts val="0"/>
              </a:spcBef>
            </a:pPr>
            <a:r>
              <a:rPr lang="en-US" sz="1800" kern="0" dirty="0" smtClean="0"/>
              <a:t>Disable Video for participants</a:t>
            </a:r>
          </a:p>
          <a:p>
            <a:pPr lvl="1">
              <a:lnSpc>
                <a:spcPct val="120000"/>
              </a:lnSpc>
              <a:spcBef>
                <a:spcPts val="0"/>
              </a:spcBef>
            </a:pPr>
            <a:r>
              <a:rPr lang="en-US" sz="1800" kern="0" dirty="0" smtClean="0"/>
              <a:t>Set up participants to mute on entry</a:t>
            </a:r>
          </a:p>
          <a:p>
            <a:pPr lvl="1">
              <a:lnSpc>
                <a:spcPct val="120000"/>
              </a:lnSpc>
              <a:spcBef>
                <a:spcPts val="0"/>
              </a:spcBef>
            </a:pPr>
            <a:r>
              <a:rPr lang="en-US" sz="1800" strike="sngStrike" kern="0" dirty="0" smtClean="0"/>
              <a:t>Set up Audio Options: </a:t>
            </a:r>
          </a:p>
          <a:p>
            <a:pPr lvl="1">
              <a:lnSpc>
                <a:spcPct val="120000"/>
              </a:lnSpc>
              <a:spcBef>
                <a:spcPts val="0"/>
              </a:spcBef>
            </a:pPr>
            <a:r>
              <a:rPr lang="en-US" sz="1800" strike="sngStrike" kern="0" dirty="0" smtClean="0"/>
              <a:t>	Microphone -&gt; USB,  Speaker -&gt; USB,  Smart Audio -&gt; Music</a:t>
            </a:r>
          </a:p>
          <a:p>
            <a:pPr lvl="1">
              <a:lnSpc>
                <a:spcPct val="120000"/>
              </a:lnSpc>
              <a:spcBef>
                <a:spcPts val="0"/>
              </a:spcBef>
            </a:pPr>
            <a:r>
              <a:rPr lang="en-US" sz="1800" kern="0" dirty="0" smtClean="0"/>
              <a:t>Use a designated person to monitor speaking requests (manage the queue).</a:t>
            </a:r>
            <a:endParaRPr lang="en-US" altLang="zh-CN" kern="0" dirty="0" smtClean="0">
              <a:solidFill>
                <a:schemeClr val="tx1"/>
              </a:solidFill>
            </a:endParaRPr>
          </a:p>
          <a:p>
            <a:pPr>
              <a:lnSpc>
                <a:spcPct val="120000"/>
              </a:lnSpc>
            </a:pPr>
            <a:r>
              <a:rPr lang="en-US" altLang="zh-CN" sz="2100" kern="0" dirty="0" smtClean="0"/>
              <a:t>Reference:</a:t>
            </a:r>
          </a:p>
          <a:p>
            <a:pPr marL="99695" indent="0">
              <a:lnSpc>
                <a:spcPct val="120000"/>
              </a:lnSpc>
            </a:pPr>
            <a:r>
              <a:rPr lang="en-US" altLang="zh-CN" sz="1800" b="0" u="sng" kern="0" dirty="0" smtClean="0">
                <a:hlinkClick r:id="rId2"/>
              </a:rPr>
              <a:t>https://mentor.ieee.org/802-ec/dcn/22/ec-22-0204-00-00EC-2022-nov-ieee-802-mixed-mode-plenary-meeting-av-training.pptx</a:t>
            </a:r>
            <a:r>
              <a:rPr lang="en-US" altLang="zh-CN" sz="1800" b="0" u="sng" kern="0" dirty="0" smtClean="0"/>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the </a:t>
            </a:r>
            <a:r>
              <a:rPr lang="en-US" sz="3200" dirty="0" smtClean="0">
                <a:sym typeface="+mn-ea"/>
              </a:rPr>
              <a:t>Jan 2024 </a:t>
            </a:r>
            <a:r>
              <a:rPr lang="en-US" sz="3200" dirty="0">
                <a:sym typeface="+mn-ea"/>
              </a:rPr>
              <a:t>IEEE 802 </a:t>
            </a:r>
            <a:r>
              <a:rPr lang="en-US" sz="3200" dirty="0" smtClean="0">
                <a:sym typeface="+mn-ea"/>
              </a:rPr>
              <a:t>inte</a:t>
            </a:r>
            <a:r>
              <a:rPr lang="en-US" altLang="zh-CN" sz="3200" dirty="0" smtClean="0">
                <a:sym typeface="+mn-ea"/>
              </a:rPr>
              <a:t>r</a:t>
            </a:r>
            <a:r>
              <a:rPr lang="en-US" sz="3200" dirty="0" smtClean="0">
                <a:sym typeface="+mn-ea"/>
              </a:rPr>
              <a:t>im </a:t>
            </a:r>
            <a:r>
              <a:rPr 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dirty="0">
                <a:sym typeface="+mn-ea"/>
              </a:rPr>
              <a:t>This meeting is part of the </a:t>
            </a:r>
            <a:r>
              <a:rPr lang="en-US" sz="2400" dirty="0" smtClean="0">
                <a:sym typeface="+mn-ea"/>
              </a:rPr>
              <a:t>Jan 2024 IEEE </a:t>
            </a:r>
            <a:r>
              <a:rPr lang="en-US" sz="2400" dirty="0">
                <a:sym typeface="+mn-ea"/>
              </a:rPr>
              <a:t>802 </a:t>
            </a:r>
            <a:r>
              <a:rPr lang="en-US" sz="2400" dirty="0" smtClean="0">
                <a:sym typeface="+mn-ea"/>
              </a:rPr>
              <a:t>interim </a:t>
            </a:r>
            <a:r>
              <a:rPr lang="en-US" sz="2400" dirty="0">
                <a:sym typeface="+mn-ea"/>
              </a:rPr>
              <a:t>session</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You must pay the registration fee whether attending in-person or remotely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have not already done so, you can register here: </a:t>
            </a:r>
            <a:r>
              <a:rPr lang="en-US" sz="2400" dirty="0" smtClean="0">
                <a:sym typeface="+mn-ea"/>
                <a:hlinkClick r:id="rId2"/>
              </a:rPr>
              <a:t>h</a:t>
            </a:r>
            <a:r>
              <a:rPr lang="en-US" altLang="zh-CN" sz="2400" dirty="0">
                <a:hlinkClick r:id="rId2"/>
              </a:rPr>
              <a:t>2024 Jan IEEE 802 Wireless Interim Session (eventsair.com)</a:t>
            </a:r>
            <a:r>
              <a:rPr lang="en-US" sz="2400" dirty="0">
                <a:sym typeface="+mn-ea"/>
              </a:rPr>
              <a:t>	</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do not intend to register for this session you must leave this meeting and, if you have logged attendance on IMAT, email the 802.11 chair or vice chairs to have your attendance cancelled</a:t>
            </a:r>
            <a:endParaRPr lang="en-US" sz="2400" dirty="0"/>
          </a:p>
          <a:p>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696988" y="687431"/>
            <a:ext cx="10896450"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zh-CN" sz="3200" kern="0" dirty="0" smtClean="0">
                <a:solidFill>
                  <a:schemeClr val="tx1"/>
                </a:solidFill>
              </a:rPr>
              <a:t>AMP SG Meeting Plan during the 802 Jan Interim Session</a:t>
            </a:r>
            <a:endParaRPr lang="zh-CN" altLang="en-US" sz="3200" kern="0" dirty="0">
              <a:solidFill>
                <a:schemeClr val="tx1"/>
              </a:solidFill>
            </a:endParaRPr>
          </a:p>
        </p:txBody>
      </p:sp>
      <p:sp>
        <p:nvSpPr>
          <p:cNvPr id="6" name="内容占位符 2"/>
          <p:cNvSpPr>
            <a:spLocks noGrp="1"/>
          </p:cNvSpPr>
          <p:nvPr/>
        </p:nvSpPr>
        <p:spPr>
          <a:xfrm>
            <a:off x="1600318" y="2252296"/>
            <a:ext cx="9143759" cy="384363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spcAft>
                <a:spcPts val="600"/>
              </a:spcAft>
              <a:buFont typeface="Arial" panose="020B0604020202020204" pitchFamily="34" charset="0"/>
              <a:buChar char="•"/>
            </a:pPr>
            <a:r>
              <a:rPr lang="en-US" altLang="zh-CN" sz="2400" dirty="0" smtClean="0">
                <a:solidFill>
                  <a:schemeClr val="tx1"/>
                </a:solidFill>
                <a:cs typeface="+mn-ea"/>
                <a:sym typeface="+mn-ea"/>
              </a:rPr>
              <a:t>Jan 15</a:t>
            </a:r>
            <a:r>
              <a:rPr lang="en-US" altLang="zh-CN" sz="2400" baseline="30000" dirty="0" smtClean="0">
                <a:solidFill>
                  <a:schemeClr val="tx1"/>
                </a:solidFill>
                <a:cs typeface="+mn-ea"/>
                <a:sym typeface="+mn-ea"/>
              </a:rPr>
              <a:t>th</a:t>
            </a:r>
            <a:r>
              <a:rPr lang="en-US" altLang="zh-CN" sz="2400" dirty="0" smtClean="0">
                <a:solidFill>
                  <a:schemeClr val="tx1"/>
                </a:solidFill>
                <a:cs typeface="+mn-ea"/>
                <a:sym typeface="+mn-ea"/>
              </a:rPr>
              <a:t> (</a:t>
            </a:r>
            <a:r>
              <a:rPr lang="en-US" altLang="zh-CN" sz="2400" dirty="0">
                <a:solidFill>
                  <a:schemeClr val="tx1"/>
                </a:solidFill>
                <a:cs typeface="+mn-ea"/>
                <a:sym typeface="+mn-ea"/>
              </a:rPr>
              <a:t>Monday), </a:t>
            </a:r>
            <a:r>
              <a:rPr lang="en-US" altLang="zh-CN" sz="2400" dirty="0" smtClean="0">
                <a:solidFill>
                  <a:schemeClr val="tx1"/>
                </a:solidFill>
                <a:cs typeface="+mn-ea"/>
                <a:sym typeface="+mn-ea"/>
              </a:rPr>
              <a:t>10:30 </a:t>
            </a:r>
            <a:r>
              <a:rPr lang="en-US" altLang="zh-CN" sz="2400" dirty="0">
                <a:solidFill>
                  <a:schemeClr val="tx1"/>
                </a:solidFill>
                <a:cs typeface="+mn-ea"/>
                <a:sym typeface="+mn-ea"/>
              </a:rPr>
              <a:t>~ </a:t>
            </a:r>
            <a:r>
              <a:rPr lang="en-US" altLang="zh-CN" sz="2400" dirty="0" smtClean="0">
                <a:solidFill>
                  <a:schemeClr val="tx1"/>
                </a:solidFill>
                <a:cs typeface="+mn-ea"/>
                <a:sym typeface="+mn-ea"/>
              </a:rPr>
              <a:t>12:30, mixed mode</a:t>
            </a:r>
          </a:p>
          <a:p>
            <a:pPr marL="796925" lvl="1" indent="-335280">
              <a:lnSpc>
                <a:spcPct val="120000"/>
              </a:lnSpc>
              <a:spcAft>
                <a:spcPts val="600"/>
              </a:spcAft>
              <a:buFont typeface="Arial" panose="020B0604020202020204" pitchFamily="34" charset="0"/>
              <a:buChar char="•"/>
            </a:pPr>
            <a:r>
              <a:rPr lang="en-US" altLang="zh-CN" sz="2000" dirty="0" smtClean="0">
                <a:solidFill>
                  <a:schemeClr val="tx1"/>
                </a:solidFill>
                <a:sym typeface="+mn-ea"/>
              </a:rPr>
              <a:t>Local: Bellagio; </a:t>
            </a:r>
            <a:r>
              <a:rPr lang="en-US" altLang="zh-CN" sz="2000" dirty="0" err="1">
                <a:solidFill>
                  <a:schemeClr val="tx1"/>
                </a:solidFill>
                <a:sym typeface="+mn-ea"/>
              </a:rPr>
              <a:t>Webex</a:t>
            </a:r>
            <a:r>
              <a:rPr lang="en-US" altLang="zh-CN" sz="2000" dirty="0">
                <a:solidFill>
                  <a:schemeClr val="tx1"/>
                </a:solidFill>
                <a:sym typeface="+mn-ea"/>
              </a:rPr>
              <a:t>: </a:t>
            </a:r>
            <a:r>
              <a:rPr lang="en-US" altLang="zh-CN" sz="2000" dirty="0">
                <a:solidFill>
                  <a:schemeClr val="tx1"/>
                </a:solidFill>
              </a:rPr>
              <a:t>2345 642 0809</a:t>
            </a:r>
            <a:endParaRPr lang="en-US" altLang="zh-CN" sz="2000" dirty="0">
              <a:solidFill>
                <a:schemeClr val="tx1"/>
              </a:solidFill>
              <a:sym typeface="+mn-ea"/>
            </a:endParaRPr>
          </a:p>
          <a:p>
            <a:pPr>
              <a:lnSpc>
                <a:spcPct val="120000"/>
              </a:lnSpc>
              <a:spcAft>
                <a:spcPts val="600"/>
              </a:spcAft>
              <a:buFont typeface="Arial" panose="020B0604020202020204" pitchFamily="34" charset="0"/>
              <a:buChar char="•"/>
            </a:pPr>
            <a:r>
              <a:rPr lang="en-US" altLang="zh-CN" sz="2400" dirty="0" smtClean="0">
                <a:solidFill>
                  <a:schemeClr val="tx1"/>
                </a:solidFill>
                <a:cs typeface="+mn-ea"/>
                <a:sym typeface="+mn-ea"/>
              </a:rPr>
              <a:t>Jan 16</a:t>
            </a:r>
            <a:r>
              <a:rPr lang="en-US" altLang="zh-CN" sz="2400" baseline="30000" dirty="0" smtClean="0">
                <a:solidFill>
                  <a:schemeClr val="tx1"/>
                </a:solidFill>
                <a:cs typeface="+mn-ea"/>
                <a:sym typeface="+mn-ea"/>
              </a:rPr>
              <a:t>th</a:t>
            </a:r>
            <a:r>
              <a:rPr lang="en-US" altLang="zh-CN" sz="2400" dirty="0" smtClean="0">
                <a:solidFill>
                  <a:schemeClr val="tx1"/>
                </a:solidFill>
                <a:cs typeface="+mn-ea"/>
                <a:sym typeface="+mn-ea"/>
              </a:rPr>
              <a:t> (Tuesday), 10:30 ~ 12:30, mixed mode</a:t>
            </a:r>
          </a:p>
          <a:p>
            <a:pPr marL="796925" lvl="1" indent="-335280">
              <a:lnSpc>
                <a:spcPct val="120000"/>
              </a:lnSpc>
              <a:spcAft>
                <a:spcPts val="600"/>
              </a:spcAft>
              <a:buFont typeface="Arial" panose="020B0604020202020204" pitchFamily="34" charset="0"/>
              <a:buChar char="•"/>
            </a:pPr>
            <a:r>
              <a:rPr lang="en-US" sz="2000" dirty="0" smtClean="0">
                <a:solidFill>
                  <a:schemeClr val="tx1"/>
                </a:solidFill>
              </a:rPr>
              <a:t>Local: Bellagio; </a:t>
            </a:r>
            <a:r>
              <a:rPr lang="en-US" sz="2000" dirty="0" err="1">
                <a:solidFill>
                  <a:schemeClr val="tx1"/>
                </a:solidFill>
              </a:rPr>
              <a:t>Webex</a:t>
            </a:r>
            <a:r>
              <a:rPr lang="en-US" sz="2000" dirty="0">
                <a:solidFill>
                  <a:schemeClr val="tx1"/>
                </a:solidFill>
              </a:rPr>
              <a:t>: </a:t>
            </a:r>
            <a:r>
              <a:rPr lang="en-US" altLang="zh-CN" sz="2000" dirty="0">
                <a:solidFill>
                  <a:schemeClr val="tx1"/>
                </a:solidFill>
              </a:rPr>
              <a:t>2341 098 8094</a:t>
            </a:r>
            <a:endParaRPr lang="en-US" sz="2000" dirty="0">
              <a:solidFill>
                <a:schemeClr val="tx1"/>
              </a:solidFill>
            </a:endParaRPr>
          </a:p>
          <a:p>
            <a:pPr>
              <a:lnSpc>
                <a:spcPct val="120000"/>
              </a:lnSpc>
              <a:spcAft>
                <a:spcPts val="600"/>
              </a:spcAft>
              <a:buFont typeface="Arial" panose="020B0604020202020204" pitchFamily="34" charset="0"/>
              <a:buChar char="•"/>
            </a:pPr>
            <a:r>
              <a:rPr lang="en-US" altLang="zh-CN" sz="2400" dirty="0" smtClean="0">
                <a:solidFill>
                  <a:schemeClr val="tx1"/>
                </a:solidFill>
                <a:cs typeface="+mn-ea"/>
                <a:sym typeface="+mn-ea"/>
              </a:rPr>
              <a:t>Jan 18</a:t>
            </a:r>
            <a:r>
              <a:rPr lang="en-US" altLang="zh-CN" sz="2400" baseline="30000" dirty="0" smtClean="0">
                <a:solidFill>
                  <a:schemeClr val="tx1"/>
                </a:solidFill>
                <a:cs typeface="+mn-ea"/>
                <a:sym typeface="+mn-ea"/>
              </a:rPr>
              <a:t>th</a:t>
            </a:r>
            <a:r>
              <a:rPr lang="en-US" altLang="zh-CN" sz="2400" dirty="0" smtClean="0">
                <a:solidFill>
                  <a:schemeClr val="tx1"/>
                </a:solidFill>
                <a:cs typeface="+mn-ea"/>
                <a:sym typeface="+mn-ea"/>
              </a:rPr>
              <a:t> (Thursday), 13:30 ~ 15:30, mixed mode</a:t>
            </a:r>
          </a:p>
          <a:p>
            <a:pPr marL="796925" lvl="1" indent="-335280">
              <a:lnSpc>
                <a:spcPct val="120000"/>
              </a:lnSpc>
              <a:spcAft>
                <a:spcPts val="600"/>
              </a:spcAft>
              <a:buFont typeface="Arial" panose="020B0604020202020204" pitchFamily="34" charset="0"/>
              <a:buChar char="•"/>
            </a:pPr>
            <a:r>
              <a:rPr lang="en-US" altLang="zh-CN" sz="2000" dirty="0" smtClean="0">
                <a:solidFill>
                  <a:schemeClr val="tx1"/>
                </a:solidFill>
                <a:sym typeface="+mn-ea"/>
              </a:rPr>
              <a:t>Local: </a:t>
            </a:r>
            <a:r>
              <a:rPr lang="en-US" altLang="zh-CN" sz="2000" dirty="0">
                <a:solidFill>
                  <a:schemeClr val="tx1"/>
                </a:solidFill>
                <a:sym typeface="+mn-ea"/>
              </a:rPr>
              <a:t>Bellagio</a:t>
            </a:r>
            <a:r>
              <a:rPr lang="en-US" altLang="zh-CN" sz="2000" dirty="0" smtClean="0">
                <a:solidFill>
                  <a:schemeClr val="tx1"/>
                </a:solidFill>
                <a:sym typeface="+mn-ea"/>
              </a:rPr>
              <a:t>; </a:t>
            </a:r>
            <a:r>
              <a:rPr lang="en-US" altLang="zh-CN" sz="2000" dirty="0" err="1">
                <a:solidFill>
                  <a:schemeClr val="tx1"/>
                </a:solidFill>
                <a:sym typeface="+mn-ea"/>
              </a:rPr>
              <a:t>Webex</a:t>
            </a:r>
            <a:r>
              <a:rPr lang="en-US" altLang="zh-CN" sz="2000" dirty="0">
                <a:solidFill>
                  <a:schemeClr val="tx1"/>
                </a:solidFill>
                <a:sym typeface="+mn-ea"/>
              </a:rPr>
              <a:t>: </a:t>
            </a:r>
            <a:r>
              <a:rPr lang="en-US" altLang="zh-CN" sz="2000" dirty="0">
                <a:solidFill>
                  <a:schemeClr val="tx1"/>
                </a:solidFill>
              </a:rPr>
              <a:t>2332 329 9270</a:t>
            </a:r>
            <a:endParaRPr lang="en-US" altLang="zh-CN" sz="2000" dirty="0">
              <a:solidFill>
                <a:schemeClr val="tx1"/>
              </a:solidFill>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(Cont.)</a:t>
            </a:r>
            <a:endParaRPr lang="en-US" altLang="zh-CN" sz="3200" kern="0" dirty="0"/>
          </a:p>
        </p:txBody>
      </p:sp>
      <p:sp>
        <p:nvSpPr>
          <p:cNvPr id="7" name="文本占位符 2"/>
          <p:cNvSpPr txBox="1"/>
          <p:nvPr/>
        </p:nvSpPr>
        <p:spPr>
          <a:xfrm>
            <a:off x="943946" y="1676446"/>
            <a:ext cx="10210532" cy="4724276"/>
          </a:xfrm>
          <a:prstGeom prst="rect">
            <a:avLst/>
          </a:prstGeom>
          <a:noFill/>
        </p:spPr>
        <p:txBody>
          <a:bodyPr>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11-23/0744, WUR applicability for AMP downlink,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11-23/0806, par-scope-text, Dave </a:t>
            </a:r>
            <a:r>
              <a:rPr lang="en-US" altLang="en-US" sz="1800" kern="0" dirty="0" err="1" smtClean="0">
                <a:solidFill>
                  <a:srgbClr val="00B050"/>
                </a:solidFill>
                <a:latin typeface="Calibri" panose="020F0502020204030204" pitchFamily="34" charset="0"/>
                <a:cs typeface="Calibri" panose="020F0502020204030204" pitchFamily="34" charset="0"/>
              </a:rPr>
              <a:t>Halasz</a:t>
            </a:r>
            <a:r>
              <a:rPr lang="en-US" altLang="en-US" sz="1800" kern="0" dirty="0" smtClean="0">
                <a:solidFill>
                  <a:srgbClr val="00B050"/>
                </a:solidFill>
                <a:latin typeface="Calibri" panose="020F0502020204030204" pitchFamily="34" charset="0"/>
                <a:cs typeface="Calibri" panose="020F0502020204030204" pitchFamily="34" charset="0"/>
              </a:rPr>
              <a:t> (Morse Micro)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11-23/0827,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Medium Access,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11-23/0835, Use cases and Requirements,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11-23/0836, Discussion of Existing Technologies and Technical Challenges in AMP,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11-23/0837, Discussion on AMP PAR Scope,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11-23/0876, X-band Operation, </a:t>
            </a:r>
            <a:r>
              <a:rPr lang="en-US" altLang="en-US" sz="1800" kern="0" dirty="0" err="1" smtClean="0">
                <a:solidFill>
                  <a:srgbClr val="00B050"/>
                </a:solidFill>
                <a:latin typeface="Calibri" panose="020F0502020204030204" pitchFamily="34" charset="0"/>
                <a:cs typeface="Calibri" panose="020F0502020204030204" pitchFamily="34" charset="0"/>
              </a:rPr>
              <a:t>Joerg</a:t>
            </a:r>
            <a:r>
              <a:rPr lang="en-US" altLang="en-US" sz="1800" kern="0" dirty="0" smtClean="0">
                <a:solidFill>
                  <a:srgbClr val="00B050"/>
                </a:solidFill>
                <a:latin typeface="Calibri" panose="020F0502020204030204" pitchFamily="34" charset="0"/>
                <a:cs typeface="Calibri" panose="020F0502020204030204" pitchFamily="34" charset="0"/>
              </a:rPr>
              <a:t> Robert (</a:t>
            </a:r>
            <a:r>
              <a:rPr lang="en-US" altLang="zh-CN" sz="1800" kern="0" dirty="0" smtClean="0">
                <a:solidFill>
                  <a:srgbClr val="00B050"/>
                </a:solidFill>
                <a:latin typeface="Calibri" panose="020F0502020204030204" pitchFamily="34" charset="0"/>
                <a:cs typeface="Calibri" panose="020F0502020204030204" pitchFamily="34" charset="0"/>
              </a:rPr>
              <a:t>TU </a:t>
            </a:r>
            <a:r>
              <a:rPr lang="en-US" altLang="zh-CN" sz="1800" kern="0" dirty="0" err="1" smtClean="0">
                <a:solidFill>
                  <a:srgbClr val="00B050"/>
                </a:solidFill>
                <a:latin typeface="Calibri" panose="020F0502020204030204" pitchFamily="34" charset="0"/>
                <a:cs typeface="Calibri" panose="020F0502020204030204" pitchFamily="34" charset="0"/>
              </a:rPr>
              <a:t>Ilmenau</a:t>
            </a:r>
            <a:r>
              <a:rPr lang="en-US" altLang="zh-CN" sz="1800" kern="0" dirty="0" smtClean="0">
                <a:solidFill>
                  <a:srgbClr val="00B050"/>
                </a:solidFill>
                <a:latin typeface="Calibri" panose="020F0502020204030204" pitchFamily="34" charset="0"/>
                <a:cs typeface="Calibri" panose="020F0502020204030204" pitchFamily="34" charset="0"/>
              </a:rPr>
              <a:t> / </a:t>
            </a:r>
            <a:r>
              <a:rPr lang="en-US" altLang="zh-CN" sz="1800" kern="0" dirty="0" err="1" smtClean="0">
                <a:solidFill>
                  <a:srgbClr val="00B050"/>
                </a:solidFill>
                <a:latin typeface="Calibri" panose="020F0502020204030204" pitchFamily="34" charset="0"/>
                <a:cs typeface="Calibri" panose="020F0502020204030204" pitchFamily="34" charset="0"/>
              </a:rPr>
              <a:t>Fraunhofer</a:t>
            </a:r>
            <a:r>
              <a:rPr lang="en-US" altLang="zh-CN" sz="1800" kern="0" dirty="0" smtClean="0">
                <a:solidFill>
                  <a:srgbClr val="00B050"/>
                </a:solidFill>
                <a:latin typeface="Calibri" panose="020F0502020204030204" pitchFamily="34" charset="0"/>
                <a:cs typeface="Calibri" panose="020F0502020204030204" pitchFamily="34" charset="0"/>
              </a:rPr>
              <a:t> IIS</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11-23/1005, Discussion on Requirements for AMP Use Cases,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11-23/1006, ieee-802-11-amp-sg-proposed-par, Bo Sun (</a:t>
            </a:r>
            <a:r>
              <a:rPr lang="en-US" altLang="en-US" sz="1800" kern="0" dirty="0" err="1" smtClean="0">
                <a:solidFill>
                  <a:srgbClr val="00B050"/>
                </a:solidFill>
                <a:latin typeface="Calibri" panose="020F0502020204030204" pitchFamily="34" charset="0"/>
                <a:cs typeface="Calibri" panose="020F0502020204030204" pitchFamily="34" charset="0"/>
              </a:rPr>
              <a:t>Sanechips</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11-23/1063, </a:t>
            </a:r>
            <a:r>
              <a:rPr lang="en-US" altLang="zh-CN" sz="1800" kern="0" dirty="0" smtClean="0">
                <a:solidFill>
                  <a:srgbClr val="00B050"/>
                </a:solidFill>
                <a:latin typeface="Calibri" panose="020F0502020204030204" pitchFamily="34" charset="0"/>
                <a:cs typeface="Calibri" panose="020F0502020204030204" pitchFamily="34" charset="0"/>
              </a:rPr>
              <a:t>Further Discussion on Requirements for AMP Use Cases, </a:t>
            </a:r>
            <a:r>
              <a:rPr lang="en-US" altLang="zh-CN" sz="1800" kern="0" dirty="0" err="1" smtClean="0">
                <a:solidFill>
                  <a:srgbClr val="00B050"/>
                </a:solidFill>
                <a:latin typeface="Calibri" panose="020F0502020204030204" pitchFamily="34" charset="0"/>
                <a:cs typeface="Calibri" panose="020F0502020204030204" pitchFamily="34" charset="0"/>
              </a:rPr>
              <a:t>Yinan</a:t>
            </a:r>
            <a:r>
              <a:rPr lang="en-US" altLang="zh-CN"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11-23/1064, </a:t>
            </a:r>
            <a:r>
              <a:rPr lang="en-US" altLang="zh-CN" sz="1800" kern="0" dirty="0" smtClean="0">
                <a:solidFill>
                  <a:srgbClr val="00B050"/>
                </a:solidFill>
                <a:latin typeface="Calibri" panose="020F0502020204030204" pitchFamily="34" charset="0"/>
                <a:cs typeface="Calibri" panose="020F0502020204030204" pitchFamily="34" charset="0"/>
              </a:rPr>
              <a:t>Discussion on Frequency Band, Channel Bandwidth and Data Rate , </a:t>
            </a:r>
            <a:r>
              <a:rPr lang="en-US" altLang="zh-CN" sz="1800" kern="0" dirty="0" err="1" smtClean="0">
                <a:solidFill>
                  <a:srgbClr val="00B050"/>
                </a:solidFill>
                <a:latin typeface="Calibri" panose="020F0502020204030204" pitchFamily="34" charset="0"/>
                <a:cs typeface="Calibri" panose="020F0502020204030204" pitchFamily="34" charset="0"/>
              </a:rPr>
              <a:t>Yinan</a:t>
            </a:r>
            <a:r>
              <a:rPr lang="en-US" altLang="zh-CN"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11-23/1073, device density in logistics, </a:t>
            </a:r>
            <a:r>
              <a:rPr lang="en-US" altLang="en-US" sz="1800" kern="0" dirty="0" err="1" smtClean="0">
                <a:solidFill>
                  <a:srgbClr val="00B050"/>
                </a:solidFill>
                <a:latin typeface="Calibri" panose="020F0502020204030204" pitchFamily="34" charset="0"/>
                <a:cs typeface="Calibri" panose="020F0502020204030204" pitchFamily="34" charset="0"/>
              </a:rPr>
              <a:t>Joerg</a:t>
            </a:r>
            <a:r>
              <a:rPr lang="en-US" altLang="en-US" sz="1800" kern="0" dirty="0" smtClean="0">
                <a:solidFill>
                  <a:srgbClr val="00B050"/>
                </a:solidFill>
                <a:latin typeface="Calibri" panose="020F0502020204030204" pitchFamily="34" charset="0"/>
                <a:cs typeface="Calibri" panose="020F0502020204030204" pitchFamily="34" charset="0"/>
              </a:rPr>
              <a:t> Robert (</a:t>
            </a:r>
            <a:r>
              <a:rPr lang="en-US" altLang="zh-CN" sz="1800" kern="0" dirty="0" smtClean="0">
                <a:solidFill>
                  <a:srgbClr val="00B050"/>
                </a:solidFill>
                <a:latin typeface="Calibri" panose="020F0502020204030204" pitchFamily="34" charset="0"/>
                <a:cs typeface="Calibri" panose="020F0502020204030204" pitchFamily="34" charset="0"/>
              </a:rPr>
              <a:t>TU </a:t>
            </a:r>
            <a:r>
              <a:rPr lang="en-US" altLang="zh-CN" sz="1800" kern="0" dirty="0" err="1" smtClean="0">
                <a:solidFill>
                  <a:srgbClr val="00B050"/>
                </a:solidFill>
                <a:latin typeface="Calibri" panose="020F0502020204030204" pitchFamily="34" charset="0"/>
                <a:cs typeface="Calibri" panose="020F0502020204030204" pitchFamily="34" charset="0"/>
              </a:rPr>
              <a:t>Ilmenau</a:t>
            </a:r>
            <a:r>
              <a:rPr lang="en-US" altLang="zh-CN" sz="1800" kern="0" dirty="0" smtClean="0">
                <a:solidFill>
                  <a:srgbClr val="00B050"/>
                </a:solidFill>
                <a:latin typeface="Calibri" panose="020F0502020204030204" pitchFamily="34" charset="0"/>
                <a:cs typeface="Calibri" panose="020F0502020204030204" pitchFamily="34" charset="0"/>
              </a:rPr>
              <a:t> / </a:t>
            </a:r>
            <a:r>
              <a:rPr lang="en-US" altLang="zh-CN" sz="1800" kern="0" dirty="0" err="1" smtClean="0">
                <a:solidFill>
                  <a:srgbClr val="00B050"/>
                </a:solidFill>
                <a:latin typeface="Calibri" panose="020F0502020204030204" pitchFamily="34" charset="0"/>
                <a:cs typeface="Calibri" panose="020F0502020204030204" pitchFamily="34" charset="0"/>
              </a:rPr>
              <a:t>Fraunhofer</a:t>
            </a:r>
            <a:r>
              <a:rPr lang="en-US" altLang="zh-CN" sz="1800" kern="0" dirty="0" smtClean="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11-23/1074, Suggested PAR changes,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11-23/1135, AMP STA,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11-23/1140, Considerations for AMP Devices,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11-23/1168, AMP PAR Interoperability and Backward Compatibility,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11-23/1189, Discussion on AMP Security,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11-23/1190, Further Discussion on AMP PAR,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11-23/1192, Distributed Microphone Smart Home Application for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devices, </a:t>
            </a:r>
            <a:r>
              <a:rPr lang="en-US" altLang="en-US" sz="1800" kern="0" dirty="0" err="1" smtClean="0">
                <a:solidFill>
                  <a:srgbClr val="00B050"/>
                </a:solidFill>
                <a:latin typeface="Calibri" panose="020F0502020204030204" pitchFamily="34" charset="0"/>
                <a:cs typeface="Calibri" panose="020F0502020204030204" pitchFamily="34" charset="0"/>
              </a:rPr>
              <a:t>Vytas</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Kezys</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Haila</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11-23/1195, Thoughts on AMP IOT and PAR, Bin Tian (Qualcomm)</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11-23/1212, </a:t>
            </a:r>
            <a:r>
              <a:rPr lang="en-US" altLang="en-US" sz="1800" kern="0" dirty="0" err="1" smtClean="0">
                <a:solidFill>
                  <a:srgbClr val="00B050"/>
                </a:solidFill>
                <a:latin typeface="Calibri" panose="020F0502020204030204" pitchFamily="34" charset="0"/>
                <a:cs typeface="Calibri" panose="020F0502020204030204" pitchFamily="34" charset="0"/>
              </a:rPr>
              <a:t>Ieee</a:t>
            </a:r>
            <a:r>
              <a:rPr lang="en-US" altLang="en-US" sz="1800" kern="0" dirty="0" smtClean="0">
                <a:solidFill>
                  <a:srgbClr val="00B050"/>
                </a:solidFill>
                <a:latin typeface="Calibri" panose="020F0502020204030204" pitchFamily="34" charset="0"/>
                <a:cs typeface="Calibri" panose="020F0502020204030204" pitchFamily="34" charset="0"/>
              </a:rPr>
              <a:t> 802.11 AMP SG Proposed CSD, Bo Sun (</a:t>
            </a:r>
            <a:r>
              <a:rPr lang="en-US" altLang="en-US" sz="1800" kern="0" dirty="0" err="1" smtClean="0">
                <a:solidFill>
                  <a:srgbClr val="00B050"/>
                </a:solidFill>
                <a:latin typeface="Calibri" panose="020F0502020204030204" pitchFamily="34" charset="0"/>
                <a:cs typeface="Calibri" panose="020F0502020204030204" pitchFamily="34" charset="0"/>
              </a:rPr>
              <a:t>Sanechips</a:t>
            </a:r>
            <a:r>
              <a:rPr lang="en-US" altLang="en-US" sz="1800" kern="0" dirty="0" smtClean="0">
                <a:solidFill>
                  <a:srgbClr val="00B050"/>
                </a:solidFill>
                <a:latin typeface="Calibri" panose="020F0502020204030204" pitchFamily="34" charset="0"/>
                <a:cs typeface="Calibri" panose="020F0502020204030204" pitchFamily="34" charset="0"/>
              </a:rPr>
              <a:t>)</a:t>
            </a: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(Cont.)</a:t>
            </a:r>
            <a:endParaRPr lang="en-US" altLang="zh-CN" sz="3200" kern="0" dirty="0"/>
          </a:p>
        </p:txBody>
      </p:sp>
      <p:sp>
        <p:nvSpPr>
          <p:cNvPr id="8" name="文本占位符 2"/>
          <p:cNvSpPr txBox="1"/>
          <p:nvPr/>
        </p:nvSpPr>
        <p:spPr>
          <a:xfrm>
            <a:off x="943946" y="1830388"/>
            <a:ext cx="10210532" cy="4570334"/>
          </a:xfrm>
          <a:prstGeom prst="rect">
            <a:avLst/>
          </a:prstGeom>
          <a:noFill/>
        </p:spPr>
        <p:txBody>
          <a:bodyPr>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11-23/1220, AMP Device Density, </a:t>
            </a:r>
            <a:r>
              <a:rPr lang="en-US" altLang="en-US" sz="1800" kern="0" dirty="0" err="1">
                <a:solidFill>
                  <a:srgbClr val="00B050"/>
                </a:solidFill>
                <a:latin typeface="Calibri" panose="020F0502020204030204" pitchFamily="34" charset="0"/>
                <a:cs typeface="Calibri" panose="020F0502020204030204" pitchFamily="34" charset="0"/>
              </a:rPr>
              <a:t>Joerg</a:t>
            </a:r>
            <a:r>
              <a:rPr lang="en-US" altLang="en-US"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11-23/1221, Clock generation for X-Band Operation, </a:t>
            </a:r>
            <a:r>
              <a:rPr lang="en-US" altLang="en-US" sz="1800" kern="0" dirty="0" err="1">
                <a:solidFill>
                  <a:srgbClr val="00B050"/>
                </a:solidFill>
                <a:latin typeface="Calibri" panose="020F0502020204030204" pitchFamily="34" charset="0"/>
                <a:cs typeface="Calibri" panose="020F0502020204030204" pitchFamily="34" charset="0"/>
              </a:rPr>
              <a:t>Joerg</a:t>
            </a:r>
            <a:r>
              <a:rPr lang="en-US" altLang="en-US"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zh-CN" sz="1800" kern="0" dirty="0">
                <a:solidFill>
                  <a:srgbClr val="00B050"/>
                </a:solidFill>
                <a:latin typeface="Calibri" panose="020F0502020204030204" pitchFamily="34" charset="0"/>
                <a:cs typeface="Calibri" panose="020F0502020204030204" pitchFamily="34" charset="0"/>
              </a:rPr>
              <a:t>11-23/1232, Power Consumption </a:t>
            </a:r>
            <a:r>
              <a:rPr lang="en-US" altLang="zh-CN" sz="1800" kern="0" dirty="0" err="1">
                <a:solidFill>
                  <a:srgbClr val="00B050"/>
                </a:solidFill>
                <a:latin typeface="Calibri" panose="020F0502020204030204" pitchFamily="34" charset="0"/>
                <a:cs typeface="Calibri" panose="020F0502020204030204" pitchFamily="34" charset="0"/>
              </a:rPr>
              <a:t>Calculaton</a:t>
            </a:r>
            <a:r>
              <a:rPr lang="en-US" altLang="zh-CN" sz="1800" kern="0" dirty="0">
                <a:solidFill>
                  <a:srgbClr val="00B050"/>
                </a:solidFill>
                <a:latin typeface="Calibri" panose="020F0502020204030204" pitchFamily="34" charset="0"/>
                <a:cs typeface="Calibri" panose="020F0502020204030204" pitchFamily="34" charset="0"/>
              </a:rPr>
              <a:t>, </a:t>
            </a:r>
            <a:r>
              <a:rPr lang="en-US" altLang="zh-CN" sz="1800" kern="0" dirty="0" err="1">
                <a:solidFill>
                  <a:srgbClr val="00B050"/>
                </a:solidFill>
                <a:latin typeface="Calibri" panose="020F0502020204030204" pitchFamily="34" charset="0"/>
                <a:cs typeface="Calibri" panose="020F0502020204030204" pitchFamily="34" charset="0"/>
              </a:rPr>
              <a:t>Joerg</a:t>
            </a:r>
            <a:r>
              <a:rPr lang="en-US" altLang="zh-CN"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11-23/1271, AMP PAR Scope Modification Suggestions, Rakesh </a:t>
            </a:r>
            <a:r>
              <a:rPr lang="en-US" altLang="en-US" sz="1800" kern="0" dirty="0" err="1">
                <a:solidFill>
                  <a:srgbClr val="00B050"/>
                </a:solidFill>
                <a:latin typeface="Calibri" panose="020F0502020204030204" pitchFamily="34" charset="0"/>
                <a:cs typeface="Calibri" panose="020F0502020204030204" pitchFamily="34" charset="0"/>
              </a:rPr>
              <a:t>Taori</a:t>
            </a:r>
            <a:r>
              <a:rPr lang="en-US" altLang="en-US" sz="1800" kern="0" dirty="0">
                <a:solidFill>
                  <a:srgbClr val="00B050"/>
                </a:solidFill>
                <a:latin typeface="Calibri" panose="020F0502020204030204" pitchFamily="34" charset="0"/>
                <a:cs typeface="Calibri" panose="020F0502020204030204" pitchFamily="34" charset="0"/>
              </a:rPr>
              <a:t> (Infineon Technologies)</a:t>
            </a:r>
          </a:p>
          <a:p>
            <a:pPr marL="800100" lvl="1" indent="-342900" algn="just">
              <a:buFontTx/>
              <a:buChar char="•"/>
              <a:defRPr/>
            </a:pPr>
            <a:r>
              <a:rPr lang="en-US" altLang="en-US" sz="1800" kern="0" dirty="0">
                <a:solidFill>
                  <a:srgbClr val="00B050"/>
                </a:solidFill>
              </a:rPr>
              <a:t>11-23/1287, Revision Proposal for AMP CSD, </a:t>
            </a:r>
            <a:r>
              <a:rPr lang="en-US" altLang="en-US" sz="1800" kern="0" dirty="0" err="1">
                <a:solidFill>
                  <a:srgbClr val="00B050"/>
                </a:solidFill>
              </a:rPr>
              <a:t>Weijie</a:t>
            </a:r>
            <a:r>
              <a:rPr lang="en-US" altLang="en-US" sz="1800" kern="0" dirty="0">
                <a:solidFill>
                  <a:srgbClr val="00B050"/>
                </a:solidFill>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11-23/1354, AMP Device Channel Occupancy Analysis,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11-23/1355, Further Discussion on AMP PAR,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11-23/1356, Discussion on AMP Power link,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a:t>
            </a:r>
            <a:r>
              <a:rPr lang="en-US" altLang="zh-CN" sz="1800" kern="0" dirty="0" smtClean="0">
                <a:solidFill>
                  <a:srgbClr val="00B050"/>
                </a:solidFill>
                <a:latin typeface="Calibri" panose="020F0502020204030204" pitchFamily="34" charset="0"/>
                <a:cs typeface="Calibri" panose="020F0502020204030204" pitchFamily="34" charset="0"/>
              </a:rPr>
              <a:t>(OPPO)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11-23/1379, </a:t>
            </a:r>
            <a:r>
              <a:rPr lang="en-US" altLang="zh-CN" sz="1800" kern="0" dirty="0" smtClean="0">
                <a:solidFill>
                  <a:srgbClr val="00B050"/>
                </a:solidFill>
                <a:latin typeface="Calibri" panose="020F0502020204030204" pitchFamily="34" charset="0"/>
                <a:cs typeface="Calibri" panose="020F0502020204030204" pitchFamily="34" charset="0"/>
              </a:rPr>
              <a:t>AMP Interference example</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11-23/1521, AMP Use Case in Smart Photovoltaics, </a:t>
            </a:r>
            <a:r>
              <a:rPr lang="en-US" altLang="en-US" sz="1800" kern="0" dirty="0" err="1" smtClean="0">
                <a:solidFill>
                  <a:srgbClr val="00B050"/>
                </a:solidFill>
                <a:latin typeface="Calibri" panose="020F0502020204030204" pitchFamily="34" charset="0"/>
                <a:cs typeface="Calibri" panose="020F0502020204030204" pitchFamily="34" charset="0"/>
              </a:rPr>
              <a:t>Shuqiao</a:t>
            </a:r>
            <a:r>
              <a:rPr lang="en-US" altLang="en-US" sz="1800" kern="0" dirty="0" smtClean="0">
                <a:solidFill>
                  <a:srgbClr val="00B050"/>
                </a:solidFill>
                <a:latin typeface="Calibri" panose="020F0502020204030204" pitchFamily="34" charset="0"/>
                <a:cs typeface="Calibri" panose="020F0502020204030204" pitchFamily="34" charset="0"/>
              </a:rPr>
              <a:t> Chen (Huawei)</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11-23/1528, AMP operation @ 2.4 GHz,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11-23/1529, Summary of AMP SG,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11-23/1534, Discussion on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PAR, You-Wei Chen (</a:t>
            </a:r>
            <a:r>
              <a:rPr lang="en-US" altLang="en-US" sz="1800" kern="0" dirty="0" err="1" smtClean="0">
                <a:solidFill>
                  <a:srgbClr val="00B050"/>
                </a:solidFill>
                <a:latin typeface="Calibri" panose="020F0502020204030204" pitchFamily="34" charset="0"/>
                <a:cs typeface="Calibri" panose="020F0502020204030204" pitchFamily="34" charset="0"/>
              </a:rPr>
              <a:t>MediaTek</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11-23/1601, AMP Communication Channel Usage Estimation,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11-23/1596, PHY considerations for AMP devices,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11-23/1627, AMP Communication Channel Usage Estimation Part 2: AC_BK, Sebastian Max (Ericsson)</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11-23/1724, Ambient </a:t>
            </a:r>
            <a:r>
              <a:rPr lang="en-US" altLang="en-US" sz="1800" kern="0" dirty="0" err="1">
                <a:solidFill>
                  <a:srgbClr val="00B050"/>
                </a:solidFill>
                <a:latin typeface="Calibri" panose="020F0502020204030204" pitchFamily="34" charset="0"/>
                <a:cs typeface="Calibri" panose="020F0502020204030204" pitchFamily="34" charset="0"/>
              </a:rPr>
              <a:t>IoT</a:t>
            </a:r>
            <a:r>
              <a:rPr lang="en-US" altLang="en-US" sz="1800" kern="0" dirty="0">
                <a:solidFill>
                  <a:srgbClr val="00B050"/>
                </a:solidFill>
                <a:latin typeface="Calibri" panose="020F0502020204030204" pitchFamily="34" charset="0"/>
                <a:cs typeface="Calibri" panose="020F0502020204030204" pitchFamily="34" charset="0"/>
              </a:rPr>
              <a:t> Positioning, </a:t>
            </a:r>
            <a:r>
              <a:rPr lang="en-US" altLang="en-US" sz="1800" kern="0" dirty="0" err="1">
                <a:solidFill>
                  <a:srgbClr val="00B050"/>
                </a:solidFill>
                <a:latin typeface="Calibri" panose="020F0502020204030204" pitchFamily="34" charset="0"/>
                <a:cs typeface="Calibri" panose="020F0502020204030204" pitchFamily="34" charset="0"/>
              </a:rPr>
              <a:t>Weijie</a:t>
            </a:r>
            <a:r>
              <a:rPr lang="en-US" altLang="en-US" sz="1800" kern="0" dirty="0">
                <a:solidFill>
                  <a:srgbClr val="00B050"/>
                </a:solidFill>
                <a:latin typeface="Calibri" panose="020F0502020204030204" pitchFamily="34" charset="0"/>
                <a:cs typeface="Calibri" panose="020F0502020204030204" pitchFamily="34" charset="0"/>
              </a:rPr>
              <a:t> Xu (OPPO</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zh-CN" sz="1800" kern="0" dirty="0" smtClean="0">
              <a:solidFill>
                <a:srgbClr val="00B050"/>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8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(up to now)</a:t>
            </a:r>
            <a:endParaRPr lang="en-US" altLang="zh-CN" sz="3200" kern="0" dirty="0"/>
          </a:p>
        </p:txBody>
      </p:sp>
      <p:sp>
        <p:nvSpPr>
          <p:cNvPr id="8" name="文本占位符 2"/>
          <p:cNvSpPr txBox="1"/>
          <p:nvPr/>
        </p:nvSpPr>
        <p:spPr>
          <a:xfrm>
            <a:off x="943946" y="1830388"/>
            <a:ext cx="10210532" cy="4570334"/>
          </a:xfrm>
          <a:prstGeom prst="rect">
            <a:avLst/>
          </a:prstGeom>
          <a:noFill/>
        </p:spPr>
        <p:txBody>
          <a:bodyPr>
            <a:normAutofit fontScale="925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11-23/1994, Simulation on coexistence of AMP traffic and existing traffic, </a:t>
            </a:r>
            <a:r>
              <a:rPr lang="en-US" altLang="en-US" sz="1600" kern="0" dirty="0" err="1" smtClean="0">
                <a:solidFill>
                  <a:srgbClr val="00B050"/>
                </a:solidFill>
                <a:latin typeface="Calibri" panose="020F0502020204030204" pitchFamily="34" charset="0"/>
                <a:cs typeface="Calibri" panose="020F0502020204030204" pitchFamily="34" charset="0"/>
              </a:rPr>
              <a:t>Weijie</a:t>
            </a:r>
            <a:r>
              <a:rPr lang="en-US" altLang="en-US" sz="16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600" strike="sngStrike" kern="0" dirty="0" smtClean="0">
                <a:solidFill>
                  <a:schemeClr val="tx1"/>
                </a:solidFill>
                <a:latin typeface="Calibri" panose="020F0502020204030204" pitchFamily="34" charset="0"/>
                <a:cs typeface="Calibri" panose="020F0502020204030204" pitchFamily="34" charset="0"/>
              </a:rPr>
              <a:t>11-23/2000, AMP Communication Channel Usage Estimation Part 3, Sebastian Max (Ericsson)</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11-23/2013, Discussions on AMP Link Budgets, Wei Lin (Huawei)</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11-23/2038, Close-rang AMP Backscattering in 2.4 GHz, </a:t>
            </a:r>
            <a:r>
              <a:rPr lang="en-US" altLang="en-US" sz="1600" kern="0" dirty="0" err="1" smtClean="0">
                <a:solidFill>
                  <a:srgbClr val="00B050"/>
                </a:solidFill>
                <a:latin typeface="Calibri" panose="020F0502020204030204" pitchFamily="34" charset="0"/>
                <a:cs typeface="Calibri" panose="020F0502020204030204" pitchFamily="34" charset="0"/>
              </a:rPr>
              <a:t>Rui</a:t>
            </a:r>
            <a:r>
              <a:rPr lang="en-US" altLang="en-US" sz="1600" kern="0" dirty="0" smtClean="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11-23/2042, Further Discussion on AMP PAR, </a:t>
            </a:r>
            <a:r>
              <a:rPr lang="en-US" altLang="en-US" sz="1600" kern="0" dirty="0" err="1" smtClean="0">
                <a:solidFill>
                  <a:srgbClr val="00B050"/>
                </a:solidFill>
                <a:latin typeface="Calibri" panose="020F0502020204030204" pitchFamily="34" charset="0"/>
                <a:cs typeface="Calibri" panose="020F0502020204030204" pitchFamily="34" charset="0"/>
              </a:rPr>
              <a:t>Yinan</a:t>
            </a:r>
            <a:r>
              <a:rPr lang="en-US" altLang="en-US" sz="16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600" strike="sngStrike" kern="0" dirty="0" smtClean="0">
                <a:solidFill>
                  <a:schemeClr val="tx1"/>
                </a:solidFill>
                <a:latin typeface="Calibri" panose="020F0502020204030204" pitchFamily="34" charset="0"/>
                <a:cs typeface="Calibri" panose="020F0502020204030204" pitchFamily="34" charset="0"/>
              </a:rPr>
              <a:t>11-23/2107, Simulation on coexistence of AMP traffic and existing traffic Part 2, </a:t>
            </a:r>
            <a:r>
              <a:rPr lang="en-US" altLang="en-US" sz="1600" strike="sngStrike" kern="0" dirty="0" err="1" smtClean="0">
                <a:solidFill>
                  <a:schemeClr val="tx1"/>
                </a:solidFill>
                <a:latin typeface="Calibri" panose="020F0502020204030204" pitchFamily="34" charset="0"/>
                <a:cs typeface="Calibri" panose="020F0502020204030204" pitchFamily="34" charset="0"/>
              </a:rPr>
              <a:t>Weijie</a:t>
            </a:r>
            <a:r>
              <a:rPr lang="en-US" altLang="en-US" sz="1600" strike="sngStrike" kern="0" dirty="0" smtClean="0">
                <a:solidFill>
                  <a:schemeClr val="tx1"/>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11-23/2203, </a:t>
            </a:r>
            <a:r>
              <a:rPr lang="en-US" altLang="zh-CN" sz="1600" kern="0" dirty="0">
                <a:solidFill>
                  <a:srgbClr val="00B050"/>
                </a:solidFill>
                <a:latin typeface="Calibri" panose="020F0502020204030204" pitchFamily="34" charset="0"/>
                <a:cs typeface="Calibri" panose="020F0502020204030204" pitchFamily="34" charset="0"/>
              </a:rPr>
              <a:t>Draft Response to ITU-T SG20 LS on the draft Technical Report ITU-T </a:t>
            </a:r>
            <a:r>
              <a:rPr lang="en-US" altLang="zh-CN" sz="1600" kern="0" dirty="0" err="1">
                <a:solidFill>
                  <a:srgbClr val="00B050"/>
                </a:solidFill>
                <a:latin typeface="Calibri" panose="020F0502020204030204" pitchFamily="34" charset="0"/>
                <a:cs typeface="Calibri" panose="020F0502020204030204" pitchFamily="34" charset="0"/>
              </a:rPr>
              <a:t>YSTR.Ambient</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IoT</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Yinan</a:t>
            </a:r>
            <a:r>
              <a:rPr lang="en-US" altLang="zh-CN" sz="1600" kern="0" dirty="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11-23/0436, </a:t>
            </a:r>
            <a:r>
              <a:rPr lang="en-US" altLang="zh-CN" sz="1600" kern="0" dirty="0">
                <a:solidFill>
                  <a:srgbClr val="00B050"/>
                </a:solidFill>
                <a:latin typeface="Calibri" panose="020F0502020204030204" pitchFamily="34" charset="0"/>
                <a:cs typeface="Calibri" panose="020F0502020204030204" pitchFamily="34" charset="0"/>
              </a:rPr>
              <a:t>Updated Technical Report on support of AMP </a:t>
            </a:r>
            <a:r>
              <a:rPr lang="en-US" altLang="zh-CN" sz="1600" kern="0" dirty="0" err="1">
                <a:solidFill>
                  <a:srgbClr val="00B050"/>
                </a:solidFill>
                <a:latin typeface="Calibri" panose="020F0502020204030204" pitchFamily="34" charset="0"/>
                <a:cs typeface="Calibri" panose="020F0502020204030204" pitchFamily="34" charset="0"/>
              </a:rPr>
              <a:t>IoT</a:t>
            </a:r>
            <a:r>
              <a:rPr lang="en-US" altLang="zh-CN" sz="1600" kern="0" dirty="0">
                <a:solidFill>
                  <a:srgbClr val="00B050"/>
                </a:solidFill>
                <a:latin typeface="Calibri" panose="020F0502020204030204" pitchFamily="34" charset="0"/>
                <a:cs typeface="Calibri" panose="020F0502020204030204" pitchFamily="34" charset="0"/>
              </a:rPr>
              <a:t> devices in WLAN, </a:t>
            </a:r>
            <a:r>
              <a:rPr lang="en-US" altLang="zh-CN" sz="1600" kern="0" dirty="0" err="1">
                <a:solidFill>
                  <a:srgbClr val="00B050"/>
                </a:solidFill>
                <a:latin typeface="Calibri" panose="020F0502020204030204" pitchFamily="34" charset="0"/>
                <a:cs typeface="Calibri" panose="020F0502020204030204" pitchFamily="34" charset="0"/>
              </a:rPr>
              <a:t>Yinan</a:t>
            </a:r>
            <a:r>
              <a:rPr lang="en-US" altLang="zh-CN" sz="1600" kern="0" dirty="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11-24/0047, </a:t>
            </a:r>
            <a:r>
              <a:rPr lang="en-US" altLang="zh-CN" sz="1600" kern="0" dirty="0">
                <a:solidFill>
                  <a:srgbClr val="00B050"/>
                </a:solidFill>
                <a:latin typeface="Calibri" panose="020F0502020204030204" pitchFamily="34" charset="0"/>
                <a:cs typeface="Calibri" panose="020F0502020204030204" pitchFamily="34" charset="0"/>
              </a:rPr>
              <a:t>AMP Station operation states, Solomon </a:t>
            </a:r>
            <a:r>
              <a:rPr lang="en-US" altLang="zh-CN" sz="1600" kern="0" dirty="0" err="1">
                <a:solidFill>
                  <a:srgbClr val="00B050"/>
                </a:solidFill>
                <a:latin typeface="Calibri" panose="020F0502020204030204" pitchFamily="34" charset="0"/>
                <a:cs typeface="Calibri" panose="020F0502020204030204" pitchFamily="34" charset="0"/>
              </a:rPr>
              <a:t>Trainin</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Wiliot</a:t>
            </a:r>
            <a:r>
              <a:rPr lang="en-US" altLang="zh-CN" sz="1600" kern="0" dirty="0">
                <a:solidFill>
                  <a:srgbClr val="00B050"/>
                </a:solidFill>
                <a:latin typeface="Calibri" panose="020F0502020204030204" pitchFamily="34" charset="0"/>
                <a:cs typeface="Calibri" panose="020F0502020204030204" pitchFamily="34" charset="0"/>
              </a:rPr>
              <a:t>)</a:t>
            </a:r>
            <a:endParaRPr lang="en-US" altLang="en-US" sz="1600" kern="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11-24/0056, How 11ba Handled SNR, Steve </a:t>
            </a:r>
            <a:r>
              <a:rPr lang="en-US" altLang="en-US" sz="1600" kern="0" dirty="0" err="1">
                <a:solidFill>
                  <a:srgbClr val="00B050"/>
                </a:solidFill>
                <a:latin typeface="Calibri" panose="020F0502020204030204" pitchFamily="34" charset="0"/>
                <a:cs typeface="Calibri" panose="020F0502020204030204" pitchFamily="34" charset="0"/>
              </a:rPr>
              <a:t>Shellhammer</a:t>
            </a:r>
            <a:r>
              <a:rPr lang="en-US" altLang="en-US" sz="1600" kern="0" dirty="0">
                <a:solidFill>
                  <a:srgbClr val="00B050"/>
                </a:solidFill>
                <a:latin typeface="Calibri" panose="020F0502020204030204" pitchFamily="34" charset="0"/>
                <a:cs typeface="Calibri" panose="020F0502020204030204" pitchFamily="34" charset="0"/>
              </a:rPr>
              <a:t> (Qualcomm)</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11-24/0075, Follow Up on AMP Link Budgets, Wei Lin (Huawei)	</a:t>
            </a:r>
            <a:endParaRPr lang="en-US" altLang="en-US" sz="16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11-24/0112, Uplink Modulations Comparison for AMP Devices, </a:t>
            </a:r>
            <a:r>
              <a:rPr lang="en-US" altLang="en-US" sz="1600" kern="0" dirty="0" err="1" smtClean="0">
                <a:solidFill>
                  <a:srgbClr val="00B050"/>
                </a:solidFill>
                <a:latin typeface="Calibri" panose="020F0502020204030204" pitchFamily="34" charset="0"/>
                <a:cs typeface="Calibri" panose="020F0502020204030204" pitchFamily="34" charset="0"/>
              </a:rPr>
              <a:t>Amichai</a:t>
            </a:r>
            <a:r>
              <a:rPr lang="en-US" altLang="en-US" sz="1600" kern="0" dirty="0" smtClean="0">
                <a:solidFill>
                  <a:srgbClr val="00B050"/>
                </a:solidFill>
                <a:latin typeface="Calibri" panose="020F0502020204030204" pitchFamily="34" charset="0"/>
                <a:cs typeface="Calibri" panose="020F0502020204030204" pitchFamily="34" charset="0"/>
              </a:rPr>
              <a:t> </a:t>
            </a:r>
            <a:r>
              <a:rPr lang="en-US" altLang="en-US" sz="1600" kern="0" dirty="0" err="1" smtClean="0">
                <a:solidFill>
                  <a:srgbClr val="00B050"/>
                </a:solidFill>
                <a:latin typeface="Calibri" panose="020F0502020204030204" pitchFamily="34" charset="0"/>
                <a:cs typeface="Calibri" panose="020F0502020204030204" pitchFamily="34" charset="0"/>
              </a:rPr>
              <a:t>Sanderovich</a:t>
            </a:r>
            <a:r>
              <a:rPr lang="en-US" altLang="en-US" sz="1600" kern="0" dirty="0" smtClean="0">
                <a:solidFill>
                  <a:srgbClr val="00B050"/>
                </a:solidFill>
                <a:latin typeface="Calibri" panose="020F0502020204030204" pitchFamily="34" charset="0"/>
                <a:cs typeface="Calibri" panose="020F0502020204030204" pitchFamily="34" charset="0"/>
              </a:rPr>
              <a:t> (</a:t>
            </a:r>
            <a:r>
              <a:rPr lang="en-US" altLang="en-US" sz="1600" kern="0" dirty="0" err="1" smtClean="0">
                <a:solidFill>
                  <a:srgbClr val="00B050"/>
                </a:solidFill>
                <a:latin typeface="Calibri" panose="020F0502020204030204" pitchFamily="34" charset="0"/>
                <a:cs typeface="Calibri" panose="020F0502020204030204" pitchFamily="34" charset="0"/>
              </a:rPr>
              <a:t>Wiliot</a:t>
            </a:r>
            <a:r>
              <a:rPr lang="en-US" altLang="en-US" sz="1600" kern="0" dirty="0" smtClean="0">
                <a:solidFill>
                  <a:srgbClr val="00B050"/>
                </a:solidFill>
                <a:latin typeface="Calibri" panose="020F0502020204030204" pitchFamily="34" charset="0"/>
                <a:cs typeface="Calibri" panose="020F0502020204030204" pitchFamily="34" charset="0"/>
              </a:rPr>
              <a:t>)</a:t>
            </a:r>
          </a:p>
          <a:p>
            <a:pPr marL="800100" lvl="1" indent="-342900" algn="just">
              <a:lnSpc>
                <a:spcPct val="110000"/>
              </a:lnSpc>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11-24/2202, </a:t>
            </a:r>
            <a:r>
              <a:rPr lang="en-US" altLang="zh-CN" sz="1600" kern="0" dirty="0">
                <a:solidFill>
                  <a:srgbClr val="00B050"/>
                </a:solidFill>
                <a:latin typeface="Calibri" panose="020F0502020204030204" pitchFamily="34" charset="0"/>
                <a:cs typeface="Calibri" panose="020F0502020204030204" pitchFamily="34" charset="0"/>
              </a:rPr>
              <a:t>Draft Response to ITU-T SG20 LS on the draft Technical Report ITU-T </a:t>
            </a:r>
            <a:r>
              <a:rPr lang="en-US" altLang="zh-CN" sz="1600" kern="0" dirty="0" err="1">
                <a:solidFill>
                  <a:srgbClr val="00B050"/>
                </a:solidFill>
                <a:latin typeface="Calibri" panose="020F0502020204030204" pitchFamily="34" charset="0"/>
                <a:cs typeface="Calibri" panose="020F0502020204030204" pitchFamily="34" charset="0"/>
              </a:rPr>
              <a:t>YSTR.Ambient</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IoT</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Yinan</a:t>
            </a:r>
            <a:r>
              <a:rPr lang="en-US" altLang="zh-CN" sz="1600" kern="0" dirty="0">
                <a:solidFill>
                  <a:srgbClr val="00B050"/>
                </a:solidFill>
                <a:latin typeface="Calibri" panose="020F0502020204030204" pitchFamily="34" charset="0"/>
                <a:cs typeface="Calibri" panose="020F0502020204030204" pitchFamily="34" charset="0"/>
              </a:rPr>
              <a:t> Qi (</a:t>
            </a:r>
            <a:r>
              <a:rPr lang="en-US" altLang="zh-CN" sz="1600" kern="0" dirty="0" smtClean="0">
                <a:solidFill>
                  <a:srgbClr val="00B050"/>
                </a:solidFill>
                <a:latin typeface="Calibri" panose="020F0502020204030204" pitchFamily="34" charset="0"/>
                <a:cs typeface="Calibri" panose="020F0502020204030204" pitchFamily="34" charset="0"/>
              </a:rPr>
              <a:t>OPPO)</a:t>
            </a:r>
            <a:endParaRPr lang="en-US" altLang="en-US" sz="1600" kern="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11-24/0163, Update on Dual-Band Operation, </a:t>
            </a:r>
            <a:r>
              <a:rPr lang="en-US" altLang="en-US" sz="1600" kern="0" dirty="0" err="1" smtClean="0">
                <a:solidFill>
                  <a:srgbClr val="00B050"/>
                </a:solidFill>
                <a:latin typeface="Calibri" panose="020F0502020204030204" pitchFamily="34" charset="0"/>
                <a:cs typeface="Calibri" panose="020F0502020204030204" pitchFamily="34" charset="0"/>
              </a:rPr>
              <a:t>Joerg</a:t>
            </a:r>
            <a:r>
              <a:rPr lang="en-US" altLang="en-US" sz="1600" kern="0" dirty="0" smtClean="0">
                <a:solidFill>
                  <a:srgbClr val="00B050"/>
                </a:solidFill>
                <a:latin typeface="Calibri" panose="020F0502020204030204" pitchFamily="34" charset="0"/>
                <a:cs typeface="Calibri" panose="020F0502020204030204" pitchFamily="34" charset="0"/>
              </a:rPr>
              <a:t> Robert (TU </a:t>
            </a:r>
            <a:r>
              <a:rPr lang="en-US" altLang="en-US" sz="1600" kern="0" dirty="0" err="1" smtClean="0">
                <a:solidFill>
                  <a:srgbClr val="00B050"/>
                </a:solidFill>
                <a:latin typeface="Calibri" panose="020F0502020204030204" pitchFamily="34" charset="0"/>
                <a:cs typeface="Calibri" panose="020F0502020204030204" pitchFamily="34" charset="0"/>
              </a:rPr>
              <a:t>Ilmenau</a:t>
            </a:r>
            <a:r>
              <a:rPr lang="en-US" altLang="en-US" sz="1600" kern="0" dirty="0" smtClean="0">
                <a:solidFill>
                  <a:srgbClr val="00B050"/>
                </a:solidFill>
                <a:latin typeface="Calibri" panose="020F0502020204030204" pitchFamily="34" charset="0"/>
                <a:cs typeface="Calibri" panose="020F0502020204030204" pitchFamily="34" charset="0"/>
              </a:rPr>
              <a:t> / </a:t>
            </a:r>
            <a:r>
              <a:rPr lang="en-US" altLang="en-US" sz="1600" kern="0" dirty="0" err="1" smtClean="0">
                <a:solidFill>
                  <a:srgbClr val="00B050"/>
                </a:solidFill>
                <a:latin typeface="Calibri" panose="020F0502020204030204" pitchFamily="34" charset="0"/>
                <a:cs typeface="Calibri" panose="020F0502020204030204" pitchFamily="34" charset="0"/>
              </a:rPr>
              <a:t>Fraunhofer</a:t>
            </a:r>
            <a:r>
              <a:rPr lang="en-US" altLang="en-US" sz="1600" kern="0" dirty="0" smtClean="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600" kern="0" dirty="0" smtClean="0">
                <a:solidFill>
                  <a:srgbClr val="FFC000"/>
                </a:solidFill>
                <a:latin typeface="Calibri" panose="020F0502020204030204" pitchFamily="34" charset="0"/>
                <a:cs typeface="Calibri" panose="020F0502020204030204" pitchFamily="34" charset="0"/>
              </a:rPr>
              <a:t>11-24/0178, </a:t>
            </a:r>
            <a:r>
              <a:rPr lang="en-US" altLang="en-US" sz="1600" kern="0" dirty="0">
                <a:solidFill>
                  <a:srgbClr val="FFC000"/>
                </a:solidFill>
                <a:latin typeface="Calibri" panose="020F0502020204030204" pitchFamily="34" charset="0"/>
                <a:cs typeface="Calibri" panose="020F0502020204030204" pitchFamily="34" charset="0"/>
              </a:rPr>
              <a:t>Security considerations in </a:t>
            </a:r>
            <a:r>
              <a:rPr lang="en-US" altLang="en-GB" sz="1600" kern="0" dirty="0">
                <a:solidFill>
                  <a:srgbClr val="FFC000"/>
                </a:solidFill>
                <a:latin typeface="Calibri" panose="020F0502020204030204" pitchFamily="34" charset="0"/>
                <a:cs typeface="Calibri" panose="020F0502020204030204" pitchFamily="34" charset="0"/>
              </a:rPr>
              <a:t>Ambient Power Communications, Hui Luo (Infineon </a:t>
            </a:r>
            <a:r>
              <a:rPr lang="en-US" altLang="en-GB" sz="1600" kern="0" dirty="0" smtClean="0">
                <a:solidFill>
                  <a:srgbClr val="FFC000"/>
                </a:solidFill>
                <a:latin typeface="Calibri" panose="020F0502020204030204" pitchFamily="34" charset="0"/>
                <a:cs typeface="Calibri" panose="020F0502020204030204" pitchFamily="34" charset="0"/>
              </a:rPr>
              <a:t>Technologies)</a:t>
            </a:r>
            <a:endParaRPr lang="en-US" altLang="en-US" sz="1600" kern="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TBC </a:t>
            </a:r>
            <a:r>
              <a:rPr lang="en-US" altLang="en-US" sz="1600" kern="0" dirty="0">
                <a:solidFill>
                  <a:schemeClr val="tx1"/>
                </a:solidFill>
                <a:latin typeface="Calibri" panose="020F0502020204030204" pitchFamily="34" charset="0"/>
                <a:cs typeface="Calibri" panose="020F0502020204030204" pitchFamily="34" charset="0"/>
              </a:rPr>
              <a:t>(call for submissions)</a:t>
            </a:r>
          </a:p>
          <a:p>
            <a:pPr marL="800100" lvl="1" indent="-342900" algn="just">
              <a:buFontTx/>
              <a:buChar char="•"/>
              <a:defRPr/>
            </a:pPr>
            <a:endParaRPr lang="en-US" altLang="en-US" sz="1600" kern="0" dirty="0" smtClean="0">
              <a:solidFill>
                <a:schemeClr val="tx1"/>
              </a:solidFill>
            </a:endParaRPr>
          </a:p>
          <a:p>
            <a:pPr marL="800100" lvl="1" indent="-342900" algn="just">
              <a:lnSpc>
                <a:spcPct val="120000"/>
              </a:lnSpc>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936898" y="1905040"/>
            <a:ext cx="4864100" cy="3568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20000"/>
              </a:lnSpc>
              <a:spcBef>
                <a:spcPts val="600"/>
              </a:spcBef>
              <a:buNone/>
              <a:defRPr/>
            </a:pPr>
            <a:r>
              <a:rPr lang="en-GB" altLang="en-US" u="sng" dirty="0" smtClean="0">
                <a:solidFill>
                  <a:srgbClr val="00B050"/>
                </a:solidFill>
              </a:rPr>
              <a:t>Monday (AM2,  Bellagio)</a:t>
            </a:r>
          </a:p>
          <a:p>
            <a:pPr lvl="0" eaLnBrk="0" hangingPunct="0">
              <a:lnSpc>
                <a:spcPct val="120000"/>
              </a:lnSpc>
              <a:spcBef>
                <a:spcPts val="600"/>
              </a:spcBef>
              <a:defRPr/>
            </a:pPr>
            <a:r>
              <a:rPr lang="en-GB" altLang="en-US" dirty="0" smtClean="0">
                <a:solidFill>
                  <a:srgbClr val="00B050"/>
                </a:solidFill>
              </a:rPr>
              <a:t>Call </a:t>
            </a:r>
            <a:r>
              <a:rPr lang="en-US" altLang="en-GB" dirty="0">
                <a:solidFill>
                  <a:srgbClr val="00B050"/>
                </a:solidFill>
              </a:rPr>
              <a:t>meeting to order and remind the group to record </a:t>
            </a:r>
            <a:r>
              <a:rPr lang="en-US" altLang="en-GB" dirty="0" smtClean="0">
                <a:solidFill>
                  <a:srgbClr val="00B050"/>
                </a:solidFill>
              </a:rPr>
              <a:t>attendance </a:t>
            </a:r>
            <a:r>
              <a:rPr lang="en-US" altLang="en-GB" dirty="0">
                <a:solidFill>
                  <a:srgbClr val="00B050"/>
                </a:solidFill>
              </a:rPr>
              <a:t>on imat.ieee.org</a:t>
            </a:r>
            <a:endParaRPr lang="en-GB" altLang="en-US" dirty="0">
              <a:solidFill>
                <a:srgbClr val="00B050"/>
              </a:solidFill>
            </a:endParaRPr>
          </a:p>
          <a:p>
            <a:pPr lvl="0" eaLnBrk="0" hangingPunct="0">
              <a:lnSpc>
                <a:spcPct val="120000"/>
              </a:lnSpc>
              <a:spcBef>
                <a:spcPts val="600"/>
              </a:spcBef>
              <a:defRPr/>
            </a:pPr>
            <a:r>
              <a:rPr lang="en-GB" altLang="en-US" dirty="0">
                <a:solidFill>
                  <a:srgbClr val="00B050"/>
                </a:solidFill>
              </a:rPr>
              <a:t>IEEE-SA IPR policies </a:t>
            </a:r>
            <a:r>
              <a:rPr lang="en-US" altLang="en-GB" dirty="0">
                <a:solidFill>
                  <a:srgbClr val="00B050"/>
                </a:solidFill>
              </a:rPr>
              <a:t>and meeting rules</a:t>
            </a:r>
          </a:p>
          <a:p>
            <a:pPr lvl="0" eaLnBrk="0" hangingPunct="0">
              <a:lnSpc>
                <a:spcPct val="120000"/>
              </a:lnSpc>
              <a:spcBef>
                <a:spcPts val="600"/>
              </a:spcBef>
              <a:defRPr/>
            </a:pPr>
            <a:r>
              <a:rPr lang="en-US" altLang="en-GB" dirty="0" smtClean="0">
                <a:solidFill>
                  <a:srgbClr val="00B050"/>
                </a:solidFill>
              </a:rPr>
              <a:t>Approve meeting </a:t>
            </a:r>
            <a:r>
              <a:rPr lang="en-GB" altLang="en-US" dirty="0" smtClean="0">
                <a:solidFill>
                  <a:srgbClr val="00B050"/>
                </a:solidFill>
              </a:rPr>
              <a:t>agenda</a:t>
            </a:r>
          </a:p>
          <a:p>
            <a:pPr lvl="0" eaLnBrk="0" hangingPunct="0">
              <a:lnSpc>
                <a:spcPct val="120000"/>
              </a:lnSpc>
              <a:spcBef>
                <a:spcPts val="600"/>
              </a:spcBef>
              <a:defRPr/>
            </a:pPr>
            <a:r>
              <a:rPr lang="en-US" altLang="zh-CN" dirty="0" smtClean="0">
                <a:solidFill>
                  <a:srgbClr val="00B050"/>
                </a:solidFill>
              </a:rPr>
              <a:t>Approve past meeting minutes</a:t>
            </a:r>
          </a:p>
          <a:p>
            <a:pPr lvl="0" eaLnBrk="0" hangingPunct="0">
              <a:lnSpc>
                <a:spcPct val="120000"/>
              </a:lnSpc>
              <a:spcBef>
                <a:spcPts val="600"/>
              </a:spcBef>
              <a:defRPr/>
            </a:pPr>
            <a:r>
              <a:rPr lang="en-GB" altLang="en-US" dirty="0" smtClean="0">
                <a:solidFill>
                  <a:srgbClr val="00B050"/>
                </a:solidFill>
              </a:rPr>
              <a:t>AMP SG timeline and progress review</a:t>
            </a:r>
          </a:p>
          <a:p>
            <a:pPr lvl="0" eaLnBrk="0" hangingPunct="0">
              <a:lnSpc>
                <a:spcPct val="120000"/>
              </a:lnSpc>
              <a:spcBef>
                <a:spcPts val="600"/>
              </a:spcBef>
              <a:defRPr/>
            </a:pPr>
            <a:r>
              <a:rPr lang="en-GB" altLang="en-US" dirty="0">
                <a:solidFill>
                  <a:srgbClr val="00B050"/>
                </a:solidFill>
              </a:rPr>
              <a:t>ITU-T SG20 liaison </a:t>
            </a:r>
            <a:r>
              <a:rPr lang="en-GB" altLang="en-US" dirty="0" smtClean="0">
                <a:solidFill>
                  <a:srgbClr val="00B050"/>
                </a:solidFill>
              </a:rPr>
              <a:t>response discussion</a:t>
            </a:r>
            <a:endParaRPr lang="en-GB" altLang="en-US" dirty="0">
              <a:solidFill>
                <a:srgbClr val="00B050"/>
              </a:solidFill>
            </a:endParaRPr>
          </a:p>
          <a:p>
            <a:pPr eaLnBrk="0" hangingPunct="0">
              <a:lnSpc>
                <a:spcPct val="120000"/>
              </a:lnSpc>
              <a:spcBef>
                <a:spcPts val="600"/>
              </a:spcBef>
              <a:defRPr/>
            </a:pPr>
            <a:r>
              <a:rPr lang="en-US" altLang="en-GB" dirty="0" smtClean="0">
                <a:solidFill>
                  <a:srgbClr val="00B050"/>
                </a:solidFill>
              </a:rPr>
              <a:t>Contribution discussion</a:t>
            </a:r>
          </a:p>
          <a:p>
            <a:pPr eaLnBrk="0" hangingPunct="0">
              <a:lnSpc>
                <a:spcPct val="120000"/>
              </a:lnSpc>
              <a:spcBef>
                <a:spcPts val="600"/>
              </a:spcBef>
              <a:defRPr/>
            </a:pPr>
            <a:r>
              <a:rPr lang="en-US" altLang="en-GB" dirty="0" smtClean="0">
                <a:solidFill>
                  <a:srgbClr val="00B050"/>
                </a:solidFill>
              </a:rPr>
              <a:t>Any </a:t>
            </a:r>
            <a:r>
              <a:rPr lang="en-US" altLang="en-GB" dirty="0">
                <a:solidFill>
                  <a:srgbClr val="00B050"/>
                </a:solidFill>
              </a:rPr>
              <a:t>other business?</a:t>
            </a:r>
          </a:p>
          <a:p>
            <a:pPr lvl="0" eaLnBrk="0" hangingPunct="0">
              <a:lnSpc>
                <a:spcPct val="120000"/>
              </a:lnSpc>
              <a:spcBef>
                <a:spcPts val="600"/>
              </a:spcBef>
              <a:defRPr/>
            </a:pPr>
            <a:r>
              <a:rPr lang="en-GB" altLang="en-US" dirty="0">
                <a:solidFill>
                  <a:srgbClr val="00B050"/>
                </a:solidFill>
                <a:sym typeface="+mn-ea"/>
              </a:rPr>
              <a:t>Recess</a:t>
            </a:r>
            <a:endParaRPr lang="en-GB" altLang="en-US" dirty="0">
              <a:solidFill>
                <a:srgbClr val="00B050"/>
              </a:solidFill>
            </a:endParaRPr>
          </a:p>
        </p:txBody>
      </p:sp>
      <p:sp>
        <p:nvSpPr>
          <p:cNvPr id="7" name="Rectangle 3"/>
          <p:cNvSpPr txBox="1">
            <a:spLocks noChangeArrowheads="1"/>
          </p:cNvSpPr>
          <p:nvPr/>
        </p:nvSpPr>
        <p:spPr bwMode="auto">
          <a:xfrm>
            <a:off x="6280083" y="1726883"/>
            <a:ext cx="5014916" cy="2387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u="sng" dirty="0" smtClean="0">
                <a:solidFill>
                  <a:srgbClr val="00B050"/>
                </a:solidFill>
              </a:rPr>
              <a:t>Tuesday (AM2</a:t>
            </a:r>
            <a:r>
              <a:rPr lang="en-US" altLang="en-US" u="sng" dirty="0" smtClean="0">
                <a:solidFill>
                  <a:srgbClr val="00B050"/>
                </a:solidFill>
              </a:rPr>
              <a:t>, Bellagio</a:t>
            </a:r>
            <a:r>
              <a:rPr lang="en-GB" altLang="en-US" u="sng" dirty="0" smtClean="0">
                <a:solidFill>
                  <a:srgbClr val="00B050"/>
                </a:solidFill>
              </a:rPr>
              <a:t>)</a:t>
            </a:r>
          </a:p>
          <a:p>
            <a:pPr lvl="0" eaLnBrk="0" hangingPunct="0">
              <a:defRPr/>
            </a:pPr>
            <a:r>
              <a:rPr lang="en-GB" altLang="en-US" dirty="0" smtClean="0">
                <a:solidFill>
                  <a:srgbClr val="00B050"/>
                </a:solidFill>
              </a:rPr>
              <a:t>Call </a:t>
            </a:r>
            <a:r>
              <a:rPr lang="en-US" altLang="en-GB" dirty="0">
                <a:solidFill>
                  <a:srgbClr val="00B050"/>
                </a:solidFill>
              </a:rPr>
              <a:t>meeting to order and remind the group to record </a:t>
            </a:r>
            <a:r>
              <a:rPr lang="en-US" altLang="en-GB" dirty="0" smtClean="0">
                <a:solidFill>
                  <a:srgbClr val="00B050"/>
                </a:solidFill>
              </a:rPr>
              <a:t>attendance </a:t>
            </a:r>
            <a:r>
              <a:rPr lang="en-US" altLang="en-GB" dirty="0">
                <a:solidFill>
                  <a:srgbClr val="00B050"/>
                </a:solidFill>
              </a:rPr>
              <a:t>on imat.ieee.org</a:t>
            </a:r>
            <a:endParaRPr lang="en-GB" altLang="en-US" dirty="0">
              <a:solidFill>
                <a:srgbClr val="00B050"/>
              </a:solidFill>
            </a:endParaRPr>
          </a:p>
          <a:p>
            <a:pPr lvl="0" eaLnBrk="0" hangingPunct="0">
              <a:defRPr/>
            </a:pPr>
            <a:r>
              <a:rPr lang="en-GB" altLang="en-US" dirty="0">
                <a:solidFill>
                  <a:srgbClr val="00B050"/>
                </a:solidFill>
              </a:rPr>
              <a:t>IEEE-SA IPR policies </a:t>
            </a:r>
            <a:r>
              <a:rPr lang="en-US" altLang="en-GB" dirty="0">
                <a:solidFill>
                  <a:srgbClr val="00B050"/>
                </a:solidFill>
              </a:rPr>
              <a:t>and meeting rules</a:t>
            </a:r>
          </a:p>
          <a:p>
            <a:pPr lvl="0" eaLnBrk="0" hangingPunct="0">
              <a:defRPr/>
            </a:pPr>
            <a:r>
              <a:rPr lang="en-US" altLang="en-GB" dirty="0">
                <a:solidFill>
                  <a:srgbClr val="00B050"/>
                </a:solidFill>
              </a:rPr>
              <a:t>Approval of </a:t>
            </a:r>
            <a:r>
              <a:rPr lang="en-GB" altLang="en-US" dirty="0" smtClean="0">
                <a:solidFill>
                  <a:srgbClr val="00B050"/>
                </a:solidFill>
              </a:rPr>
              <a:t>agenda</a:t>
            </a:r>
          </a:p>
          <a:p>
            <a:pPr eaLnBrk="0" hangingPunct="0">
              <a:defRPr/>
            </a:pPr>
            <a:r>
              <a:rPr lang="en-US" altLang="en-GB" dirty="0">
                <a:solidFill>
                  <a:srgbClr val="00B050"/>
                </a:solidFill>
              </a:rPr>
              <a:t>Liaison Response </a:t>
            </a:r>
            <a:r>
              <a:rPr lang="en-US" altLang="en-GB" dirty="0" smtClean="0">
                <a:solidFill>
                  <a:srgbClr val="00B050"/>
                </a:solidFill>
              </a:rPr>
              <a:t>to ITU-T SG20 discussion</a:t>
            </a:r>
            <a:endParaRPr lang="en-US" altLang="en-GB" dirty="0">
              <a:solidFill>
                <a:srgbClr val="00B050"/>
              </a:solidFill>
            </a:endParaRPr>
          </a:p>
          <a:p>
            <a:pPr eaLnBrk="0" hangingPunct="0">
              <a:defRPr/>
            </a:pPr>
            <a:r>
              <a:rPr lang="en-US" altLang="en-GB" dirty="0" smtClean="0">
                <a:solidFill>
                  <a:srgbClr val="00B050"/>
                </a:solidFill>
              </a:rPr>
              <a:t>Contribution </a:t>
            </a:r>
            <a:r>
              <a:rPr lang="en-US" altLang="en-GB" dirty="0">
                <a:solidFill>
                  <a:srgbClr val="00B050"/>
                </a:solidFill>
              </a:rPr>
              <a:t>discussion</a:t>
            </a:r>
          </a:p>
          <a:p>
            <a:pPr eaLnBrk="0" hangingPunct="0">
              <a:defRPr/>
            </a:pPr>
            <a:r>
              <a:rPr lang="en-US" altLang="en-GB" dirty="0" smtClean="0">
                <a:solidFill>
                  <a:srgbClr val="00B050"/>
                </a:solidFill>
              </a:rPr>
              <a:t>Any </a:t>
            </a:r>
            <a:r>
              <a:rPr lang="en-US" altLang="en-GB" dirty="0">
                <a:solidFill>
                  <a:srgbClr val="00B050"/>
                </a:solidFill>
              </a:rPr>
              <a:t>other business</a:t>
            </a:r>
            <a:r>
              <a:rPr lang="en-US" altLang="en-GB" dirty="0" smtClean="0">
                <a:solidFill>
                  <a:srgbClr val="00B050"/>
                </a:solidFill>
              </a:rPr>
              <a:t>?</a:t>
            </a:r>
          </a:p>
          <a:p>
            <a:pPr lvl="0" eaLnBrk="0" hangingPunct="0">
              <a:defRPr/>
            </a:pPr>
            <a:r>
              <a:rPr lang="en-GB" altLang="en-US" dirty="0" smtClean="0">
                <a:solidFill>
                  <a:srgbClr val="00B050"/>
                </a:solidFill>
                <a:sym typeface="+mn-ea"/>
              </a:rPr>
              <a:t>Recess</a:t>
            </a:r>
            <a:endParaRPr lang="en-GB" altLang="en-US" dirty="0">
              <a:solidFill>
                <a:srgbClr val="00B050"/>
              </a:solidFill>
            </a:endParaRPr>
          </a:p>
        </p:txBody>
      </p:sp>
      <p:sp>
        <p:nvSpPr>
          <p:cNvPr id="8" name="Rectangle 3"/>
          <p:cNvSpPr txBox="1">
            <a:spLocks noChangeArrowheads="1"/>
          </p:cNvSpPr>
          <p:nvPr/>
        </p:nvSpPr>
        <p:spPr bwMode="auto">
          <a:xfrm>
            <a:off x="6261097" y="4038583"/>
            <a:ext cx="5014916" cy="24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u="sng" dirty="0" smtClean="0">
                <a:solidFill>
                  <a:srgbClr val="00B050"/>
                </a:solidFill>
              </a:rPr>
              <a:t>Thursday (PM1, Bellagio)</a:t>
            </a:r>
          </a:p>
          <a:p>
            <a:pPr lvl="0" eaLnBrk="0" hangingPunct="0">
              <a:defRPr/>
            </a:pPr>
            <a:r>
              <a:rPr lang="en-GB" altLang="en-US" dirty="0" smtClean="0">
                <a:solidFill>
                  <a:srgbClr val="00B050"/>
                </a:solidFill>
              </a:rPr>
              <a:t>Call </a:t>
            </a:r>
            <a:r>
              <a:rPr lang="en-US" altLang="en-GB" dirty="0">
                <a:solidFill>
                  <a:srgbClr val="00B050"/>
                </a:solidFill>
              </a:rPr>
              <a:t>meeting to order and remind the group to record </a:t>
            </a:r>
            <a:r>
              <a:rPr lang="en-US" altLang="en-GB" dirty="0" smtClean="0">
                <a:solidFill>
                  <a:srgbClr val="00B050"/>
                </a:solidFill>
              </a:rPr>
              <a:t>attendance </a:t>
            </a:r>
            <a:r>
              <a:rPr lang="en-US" altLang="en-GB" dirty="0">
                <a:solidFill>
                  <a:srgbClr val="00B050"/>
                </a:solidFill>
              </a:rPr>
              <a:t>on imat.ieee.org</a:t>
            </a:r>
            <a:endParaRPr lang="en-GB" altLang="en-US" dirty="0">
              <a:solidFill>
                <a:srgbClr val="00B050"/>
              </a:solidFill>
            </a:endParaRPr>
          </a:p>
          <a:p>
            <a:pPr lvl="0" eaLnBrk="0" hangingPunct="0">
              <a:defRPr/>
            </a:pPr>
            <a:r>
              <a:rPr lang="en-GB" altLang="en-US" dirty="0">
                <a:solidFill>
                  <a:srgbClr val="00B050"/>
                </a:solidFill>
              </a:rPr>
              <a:t>IEEE-SA IPR policies </a:t>
            </a:r>
            <a:r>
              <a:rPr lang="en-US" altLang="en-GB" dirty="0">
                <a:solidFill>
                  <a:srgbClr val="00B050"/>
                </a:solidFill>
              </a:rPr>
              <a:t>and meeting rules</a:t>
            </a:r>
          </a:p>
          <a:p>
            <a:pPr lvl="0" eaLnBrk="0" hangingPunct="0">
              <a:defRPr/>
            </a:pPr>
            <a:r>
              <a:rPr lang="en-US" altLang="en-GB" dirty="0">
                <a:solidFill>
                  <a:srgbClr val="00B050"/>
                </a:solidFill>
              </a:rPr>
              <a:t>Approval of </a:t>
            </a:r>
            <a:r>
              <a:rPr lang="en-GB" altLang="en-US" dirty="0">
                <a:solidFill>
                  <a:srgbClr val="00B050"/>
                </a:solidFill>
              </a:rPr>
              <a:t>agenda</a:t>
            </a:r>
          </a:p>
          <a:p>
            <a:pPr eaLnBrk="0" hangingPunct="0">
              <a:defRPr/>
            </a:pPr>
            <a:r>
              <a:rPr lang="en-US" altLang="en-GB" dirty="0">
                <a:solidFill>
                  <a:srgbClr val="00B050"/>
                </a:solidFill>
              </a:rPr>
              <a:t>Motion on Liaison Response to ITU-T SG20 </a:t>
            </a:r>
            <a:endParaRPr lang="en-US" altLang="en-GB" dirty="0" smtClean="0">
              <a:solidFill>
                <a:srgbClr val="00B050"/>
              </a:solidFill>
            </a:endParaRPr>
          </a:p>
          <a:p>
            <a:pPr eaLnBrk="0" hangingPunct="0">
              <a:defRPr/>
            </a:pPr>
            <a:r>
              <a:rPr lang="en-US" altLang="en-GB" dirty="0" smtClean="0">
                <a:solidFill>
                  <a:srgbClr val="00B050"/>
                </a:solidFill>
              </a:rPr>
              <a:t>Contribution </a:t>
            </a:r>
            <a:r>
              <a:rPr lang="en-US" altLang="en-GB" dirty="0">
                <a:solidFill>
                  <a:srgbClr val="00B050"/>
                </a:solidFill>
              </a:rPr>
              <a:t>discussion</a:t>
            </a:r>
          </a:p>
          <a:p>
            <a:pPr eaLnBrk="0" hangingPunct="0">
              <a:defRPr/>
            </a:pPr>
            <a:r>
              <a:rPr lang="en-US" altLang="en-GB" dirty="0" smtClean="0">
                <a:solidFill>
                  <a:srgbClr val="00B050"/>
                </a:solidFill>
              </a:rPr>
              <a:t>Teleconference Plan</a:t>
            </a:r>
          </a:p>
          <a:p>
            <a:pPr eaLnBrk="0" hangingPunct="0">
              <a:defRPr/>
            </a:pPr>
            <a:r>
              <a:rPr lang="en-US" altLang="en-GB" dirty="0" smtClean="0">
                <a:solidFill>
                  <a:srgbClr val="00B050"/>
                </a:solidFill>
              </a:rPr>
              <a:t>Any </a:t>
            </a:r>
            <a:r>
              <a:rPr lang="en-US" altLang="en-GB" dirty="0">
                <a:solidFill>
                  <a:srgbClr val="00B050"/>
                </a:solidFill>
              </a:rPr>
              <a:t>other business</a:t>
            </a:r>
            <a:r>
              <a:rPr lang="en-US" altLang="en-GB" dirty="0" smtClean="0">
                <a:solidFill>
                  <a:srgbClr val="00B050"/>
                </a:solidFill>
              </a:rPr>
              <a:t>?</a:t>
            </a:r>
          </a:p>
          <a:p>
            <a:pPr lvl="0" eaLnBrk="0" hangingPunct="0">
              <a:defRPr/>
            </a:pPr>
            <a:r>
              <a:rPr lang="en-GB" altLang="en-US" dirty="0" smtClean="0">
                <a:solidFill>
                  <a:srgbClr val="00B050"/>
                </a:solidFill>
                <a:sym typeface="+mn-ea"/>
              </a:rPr>
              <a:t>Adjourn</a:t>
            </a:r>
            <a:endParaRPr lang="en-GB" altLang="en-US" dirty="0">
              <a:solidFill>
                <a:srgbClr val="00B050"/>
              </a:solidFill>
            </a:endParaRP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Jan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15</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Approve meeting </a:t>
            </a:r>
            <a:r>
              <a:rPr lang="en-GB" altLang="en-US" dirty="0" smtClean="0"/>
              <a:t>agenda</a:t>
            </a:r>
          </a:p>
          <a:p>
            <a:pPr lvl="0" eaLnBrk="0" hangingPunct="0">
              <a:defRPr/>
            </a:pPr>
            <a:r>
              <a:rPr lang="en-US" altLang="zh-CN" dirty="0" smtClean="0"/>
              <a:t>Approve past meeting minutes</a:t>
            </a:r>
          </a:p>
          <a:p>
            <a:pPr lvl="0" eaLnBrk="0" hangingPunct="0">
              <a:defRPr/>
            </a:pPr>
            <a:r>
              <a:rPr lang="en-GB" altLang="en-US" dirty="0" smtClean="0"/>
              <a:t>AMP SG timeline and progress review</a:t>
            </a:r>
          </a:p>
          <a:p>
            <a:pPr lvl="0" eaLnBrk="0" hangingPunct="0">
              <a:defRPr/>
            </a:pPr>
            <a:r>
              <a:rPr lang="en-GB" altLang="en-US" dirty="0" smtClean="0"/>
              <a:t>ITU-T SG20 Liaison Response (11-23/2203) discussion</a:t>
            </a:r>
          </a:p>
          <a:p>
            <a:pPr eaLnBrk="0" hangingPunct="0">
              <a:defRPr/>
            </a:pPr>
            <a:r>
              <a:rPr lang="en-US" altLang="en-GB" dirty="0" smtClean="0"/>
              <a:t>Contribution discussion</a:t>
            </a:r>
          </a:p>
          <a:p>
            <a:pPr marL="742950" lvl="2" indent="-342900" eaLnBrk="0" hangingPunct="0">
              <a:defRPr/>
            </a:pPr>
            <a:r>
              <a:rPr lang="en-US" altLang="en-US" sz="1600" b="1" dirty="0" smtClean="0">
                <a:solidFill>
                  <a:srgbClr val="00B050"/>
                </a:solidFill>
              </a:rPr>
              <a:t>11-23/0436r1, </a:t>
            </a:r>
            <a:r>
              <a:rPr lang="en-US" altLang="zh-CN" sz="1600" b="1" dirty="0">
                <a:solidFill>
                  <a:srgbClr val="00B050"/>
                </a:solidFill>
              </a:rPr>
              <a:t>Updated Technical Report on support of AMP </a:t>
            </a:r>
            <a:r>
              <a:rPr lang="en-US" altLang="zh-CN" sz="1600" b="1" dirty="0" err="1">
                <a:solidFill>
                  <a:srgbClr val="00B050"/>
                </a:solidFill>
              </a:rPr>
              <a:t>IoT</a:t>
            </a:r>
            <a:r>
              <a:rPr lang="en-US" altLang="zh-CN" sz="1600" b="1" dirty="0">
                <a:solidFill>
                  <a:srgbClr val="00B050"/>
                </a:solidFill>
              </a:rPr>
              <a:t> devices in WLAN, </a:t>
            </a:r>
            <a:r>
              <a:rPr lang="en-US" altLang="zh-CN" sz="1600" b="1" dirty="0" err="1">
                <a:solidFill>
                  <a:srgbClr val="00B050"/>
                </a:solidFill>
              </a:rPr>
              <a:t>Yinan</a:t>
            </a:r>
            <a:r>
              <a:rPr lang="en-US" altLang="zh-CN" sz="1600" b="1" dirty="0">
                <a:solidFill>
                  <a:srgbClr val="00B050"/>
                </a:solidFill>
              </a:rPr>
              <a:t> Qi (OPPO)</a:t>
            </a:r>
          </a:p>
          <a:p>
            <a:pPr marL="742950" lvl="2" indent="-342900" eaLnBrk="0" hangingPunct="0">
              <a:defRPr/>
            </a:pPr>
            <a:r>
              <a:rPr lang="en-US" altLang="en-US" sz="1600" b="1" dirty="0">
                <a:solidFill>
                  <a:srgbClr val="00B050"/>
                </a:solidFill>
              </a:rPr>
              <a:t>11-24/0047, </a:t>
            </a:r>
            <a:r>
              <a:rPr lang="en-US" altLang="zh-CN" sz="1600" b="1" dirty="0">
                <a:solidFill>
                  <a:srgbClr val="00B050"/>
                </a:solidFill>
              </a:rPr>
              <a:t>AMP Station operation states, Solomon </a:t>
            </a:r>
            <a:r>
              <a:rPr lang="en-US" altLang="zh-CN" sz="1600" b="1" dirty="0" err="1">
                <a:solidFill>
                  <a:srgbClr val="00B050"/>
                </a:solidFill>
              </a:rPr>
              <a:t>Trainin</a:t>
            </a:r>
            <a:r>
              <a:rPr lang="en-US" altLang="zh-CN" sz="1600" b="1" dirty="0">
                <a:solidFill>
                  <a:srgbClr val="00B050"/>
                </a:solidFill>
              </a:rPr>
              <a:t> (</a:t>
            </a:r>
            <a:r>
              <a:rPr lang="en-US" altLang="zh-CN" sz="1600" b="1" dirty="0" err="1">
                <a:solidFill>
                  <a:srgbClr val="00B050"/>
                </a:solidFill>
              </a:rPr>
              <a:t>Wiliot</a:t>
            </a:r>
            <a:r>
              <a:rPr lang="en-US" altLang="zh-CN" sz="1600" b="1" dirty="0">
                <a:solidFill>
                  <a:srgbClr val="00B050"/>
                </a:solidFill>
              </a:rPr>
              <a:t>)</a:t>
            </a:r>
            <a:endParaRPr lang="en-US" altLang="en-US" sz="1600" b="1" dirty="0">
              <a:solidFill>
                <a:srgbClr val="00B050"/>
              </a:solidFill>
            </a:endParaRP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Approve AMP SG </a:t>
            </a:r>
            <a:r>
              <a:rPr lang="en-US" altLang="en-US" sz="3200" b="1" dirty="0" smtClean="0">
                <a:solidFill>
                  <a:schemeClr val="tx2"/>
                </a:solidFill>
              </a:rPr>
              <a:t>Meeting</a:t>
            </a:r>
            <a:r>
              <a:rPr lang="en-US" altLang="en-US" sz="3200" b="1" dirty="0" smtClean="0">
                <a:solidFill>
                  <a:schemeClr val="tx2"/>
                </a:solidFill>
                <a:latin typeface="Times New Roman" panose="02020603050405020304" pitchFamily="18" charset="0"/>
              </a:rPr>
              <a:t>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smtClean="0"/>
              <a:t>Approve the meeting minutes for AMP SG meetings during 802 Nov plenary</a:t>
            </a:r>
            <a:r>
              <a:rPr lang="en-US" altLang="zh-CN" dirty="0" smtClean="0"/>
              <a:t> </a:t>
            </a:r>
            <a:r>
              <a:rPr lang="en-GB" altLang="en-US" dirty="0" smtClean="0"/>
              <a:t>session as below:</a:t>
            </a:r>
          </a:p>
          <a:p>
            <a:pPr lvl="1" indent="-342900" eaLnBrk="0" hangingPunct="0">
              <a:buFontTx/>
              <a:buChar char="-"/>
              <a:defRPr/>
            </a:pPr>
            <a:r>
              <a:rPr lang="en-GB" altLang="en-US" dirty="0">
                <a:hlinkClick r:id="rId2"/>
              </a:rPr>
              <a:t>https://</a:t>
            </a:r>
            <a:r>
              <a:rPr lang="en-GB" altLang="en-US" dirty="0" smtClean="0">
                <a:hlinkClick r:id="rId2"/>
              </a:rPr>
              <a:t>mentor.ieee.org/802.11/dcn/23/11-23-2158-00-0amp-802-11-amp-sg-meeting-minutes-for-november-2023-plenary.docx</a:t>
            </a:r>
            <a:endParaRPr lang="en-GB" altLang="en-US" dirty="0" smtClean="0"/>
          </a:p>
          <a:p>
            <a:pPr marL="0" lvl="0" indent="0" eaLnBrk="0" hangingPunct="0">
              <a:buNone/>
              <a:defRPr/>
            </a:pPr>
            <a:endParaRPr lang="en-GB" altLang="en-US" dirty="0" smtClean="0"/>
          </a:p>
          <a:p>
            <a:pPr marL="0" lvl="0" indent="0" eaLnBrk="0" hangingPunct="0">
              <a:buNone/>
              <a:defRPr/>
            </a:pPr>
            <a:r>
              <a:rPr lang="en-GB" altLang="en-US" dirty="0" smtClean="0"/>
              <a:t>Moved: Harry </a:t>
            </a:r>
            <a:r>
              <a:rPr lang="en-GB" altLang="en-US" dirty="0" err="1" smtClean="0"/>
              <a:t>Hao</a:t>
            </a:r>
            <a:r>
              <a:rPr lang="en-GB" altLang="en-US" dirty="0" smtClean="0"/>
              <a:t> Wang</a:t>
            </a:r>
          </a:p>
          <a:p>
            <a:pPr marL="0" lvl="0" indent="0" eaLnBrk="0" hangingPunct="0">
              <a:buNone/>
              <a:defRPr/>
            </a:pPr>
            <a:r>
              <a:rPr lang="en-GB" altLang="en-US" dirty="0" smtClean="0"/>
              <a:t>Seconded: </a:t>
            </a:r>
            <a:r>
              <a:rPr lang="en-GB" altLang="en-US" dirty="0" err="1" smtClean="0"/>
              <a:t>Yinan</a:t>
            </a:r>
            <a:r>
              <a:rPr lang="en-GB" altLang="en-US" dirty="0" smtClean="0"/>
              <a:t> Qi</a:t>
            </a:r>
            <a:endParaRPr lang="en-GB" altLang="en-US" dirty="0"/>
          </a:p>
          <a:p>
            <a:pPr marL="0" lvl="0" indent="0" eaLnBrk="0" hangingPunct="0">
              <a:buNone/>
              <a:defRPr/>
            </a:pPr>
            <a:r>
              <a:rPr lang="en-GB" altLang="en-US" dirty="0" smtClean="0"/>
              <a:t>Result</a:t>
            </a:r>
            <a:r>
              <a:rPr lang="en-GB" altLang="en-US" dirty="0" smtClean="0"/>
              <a:t>: Approved with unanimous consensus</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AMP TIG/SG Timeline Plan</a:t>
            </a:r>
            <a:endParaRPr lang="zh-CN" altLang="en-US" sz="2800" kern="0" dirty="0"/>
          </a:p>
        </p:txBody>
      </p:sp>
      <p:sp>
        <p:nvSpPr>
          <p:cNvPr id="6" name="内容占位符 2"/>
          <p:cNvSpPr txBox="1"/>
          <p:nvPr/>
        </p:nvSpPr>
        <p:spPr>
          <a:xfrm>
            <a:off x="914400" y="1828843"/>
            <a:ext cx="10361613" cy="2703669"/>
          </a:xfrm>
          <a:prstGeom prst="rect">
            <a:avLst/>
          </a:prstGeom>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285750">
              <a:lnSpc>
                <a:spcPct val="120000"/>
              </a:lnSpc>
              <a:spcAft>
                <a:spcPts val="600"/>
              </a:spcAft>
              <a:buFontTx/>
              <a:buChar char="-"/>
              <a:defRPr/>
            </a:pPr>
            <a:r>
              <a:rPr lang="en-US" altLang="zh-CN" sz="1800" kern="0" dirty="0" smtClean="0">
                <a:sym typeface="+mn-ea"/>
              </a:rPr>
              <a:t>The AMP TIG was formed at the 2022 May session and kicked off during 2022 Jul session</a:t>
            </a:r>
          </a:p>
          <a:p>
            <a:pPr marL="285750">
              <a:lnSpc>
                <a:spcPct val="120000"/>
              </a:lnSpc>
              <a:spcAft>
                <a:spcPts val="600"/>
              </a:spcAft>
              <a:buFontTx/>
              <a:buChar char="-"/>
              <a:defRPr/>
            </a:pPr>
            <a:r>
              <a:rPr lang="en-US" altLang="zh-CN" sz="1800" kern="0" dirty="0" smtClean="0">
                <a:sym typeface="+mn-ea"/>
              </a:rPr>
              <a:t>The AMP TIG completed its work in 2023 Mar session and decided to move forward to SG.</a:t>
            </a:r>
          </a:p>
          <a:p>
            <a:pPr marL="285750">
              <a:lnSpc>
                <a:spcPct val="120000"/>
              </a:lnSpc>
              <a:spcAft>
                <a:spcPts val="600"/>
              </a:spcAft>
              <a:buFontTx/>
              <a:buChar char="-"/>
              <a:defRPr/>
            </a:pPr>
            <a:r>
              <a:rPr lang="en-US" altLang="zh-CN" sz="1800" kern="0" dirty="0" smtClean="0">
                <a:sym typeface="+mn-ea"/>
              </a:rPr>
              <a:t>The AMP SG was formed in Mar 2023 to develop AMP PAR/CSD.</a:t>
            </a:r>
          </a:p>
          <a:p>
            <a:pPr marL="586105" lvl="1">
              <a:lnSpc>
                <a:spcPct val="120000"/>
              </a:lnSpc>
              <a:spcAft>
                <a:spcPts val="600"/>
              </a:spcAft>
              <a:buFontTx/>
              <a:buChar char="-"/>
            </a:pPr>
            <a:r>
              <a:rPr lang="en-US" sz="1400" kern="0" dirty="0" smtClean="0"/>
              <a:t>The Study Group will investigate MAC and PHY capabilities to enable 802.11 WLAN support of ultra-low complexity and ultra-low power consumption (e.g. less than one </a:t>
            </a:r>
            <a:r>
              <a:rPr lang="en-US" sz="1400" kern="0" dirty="0" err="1" smtClean="0"/>
              <a:t>milliwatt</a:t>
            </a:r>
            <a:r>
              <a:rPr lang="en-US" sz="1400" kern="0" dirty="0" smtClean="0"/>
              <a:t>) devices powered by ambient power source</a:t>
            </a:r>
            <a:r>
              <a:rPr lang="en-US" sz="1400" kern="0" dirty="0" smtClean="0">
                <a:solidFill>
                  <a:schemeClr val="tx1"/>
                </a:solidFill>
              </a:rPr>
              <a:t>, and reuse existing 802.11 features as much as possible, with a target start of the task group in Jan 2024</a:t>
            </a:r>
          </a:p>
          <a:p>
            <a:pPr marL="285750">
              <a:lnSpc>
                <a:spcPct val="120000"/>
              </a:lnSpc>
              <a:spcAft>
                <a:spcPts val="600"/>
              </a:spcAft>
              <a:buFontTx/>
              <a:buChar char="-"/>
            </a:pPr>
            <a:r>
              <a:rPr lang="en-US" altLang="zh-CN" sz="1800" kern="0" dirty="0">
                <a:sym typeface="+mn-ea"/>
              </a:rPr>
              <a:t>The </a:t>
            </a:r>
            <a:r>
              <a:rPr lang="en-US" altLang="zh-CN" sz="1800" kern="0" dirty="0" smtClean="0">
                <a:sym typeface="+mn-ea"/>
              </a:rPr>
              <a:t>AMP PAR/CSD was approved by WG to submit to EC for pre-view during Nov 2023 session.</a:t>
            </a:r>
            <a:endParaRPr lang="en-US" altLang="zh-CN" sz="1800" kern="0" dirty="0">
              <a:sym typeface="+mn-ea"/>
            </a:endParaRPr>
          </a:p>
        </p:txBody>
      </p:sp>
      <p:grpSp>
        <p:nvGrpSpPr>
          <p:cNvPr id="44" name="组合 43"/>
          <p:cNvGrpSpPr/>
          <p:nvPr/>
        </p:nvGrpSpPr>
        <p:grpSpPr>
          <a:xfrm>
            <a:off x="914536" y="4595286"/>
            <a:ext cx="10259981" cy="1576842"/>
            <a:chOff x="914536" y="4948483"/>
            <a:chExt cx="10259981" cy="1576842"/>
          </a:xfrm>
        </p:grpSpPr>
        <p:cxnSp>
          <p:nvCxnSpPr>
            <p:cNvPr id="7" name="直接箭头连接符 6"/>
            <p:cNvCxnSpPr/>
            <p:nvPr/>
          </p:nvCxnSpPr>
          <p:spPr bwMode="auto">
            <a:xfrm>
              <a:off x="990734" y="5893885"/>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8" name="文本框 7"/>
            <p:cNvSpPr txBox="1"/>
            <p:nvPr/>
          </p:nvSpPr>
          <p:spPr>
            <a:xfrm>
              <a:off x="1027715" y="6043056"/>
              <a:ext cx="990574" cy="276999"/>
            </a:xfrm>
            <a:prstGeom prst="rect">
              <a:avLst/>
            </a:prstGeom>
            <a:noFill/>
          </p:spPr>
          <p:txBody>
            <a:bodyPr wrap="square" rtlCol="0">
              <a:spAutoFit/>
            </a:bodyPr>
            <a:lstStyle/>
            <a:p>
              <a:r>
                <a:rPr lang="en-US" dirty="0" smtClean="0"/>
                <a:t>May 2023</a:t>
              </a:r>
              <a:endParaRPr lang="en-US" dirty="0"/>
            </a:p>
          </p:txBody>
        </p:sp>
        <p:sp>
          <p:nvSpPr>
            <p:cNvPr id="9" name="文本框 8"/>
            <p:cNvSpPr txBox="1"/>
            <p:nvPr/>
          </p:nvSpPr>
          <p:spPr>
            <a:xfrm>
              <a:off x="2550529" y="6043056"/>
              <a:ext cx="990574" cy="276999"/>
            </a:xfrm>
            <a:prstGeom prst="rect">
              <a:avLst/>
            </a:prstGeom>
            <a:noFill/>
          </p:spPr>
          <p:txBody>
            <a:bodyPr wrap="square" rtlCol="0">
              <a:spAutoFit/>
            </a:bodyPr>
            <a:lstStyle/>
            <a:p>
              <a:r>
                <a:rPr lang="en-US" dirty="0" smtClean="0"/>
                <a:t>Jul 2023</a:t>
              </a:r>
              <a:endParaRPr lang="en-US" dirty="0"/>
            </a:p>
          </p:txBody>
        </p:sp>
        <p:sp>
          <p:nvSpPr>
            <p:cNvPr id="10" name="文本框 9"/>
            <p:cNvSpPr txBox="1"/>
            <p:nvPr/>
          </p:nvSpPr>
          <p:spPr>
            <a:xfrm>
              <a:off x="4073343" y="6043056"/>
              <a:ext cx="990574" cy="276999"/>
            </a:xfrm>
            <a:prstGeom prst="rect">
              <a:avLst/>
            </a:prstGeom>
            <a:noFill/>
          </p:spPr>
          <p:txBody>
            <a:bodyPr wrap="square" rtlCol="0">
              <a:spAutoFit/>
            </a:bodyPr>
            <a:lstStyle/>
            <a:p>
              <a:r>
                <a:rPr lang="en-US" dirty="0" smtClean="0"/>
                <a:t>Sep 2023</a:t>
              </a:r>
              <a:endParaRPr lang="en-US" dirty="0"/>
            </a:p>
          </p:txBody>
        </p:sp>
        <p:sp>
          <p:nvSpPr>
            <p:cNvPr id="11" name="文本框 10"/>
            <p:cNvSpPr txBox="1"/>
            <p:nvPr/>
          </p:nvSpPr>
          <p:spPr>
            <a:xfrm>
              <a:off x="5596157" y="6043055"/>
              <a:ext cx="990574" cy="276999"/>
            </a:xfrm>
            <a:prstGeom prst="rect">
              <a:avLst/>
            </a:prstGeom>
            <a:noFill/>
          </p:spPr>
          <p:txBody>
            <a:bodyPr wrap="square" rtlCol="0">
              <a:spAutoFit/>
            </a:bodyPr>
            <a:lstStyle/>
            <a:p>
              <a:r>
                <a:rPr lang="en-US" b="1" dirty="0" smtClean="0">
                  <a:solidFill>
                    <a:srgbClr val="00B050"/>
                  </a:solidFill>
                </a:rPr>
                <a:t>Nov 2023</a:t>
              </a:r>
              <a:endParaRPr lang="en-US" b="1" dirty="0">
                <a:solidFill>
                  <a:srgbClr val="00B050"/>
                </a:solidFill>
              </a:endParaRPr>
            </a:p>
          </p:txBody>
        </p:sp>
        <p:sp>
          <p:nvSpPr>
            <p:cNvPr id="12" name="文本框 11"/>
            <p:cNvSpPr txBox="1"/>
            <p:nvPr/>
          </p:nvSpPr>
          <p:spPr>
            <a:xfrm>
              <a:off x="7118971" y="6047525"/>
              <a:ext cx="990574" cy="276999"/>
            </a:xfrm>
            <a:prstGeom prst="rect">
              <a:avLst/>
            </a:prstGeom>
            <a:noFill/>
          </p:spPr>
          <p:txBody>
            <a:bodyPr wrap="square" rtlCol="0">
              <a:spAutoFit/>
            </a:bodyPr>
            <a:lstStyle/>
            <a:p>
              <a:r>
                <a:rPr lang="en-US" dirty="0" smtClean="0"/>
                <a:t>Jan 2024</a:t>
              </a:r>
              <a:endParaRPr lang="en-US" dirty="0"/>
            </a:p>
          </p:txBody>
        </p:sp>
        <p:sp>
          <p:nvSpPr>
            <p:cNvPr id="13" name="椭圆 12"/>
            <p:cNvSpPr/>
            <p:nvPr/>
          </p:nvSpPr>
          <p:spPr bwMode="auto">
            <a:xfrm>
              <a:off x="141991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4" name="椭圆 13"/>
            <p:cNvSpPr/>
            <p:nvPr/>
          </p:nvSpPr>
          <p:spPr bwMode="auto">
            <a:xfrm>
              <a:off x="2941145"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5" name="椭圆 14"/>
            <p:cNvSpPr/>
            <p:nvPr/>
          </p:nvSpPr>
          <p:spPr bwMode="auto">
            <a:xfrm>
              <a:off x="4462379"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6" name="椭圆 15"/>
            <p:cNvSpPr/>
            <p:nvPr/>
          </p:nvSpPr>
          <p:spPr bwMode="auto">
            <a:xfrm>
              <a:off x="5983613"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7" name="椭圆 16"/>
            <p:cNvSpPr/>
            <p:nvPr/>
          </p:nvSpPr>
          <p:spPr bwMode="auto">
            <a:xfrm>
              <a:off x="750484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8" name="文本框 17"/>
            <p:cNvSpPr txBox="1"/>
            <p:nvPr/>
          </p:nvSpPr>
          <p:spPr>
            <a:xfrm>
              <a:off x="914536" y="5317815"/>
              <a:ext cx="1312346" cy="461665"/>
            </a:xfrm>
            <a:prstGeom prst="rect">
              <a:avLst/>
            </a:prstGeom>
            <a:noFill/>
          </p:spPr>
          <p:txBody>
            <a:bodyPr wrap="square" rtlCol="0">
              <a:spAutoFit/>
            </a:bodyPr>
            <a:lstStyle/>
            <a:p>
              <a:r>
                <a:rPr lang="en-US" dirty="0" smtClean="0">
                  <a:solidFill>
                    <a:srgbClr val="00B050"/>
                  </a:solidFill>
                </a:rPr>
                <a:t>SG Kick-off</a:t>
              </a:r>
            </a:p>
            <a:p>
              <a:r>
                <a:rPr lang="en-US" dirty="0" smtClean="0">
                  <a:solidFill>
                    <a:srgbClr val="00B050"/>
                  </a:solidFill>
                </a:rPr>
                <a:t>PAR/CSD draft</a:t>
              </a:r>
              <a:endParaRPr lang="en-US" dirty="0">
                <a:solidFill>
                  <a:srgbClr val="00B050"/>
                </a:solidFill>
              </a:endParaRPr>
            </a:p>
          </p:txBody>
        </p:sp>
        <p:sp>
          <p:nvSpPr>
            <p:cNvPr id="19" name="文本框 18"/>
            <p:cNvSpPr txBox="1"/>
            <p:nvPr/>
          </p:nvSpPr>
          <p:spPr>
            <a:xfrm>
              <a:off x="3940001" y="5317815"/>
              <a:ext cx="1089227" cy="461665"/>
            </a:xfrm>
            <a:prstGeom prst="rect">
              <a:avLst/>
            </a:prstGeom>
            <a:noFill/>
          </p:spPr>
          <p:txBody>
            <a:bodyPr wrap="square" rtlCol="0">
              <a:spAutoFit/>
            </a:bodyPr>
            <a:lstStyle/>
            <a:p>
              <a:r>
                <a:rPr lang="en-US" altLang="zh-CN" dirty="0">
                  <a:solidFill>
                    <a:srgbClr val="00B050"/>
                  </a:solidFill>
                </a:rPr>
                <a:t>PAR/CSD development</a:t>
              </a:r>
            </a:p>
          </p:txBody>
        </p:sp>
        <p:sp>
          <p:nvSpPr>
            <p:cNvPr id="22" name="文本框 21"/>
            <p:cNvSpPr txBox="1"/>
            <p:nvPr/>
          </p:nvSpPr>
          <p:spPr>
            <a:xfrm>
              <a:off x="2438496" y="5317815"/>
              <a:ext cx="990574" cy="461665"/>
            </a:xfrm>
            <a:prstGeom prst="rect">
              <a:avLst/>
            </a:prstGeom>
            <a:noFill/>
          </p:spPr>
          <p:txBody>
            <a:bodyPr wrap="square" rtlCol="0">
              <a:spAutoFit/>
            </a:bodyPr>
            <a:lstStyle/>
            <a:p>
              <a:r>
                <a:rPr lang="en-US" dirty="0" smtClean="0">
                  <a:solidFill>
                    <a:srgbClr val="00B050"/>
                  </a:solidFill>
                </a:rPr>
                <a:t>PAR/CSD development</a:t>
              </a:r>
              <a:endParaRPr lang="en-US" dirty="0">
                <a:solidFill>
                  <a:srgbClr val="00B050"/>
                </a:solidFill>
              </a:endParaRPr>
            </a:p>
          </p:txBody>
        </p:sp>
        <p:sp>
          <p:nvSpPr>
            <p:cNvPr id="24" name="文本框 23"/>
            <p:cNvSpPr txBox="1"/>
            <p:nvPr/>
          </p:nvSpPr>
          <p:spPr>
            <a:xfrm>
              <a:off x="10164597" y="6043055"/>
              <a:ext cx="990574" cy="276999"/>
            </a:xfrm>
            <a:prstGeom prst="rect">
              <a:avLst/>
            </a:prstGeom>
            <a:noFill/>
          </p:spPr>
          <p:txBody>
            <a:bodyPr wrap="square" rtlCol="0">
              <a:spAutoFit/>
            </a:bodyPr>
            <a:lstStyle/>
            <a:p>
              <a:r>
                <a:rPr lang="en-US" dirty="0" smtClean="0"/>
                <a:t>May 2024</a:t>
              </a:r>
              <a:endParaRPr lang="en-US" dirty="0"/>
            </a:p>
          </p:txBody>
        </p:sp>
        <p:sp>
          <p:nvSpPr>
            <p:cNvPr id="25" name="椭圆 24"/>
            <p:cNvSpPr/>
            <p:nvPr/>
          </p:nvSpPr>
          <p:spPr bwMode="auto">
            <a:xfrm>
              <a:off x="1054731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26" name="文本框 25"/>
            <p:cNvSpPr txBox="1"/>
            <p:nvPr/>
          </p:nvSpPr>
          <p:spPr>
            <a:xfrm>
              <a:off x="10183943" y="5502481"/>
              <a:ext cx="990574" cy="276999"/>
            </a:xfrm>
            <a:prstGeom prst="rect">
              <a:avLst/>
            </a:prstGeom>
            <a:noFill/>
          </p:spPr>
          <p:txBody>
            <a:bodyPr wrap="square" rtlCol="0">
              <a:spAutoFit/>
            </a:bodyPr>
            <a:lstStyle/>
            <a:p>
              <a:r>
                <a:rPr lang="en-US" dirty="0" smtClean="0"/>
                <a:t>TG kickoff</a:t>
              </a:r>
              <a:endParaRPr lang="en-US" dirty="0"/>
            </a:p>
          </p:txBody>
        </p:sp>
        <p:sp>
          <p:nvSpPr>
            <p:cNvPr id="27" name="文本框 26"/>
            <p:cNvSpPr txBox="1"/>
            <p:nvPr/>
          </p:nvSpPr>
          <p:spPr>
            <a:xfrm>
              <a:off x="8641785" y="6043055"/>
              <a:ext cx="990574" cy="276999"/>
            </a:xfrm>
            <a:prstGeom prst="rect">
              <a:avLst/>
            </a:prstGeom>
            <a:noFill/>
          </p:spPr>
          <p:txBody>
            <a:bodyPr wrap="square" rtlCol="0">
              <a:spAutoFit/>
            </a:bodyPr>
            <a:lstStyle/>
            <a:p>
              <a:r>
                <a:rPr lang="en-US" dirty="0" smtClean="0"/>
                <a:t>Mar 2024</a:t>
              </a:r>
              <a:endParaRPr lang="en-US" dirty="0"/>
            </a:p>
          </p:txBody>
        </p:sp>
        <p:sp>
          <p:nvSpPr>
            <p:cNvPr id="28" name="椭圆 27"/>
            <p:cNvSpPr/>
            <p:nvPr/>
          </p:nvSpPr>
          <p:spPr bwMode="auto">
            <a:xfrm>
              <a:off x="902608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30" name="文本框 29"/>
            <p:cNvSpPr txBox="1"/>
            <p:nvPr/>
          </p:nvSpPr>
          <p:spPr>
            <a:xfrm>
              <a:off x="8641785" y="4948483"/>
              <a:ext cx="1143344" cy="830997"/>
            </a:xfrm>
            <a:prstGeom prst="rect">
              <a:avLst/>
            </a:prstGeom>
            <a:noFill/>
          </p:spPr>
          <p:txBody>
            <a:bodyPr wrap="square" rtlCol="0">
              <a:spAutoFit/>
            </a:bodyPr>
            <a:lstStyle/>
            <a:p>
              <a:r>
                <a:rPr lang="en-US" dirty="0" smtClean="0">
                  <a:solidFill>
                    <a:srgbClr val="FF0000"/>
                  </a:solidFill>
                </a:rPr>
                <a:t>Comments reply and potential update</a:t>
              </a:r>
              <a:endParaRPr lang="en-US" dirty="0">
                <a:solidFill>
                  <a:srgbClr val="FF0000"/>
                </a:solidFill>
              </a:endParaRPr>
            </a:p>
          </p:txBody>
        </p:sp>
        <p:sp>
          <p:nvSpPr>
            <p:cNvPr id="32" name="文本框 31"/>
            <p:cNvSpPr txBox="1"/>
            <p:nvPr/>
          </p:nvSpPr>
          <p:spPr>
            <a:xfrm>
              <a:off x="5212215" y="5322393"/>
              <a:ext cx="1888866" cy="461665"/>
            </a:xfrm>
            <a:prstGeom prst="rect">
              <a:avLst/>
            </a:prstGeom>
            <a:noFill/>
          </p:spPr>
          <p:txBody>
            <a:bodyPr wrap="square" rtlCol="0">
              <a:spAutoFit/>
            </a:bodyPr>
            <a:lstStyle/>
            <a:p>
              <a:r>
                <a:rPr lang="en-US" dirty="0" smtClean="0">
                  <a:solidFill>
                    <a:srgbClr val="00B050"/>
                  </a:solidFill>
                </a:rPr>
                <a:t>WG approve PAR/CSD submitted to EC for review </a:t>
              </a:r>
              <a:endParaRPr lang="en-US" dirty="0">
                <a:solidFill>
                  <a:srgbClr val="00B050"/>
                </a:solidFill>
              </a:endParaRPr>
            </a:p>
          </p:txBody>
        </p:sp>
        <p:sp>
          <p:nvSpPr>
            <p:cNvPr id="33" name="文本框 32"/>
            <p:cNvSpPr txBox="1"/>
            <p:nvPr/>
          </p:nvSpPr>
          <p:spPr>
            <a:xfrm>
              <a:off x="7980846" y="5133149"/>
              <a:ext cx="731610" cy="646331"/>
            </a:xfrm>
            <a:prstGeom prst="rect">
              <a:avLst/>
            </a:prstGeom>
            <a:noFill/>
          </p:spPr>
          <p:txBody>
            <a:bodyPr wrap="square" rtlCol="0">
              <a:spAutoFit/>
            </a:bodyPr>
            <a:lstStyle/>
            <a:p>
              <a:r>
                <a:rPr lang="en-US" dirty="0" smtClean="0">
                  <a:solidFill>
                    <a:srgbClr val="00B0F0"/>
                  </a:solidFill>
                </a:rPr>
                <a:t>EC Review in Feb</a:t>
              </a:r>
              <a:endParaRPr lang="en-US" dirty="0">
                <a:solidFill>
                  <a:srgbClr val="00B0F0"/>
                </a:solidFill>
              </a:endParaRPr>
            </a:p>
          </p:txBody>
        </p:sp>
        <p:sp>
          <p:nvSpPr>
            <p:cNvPr id="34" name="文本框 33"/>
            <p:cNvSpPr txBox="1"/>
            <p:nvPr/>
          </p:nvSpPr>
          <p:spPr>
            <a:xfrm>
              <a:off x="5943604" y="6248326"/>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6" name="直接连接符 35"/>
            <p:cNvCxnSpPr/>
            <p:nvPr/>
          </p:nvCxnSpPr>
          <p:spPr bwMode="auto">
            <a:xfrm>
              <a:off x="6373436" y="5867336"/>
              <a:ext cx="0" cy="380990"/>
            </a:xfrm>
            <a:prstGeom prst="line">
              <a:avLst/>
            </a:prstGeom>
            <a:solidFill>
              <a:srgbClr val="00B8FF"/>
            </a:solidFill>
            <a:ln w="28575" cap="flat" cmpd="sng" algn="ctr">
              <a:solidFill>
                <a:schemeClr val="tx1"/>
              </a:solidFill>
              <a:prstDash val="solid"/>
              <a:round/>
              <a:headEnd type="none" w="med" len="med"/>
              <a:tailEnd type="none" w="med" len="med"/>
            </a:ln>
          </p:spPr>
        </p:cxnSp>
        <p:sp>
          <p:nvSpPr>
            <p:cNvPr id="37" name="文本框 36"/>
            <p:cNvSpPr txBox="1"/>
            <p:nvPr/>
          </p:nvSpPr>
          <p:spPr>
            <a:xfrm>
              <a:off x="8999915" y="6236512"/>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8" name="直接连接符 37"/>
            <p:cNvCxnSpPr/>
            <p:nvPr/>
          </p:nvCxnSpPr>
          <p:spPr bwMode="auto">
            <a:xfrm>
              <a:off x="9429747" y="5867336"/>
              <a:ext cx="0" cy="452718"/>
            </a:xfrm>
            <a:prstGeom prst="line">
              <a:avLst/>
            </a:prstGeom>
            <a:solidFill>
              <a:srgbClr val="00B8FF"/>
            </a:solidFill>
            <a:ln w="28575" cap="flat" cmpd="sng" algn="ctr">
              <a:solidFill>
                <a:schemeClr val="tx1"/>
              </a:solidFill>
              <a:prstDash val="solid"/>
              <a:round/>
              <a:headEnd type="none" w="med" len="med"/>
              <a:tailEnd type="none" w="med" len="med"/>
            </a:ln>
          </p:spPr>
        </p:cxnSp>
      </p:grpSp>
      <p:sp>
        <p:nvSpPr>
          <p:cNvPr id="39"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Jan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16</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Liaison </a:t>
            </a:r>
            <a:r>
              <a:rPr lang="en-US" altLang="en-GB" dirty="0"/>
              <a:t>Response </a:t>
            </a:r>
            <a:r>
              <a:rPr lang="en-US" altLang="en-GB" dirty="0" smtClean="0"/>
              <a:t>to ITU-T SG20 discussion (11-23/2202)</a:t>
            </a:r>
            <a:endParaRPr lang="en-US" altLang="en-GB" dirty="0"/>
          </a:p>
          <a:p>
            <a:pPr eaLnBrk="0" hangingPunct="0">
              <a:defRPr/>
            </a:pPr>
            <a:r>
              <a:rPr lang="en-US" altLang="en-GB" dirty="0" smtClean="0"/>
              <a:t>Contribution </a:t>
            </a:r>
            <a:r>
              <a:rPr lang="en-US" altLang="en-GB" dirty="0" smtClean="0"/>
              <a:t>discussion</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11-24/0056, How 11ba Handled SNR, Steve </a:t>
            </a:r>
            <a:r>
              <a:rPr lang="en-US" altLang="en-US" sz="1600" kern="0" dirty="0" err="1">
                <a:solidFill>
                  <a:srgbClr val="00B050"/>
                </a:solidFill>
                <a:latin typeface="Calibri" panose="020F0502020204030204" pitchFamily="34" charset="0"/>
                <a:cs typeface="Calibri" panose="020F0502020204030204" pitchFamily="34" charset="0"/>
              </a:rPr>
              <a:t>Shellhammer</a:t>
            </a:r>
            <a:r>
              <a:rPr lang="en-US" altLang="en-US" sz="1600" kern="0" dirty="0">
                <a:solidFill>
                  <a:srgbClr val="00B050"/>
                </a:solidFill>
                <a:latin typeface="Calibri" panose="020F0502020204030204" pitchFamily="34" charset="0"/>
                <a:cs typeface="Calibri" panose="020F0502020204030204" pitchFamily="34" charset="0"/>
              </a:rPr>
              <a:t> (Qualcomm)</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11-24/0075, Follow Up on AMP Link Budgets, Wei Lin (Huawei</a:t>
            </a:r>
            <a:r>
              <a:rPr lang="en-US" altLang="en-US" sz="16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600" kern="0" dirty="0">
                <a:latin typeface="Calibri" panose="020F0502020204030204" pitchFamily="34" charset="0"/>
                <a:cs typeface="Calibri" panose="020F0502020204030204" pitchFamily="34" charset="0"/>
              </a:rPr>
              <a:t>11-24/0112, Uplink Modulations Comparison for AMP Devices, </a:t>
            </a:r>
            <a:r>
              <a:rPr lang="en-US" altLang="en-US" sz="1600" kern="0" dirty="0" err="1">
                <a:latin typeface="Calibri" panose="020F0502020204030204" pitchFamily="34" charset="0"/>
                <a:cs typeface="Calibri" panose="020F0502020204030204" pitchFamily="34" charset="0"/>
              </a:rPr>
              <a:t>Amichai</a:t>
            </a:r>
            <a:r>
              <a:rPr lang="en-US" altLang="en-US" sz="1600" kern="0" dirty="0">
                <a:latin typeface="Calibri" panose="020F0502020204030204" pitchFamily="34" charset="0"/>
                <a:cs typeface="Calibri" panose="020F0502020204030204" pitchFamily="34" charset="0"/>
              </a:rPr>
              <a:t> </a:t>
            </a:r>
            <a:r>
              <a:rPr lang="en-US" altLang="en-US" sz="1600" kern="0" dirty="0" err="1">
                <a:latin typeface="Calibri" panose="020F0502020204030204" pitchFamily="34" charset="0"/>
                <a:cs typeface="Calibri" panose="020F0502020204030204" pitchFamily="34" charset="0"/>
              </a:rPr>
              <a:t>Sanderovich</a:t>
            </a:r>
            <a:r>
              <a:rPr lang="en-US" altLang="en-US" sz="1600" kern="0" dirty="0">
                <a:latin typeface="Calibri" panose="020F0502020204030204" pitchFamily="34" charset="0"/>
                <a:cs typeface="Calibri" panose="020F0502020204030204" pitchFamily="34" charset="0"/>
              </a:rPr>
              <a:t> (</a:t>
            </a:r>
            <a:r>
              <a:rPr lang="en-US" altLang="en-US" sz="1600" kern="0" dirty="0" err="1" smtClean="0">
                <a:latin typeface="Calibri" panose="020F0502020204030204" pitchFamily="34" charset="0"/>
                <a:cs typeface="Calibri" panose="020F0502020204030204" pitchFamily="34" charset="0"/>
              </a:rPr>
              <a:t>Wiliot</a:t>
            </a:r>
            <a:r>
              <a:rPr lang="en-US" altLang="en-US" sz="1600" kern="0" dirty="0" smtClean="0">
                <a:latin typeface="Calibri" panose="020F0502020204030204" pitchFamily="34" charset="0"/>
                <a:cs typeface="Calibri" panose="020F0502020204030204" pitchFamily="34" charset="0"/>
              </a:rPr>
              <a:t>) </a:t>
            </a:r>
            <a:r>
              <a:rPr lang="en-US" altLang="en-US" sz="1600" kern="0" dirty="0">
                <a:latin typeface="Calibri" panose="020F0502020204030204" pitchFamily="34" charset="0"/>
                <a:cs typeface="Calibri" panose="020F0502020204030204" pitchFamily="34" charset="0"/>
              </a:rPr>
              <a:t>	</a:t>
            </a: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Recess</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Jan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18</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smtClean="0"/>
              <a:t>Motion on Liaison </a:t>
            </a:r>
            <a:r>
              <a:rPr lang="en-US" altLang="en-GB" dirty="0"/>
              <a:t>Response to ITU-T SG20 </a:t>
            </a:r>
            <a:r>
              <a:rPr lang="en-US" altLang="en-GB" dirty="0" smtClean="0"/>
              <a:t>(</a:t>
            </a:r>
            <a:r>
              <a:rPr lang="en-US" altLang="en-GB" dirty="0"/>
              <a:t>11-23/2202)</a:t>
            </a:r>
          </a:p>
          <a:p>
            <a:pPr eaLnBrk="0" hangingPunct="0">
              <a:defRPr/>
            </a:pPr>
            <a:r>
              <a:rPr lang="en-US" altLang="en-GB" dirty="0" smtClean="0"/>
              <a:t>Contribution </a:t>
            </a:r>
            <a:r>
              <a:rPr lang="en-US" altLang="en-GB" dirty="0" smtClean="0"/>
              <a:t>discussion</a:t>
            </a:r>
          </a:p>
          <a:p>
            <a:pPr lvl="1" eaLnBrk="0" hangingPunct="0">
              <a:defRPr/>
            </a:pPr>
            <a:r>
              <a:rPr lang="en-US" altLang="en-US" sz="2100" dirty="0" smtClean="0">
                <a:solidFill>
                  <a:srgbClr val="00B050"/>
                </a:solidFill>
              </a:rPr>
              <a:t>11-24/0112</a:t>
            </a:r>
            <a:r>
              <a:rPr lang="en-US" altLang="en-US" sz="2100" dirty="0">
                <a:solidFill>
                  <a:srgbClr val="00B050"/>
                </a:solidFill>
              </a:rPr>
              <a:t>, Uplink Modulations Comparison for AMP Devices, </a:t>
            </a:r>
            <a:r>
              <a:rPr lang="en-US" altLang="en-US" sz="2100" dirty="0" err="1">
                <a:solidFill>
                  <a:srgbClr val="00B050"/>
                </a:solidFill>
              </a:rPr>
              <a:t>Amichai</a:t>
            </a:r>
            <a:r>
              <a:rPr lang="en-US" altLang="en-US" sz="2100" dirty="0">
                <a:solidFill>
                  <a:srgbClr val="00B050"/>
                </a:solidFill>
              </a:rPr>
              <a:t> </a:t>
            </a:r>
            <a:r>
              <a:rPr lang="en-US" altLang="en-US" sz="2100" dirty="0" err="1">
                <a:solidFill>
                  <a:srgbClr val="00B050"/>
                </a:solidFill>
              </a:rPr>
              <a:t>Sanderovich</a:t>
            </a:r>
            <a:r>
              <a:rPr lang="en-US" altLang="en-US" sz="2100" dirty="0">
                <a:solidFill>
                  <a:srgbClr val="00B050"/>
                </a:solidFill>
              </a:rPr>
              <a:t> (</a:t>
            </a:r>
            <a:r>
              <a:rPr lang="en-US" altLang="en-US" sz="2100" dirty="0" err="1">
                <a:solidFill>
                  <a:srgbClr val="00B050"/>
                </a:solidFill>
              </a:rPr>
              <a:t>Wiliot</a:t>
            </a:r>
            <a:r>
              <a:rPr lang="en-US" altLang="en-US" sz="2100" dirty="0" smtClean="0">
                <a:solidFill>
                  <a:srgbClr val="00B050"/>
                </a:solidFill>
              </a:rPr>
              <a:t>)</a:t>
            </a:r>
          </a:p>
          <a:p>
            <a:pPr lvl="1" eaLnBrk="0" hangingPunct="0">
              <a:defRPr/>
            </a:pPr>
            <a:r>
              <a:rPr lang="en-US" altLang="en-US" sz="2100" dirty="0">
                <a:solidFill>
                  <a:srgbClr val="00B050"/>
                </a:solidFill>
              </a:rPr>
              <a:t>11-24/0163, Update on Dual-Band Operation, </a:t>
            </a:r>
            <a:r>
              <a:rPr lang="en-US" altLang="en-US" sz="2100" dirty="0" err="1">
                <a:solidFill>
                  <a:srgbClr val="00B050"/>
                </a:solidFill>
              </a:rPr>
              <a:t>Joerg</a:t>
            </a:r>
            <a:r>
              <a:rPr lang="en-US" altLang="en-US" sz="2100" dirty="0">
                <a:solidFill>
                  <a:srgbClr val="00B050"/>
                </a:solidFill>
              </a:rPr>
              <a:t> Robert (TU </a:t>
            </a:r>
            <a:r>
              <a:rPr lang="en-US" altLang="en-US" sz="2100" dirty="0" err="1">
                <a:solidFill>
                  <a:srgbClr val="00B050"/>
                </a:solidFill>
              </a:rPr>
              <a:t>Ilmenau</a:t>
            </a:r>
            <a:r>
              <a:rPr lang="en-US" altLang="en-US" sz="2100" dirty="0">
                <a:solidFill>
                  <a:srgbClr val="00B050"/>
                </a:solidFill>
              </a:rPr>
              <a:t> / </a:t>
            </a:r>
            <a:r>
              <a:rPr lang="en-US" altLang="en-US" sz="2100" dirty="0" err="1">
                <a:solidFill>
                  <a:srgbClr val="00B050"/>
                </a:solidFill>
              </a:rPr>
              <a:t>Fraunhofer</a:t>
            </a:r>
            <a:r>
              <a:rPr lang="en-US" altLang="en-US" sz="2100" dirty="0">
                <a:solidFill>
                  <a:srgbClr val="00B050"/>
                </a:solidFill>
              </a:rPr>
              <a:t> </a:t>
            </a:r>
            <a:r>
              <a:rPr lang="en-US" altLang="en-US" sz="2100" dirty="0" smtClean="0">
                <a:solidFill>
                  <a:srgbClr val="00B050"/>
                </a:solidFill>
              </a:rPr>
              <a:t>IIS) </a:t>
            </a:r>
            <a:endParaRPr lang="en-US" altLang="en-US" sz="2100" dirty="0">
              <a:solidFill>
                <a:srgbClr val="00B050"/>
              </a:solidFill>
            </a:endParaRPr>
          </a:p>
          <a:p>
            <a:pPr lvl="1" eaLnBrk="0" hangingPunct="0">
              <a:defRPr/>
            </a:pPr>
            <a:r>
              <a:rPr lang="en-US" altLang="en-GB" sz="2100" dirty="0" smtClean="0">
                <a:solidFill>
                  <a:srgbClr val="FFC000"/>
                </a:solidFill>
              </a:rPr>
              <a:t>11-24/0178, Security Considerations in Ambient Power Communications, Hui Luo (Infineon Technologies)</a:t>
            </a:r>
            <a:endParaRPr lang="en-US" altLang="en-GB" sz="2100" dirty="0">
              <a:solidFill>
                <a:srgbClr val="FFC000"/>
              </a:solidFill>
            </a:endParaRPr>
          </a:p>
          <a:p>
            <a:pPr eaLnBrk="0" hangingPunct="0">
              <a:defRPr/>
            </a:pPr>
            <a:r>
              <a:rPr lang="en-US" altLang="en-GB" dirty="0" smtClean="0"/>
              <a:t>Teleconference </a:t>
            </a:r>
            <a:r>
              <a:rPr lang="en-US" altLang="en-GB" dirty="0" smtClean="0"/>
              <a:t>Plan</a:t>
            </a:r>
          </a:p>
          <a:p>
            <a:pPr eaLnBrk="0" hangingPunct="0">
              <a:defRPr/>
            </a:pPr>
            <a:r>
              <a:rPr lang="en-US" altLang="en-GB" dirty="0" smtClean="0"/>
              <a:t>Any other business?</a:t>
            </a:r>
            <a:endParaRPr lang="en-US" altLang="en-GB" dirty="0" smtClean="0"/>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smtClean="0"/>
              <a:t>Liaison Response Motion</a:t>
            </a:r>
            <a:endParaRPr lang="zh-CN" altLang="en-US" sz="3200" dirty="0"/>
          </a:p>
        </p:txBody>
      </p:sp>
      <p:sp>
        <p:nvSpPr>
          <p:cNvPr id="3" name="内容占位符 2"/>
          <p:cNvSpPr>
            <a:spLocks noGrp="1"/>
          </p:cNvSpPr>
          <p:nvPr>
            <p:ph idx="1"/>
          </p:nvPr>
        </p:nvSpPr>
        <p:spPr/>
        <p:txBody>
          <a:bodyPr/>
          <a:lstStyle/>
          <a:p>
            <a:r>
              <a:rPr lang="en-US" altLang="zh-CN" sz="2400" dirty="0" smtClean="0"/>
              <a:t>Move to submit the document 11-23/2202r6 to 802.11 WG for approval as the IEEE 802.11 liaison response to ITU-T SG20 liaison on AMP tech report, allowing the WG chair editing privilege.</a:t>
            </a:r>
          </a:p>
          <a:p>
            <a:pPr lvl="1"/>
            <a:r>
              <a:rPr lang="en-US" altLang="zh-CN" sz="1800" dirty="0">
                <a:hlinkClick r:id="rId2"/>
              </a:rPr>
              <a:t>https://</a:t>
            </a:r>
            <a:r>
              <a:rPr lang="en-US" altLang="zh-CN" sz="1800" dirty="0" smtClean="0">
                <a:hlinkClick r:id="rId2"/>
              </a:rPr>
              <a:t>mentor.ieee.org/802.11/dcn/23/11-23-2202-06-0amp-draft-response-to-itu-t-sg20-ls-on-the-draft-technical-report-itu-t-ystr-ambient-iot.docx</a:t>
            </a:r>
            <a:endParaRPr lang="en-US" altLang="zh-CN" sz="1800" dirty="0" smtClean="0"/>
          </a:p>
          <a:p>
            <a:endParaRPr lang="en-US" altLang="zh-CN" sz="2400" dirty="0"/>
          </a:p>
          <a:p>
            <a:r>
              <a:rPr lang="en-US" altLang="zh-CN" sz="2400" dirty="0" smtClean="0"/>
              <a:t>Moved:  </a:t>
            </a:r>
            <a:r>
              <a:rPr lang="en-US" altLang="zh-CN" sz="2400" dirty="0" err="1" smtClean="0"/>
              <a:t>Yinan</a:t>
            </a:r>
            <a:r>
              <a:rPr lang="en-US" altLang="zh-CN" sz="2400" dirty="0" smtClean="0"/>
              <a:t> Qi</a:t>
            </a:r>
          </a:p>
          <a:p>
            <a:r>
              <a:rPr lang="en-US" altLang="zh-CN" sz="2400" dirty="0" smtClean="0"/>
              <a:t>Seconded: Sebastian Max</a:t>
            </a:r>
          </a:p>
          <a:p>
            <a:endParaRPr lang="en-US" altLang="zh-CN" sz="2400" dirty="0"/>
          </a:p>
          <a:p>
            <a:r>
              <a:rPr lang="en-US" altLang="zh-CN" sz="2400" dirty="0" smtClean="0"/>
              <a:t>Result: 37Y/0N/5A, PASSED</a:t>
            </a:r>
            <a:endParaRPr lang="zh-CN" alt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smtClean="0"/>
              <a:t>Bo Sun (Sanechips)</a:t>
            </a:r>
            <a:endParaRPr lang="en-US" dirty="0"/>
          </a:p>
        </p:txBody>
      </p:sp>
      <p:sp>
        <p:nvSpPr>
          <p:cNvPr id="6" name="日期占位符 5"/>
          <p:cNvSpPr>
            <a:spLocks noGrp="1"/>
          </p:cNvSpPr>
          <p:nvPr>
            <p:ph type="dt" idx="2"/>
          </p:nvPr>
        </p:nvSpPr>
        <p:spPr/>
        <p:txBody>
          <a:bodyPr/>
          <a:lstStyle/>
          <a:p>
            <a:pPr eaLnBrk="0" hangingPunct="0">
              <a:defRPr/>
            </a:pPr>
            <a:r>
              <a:rPr lang="en-US" dirty="0" smtClean="0"/>
              <a:t>Jan 2024</a:t>
            </a:r>
            <a:endParaRPr lang="en-US" dirty="0"/>
          </a:p>
        </p:txBody>
      </p:sp>
    </p:spTree>
    <p:extLst>
      <p:ext uri="{BB962C8B-B14F-4D97-AF65-F5344CB8AC3E}">
        <p14:creationId xmlns:p14="http://schemas.microsoft.com/office/powerpoint/2010/main" val="543131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AMP SG Teleconference </a:t>
            </a:r>
            <a:r>
              <a:rPr lang="en-US" altLang="zh-CN" sz="3200" dirty="0" smtClean="0"/>
              <a:t>Plan</a:t>
            </a:r>
            <a:endParaRPr lang="zh-CN" altLang="en-US" sz="3200" dirty="0"/>
          </a:p>
        </p:txBody>
      </p:sp>
      <p:sp>
        <p:nvSpPr>
          <p:cNvPr id="3" name="内容占位符 2"/>
          <p:cNvSpPr>
            <a:spLocks noGrp="1"/>
          </p:cNvSpPr>
          <p:nvPr>
            <p:ph idx="1"/>
          </p:nvPr>
        </p:nvSpPr>
        <p:spPr/>
        <p:txBody>
          <a:bodyPr/>
          <a:lstStyle/>
          <a:p>
            <a:pPr>
              <a:lnSpc>
                <a:spcPct val="150000"/>
              </a:lnSpc>
              <a:spcBef>
                <a:spcPts val="600"/>
              </a:spcBef>
              <a:spcAft>
                <a:spcPts val="600"/>
              </a:spcAft>
            </a:pPr>
            <a:r>
              <a:rPr lang="en-US" altLang="zh-CN" sz="2400" dirty="0"/>
              <a:t>Proposed AMP SG teleconference plan after </a:t>
            </a:r>
            <a:r>
              <a:rPr lang="en-US" altLang="zh-CN" sz="2400" dirty="0" smtClean="0"/>
              <a:t>Jan 2024 802 interim </a:t>
            </a:r>
            <a:r>
              <a:rPr lang="en-US" altLang="zh-CN" sz="2400" dirty="0"/>
              <a:t>session:</a:t>
            </a:r>
          </a:p>
          <a:p>
            <a:pPr marL="586105" lvl="1" indent="-285750">
              <a:lnSpc>
                <a:spcPct val="150000"/>
              </a:lnSpc>
              <a:spcBef>
                <a:spcPts val="600"/>
              </a:spcBef>
              <a:spcAft>
                <a:spcPts val="600"/>
              </a:spcAft>
              <a:buFont typeface="Arial" panose="020B0604020202020204" pitchFamily="34" charset="0"/>
              <a:buChar char="•"/>
            </a:pPr>
            <a:r>
              <a:rPr lang="en-US" altLang="zh-CN" sz="2400" dirty="0" smtClean="0"/>
              <a:t>Feb 6</a:t>
            </a:r>
            <a:r>
              <a:rPr lang="en-US" altLang="zh-CN" sz="2400" baseline="30000" dirty="0" smtClean="0"/>
              <a:t>th</a:t>
            </a:r>
            <a:r>
              <a:rPr lang="en-US" altLang="zh-CN" sz="2400" dirty="0" smtClean="0"/>
              <a:t>, 09:00am</a:t>
            </a:r>
            <a:r>
              <a:rPr lang="en-US" altLang="zh-CN" sz="2400" dirty="0"/>
              <a:t>, ET; 2 hours, </a:t>
            </a:r>
            <a:r>
              <a:rPr lang="en-US" altLang="zh-CN" sz="2400" dirty="0" err="1"/>
              <a:t>webex</a:t>
            </a:r>
            <a:endParaRPr lang="en-US" altLang="zh-CN" sz="2400" dirty="0"/>
          </a:p>
          <a:p>
            <a:pPr marL="586105" lvl="1" indent="-285750">
              <a:lnSpc>
                <a:spcPct val="150000"/>
              </a:lnSpc>
              <a:spcBef>
                <a:spcPts val="600"/>
              </a:spcBef>
              <a:spcAft>
                <a:spcPts val="600"/>
              </a:spcAft>
              <a:buFont typeface="Arial" panose="020B0604020202020204" pitchFamily="34" charset="0"/>
              <a:buChar char="•"/>
            </a:pPr>
            <a:r>
              <a:rPr lang="en-US" altLang="zh-CN" sz="2400" dirty="0" smtClean="0"/>
              <a:t>Mar 5</a:t>
            </a:r>
            <a:r>
              <a:rPr lang="en-US" altLang="zh-CN" sz="2400" baseline="30000" dirty="0" smtClean="0"/>
              <a:t>th</a:t>
            </a:r>
            <a:r>
              <a:rPr lang="en-US" altLang="zh-CN" sz="2400" dirty="0" smtClean="0"/>
              <a:t>, 10:00am</a:t>
            </a:r>
            <a:r>
              <a:rPr lang="en-US" altLang="zh-CN" sz="2400" dirty="0"/>
              <a:t>, ET; 2 hours, </a:t>
            </a:r>
            <a:r>
              <a:rPr lang="en-US" altLang="zh-CN" sz="2400" dirty="0" err="1"/>
              <a:t>webex</a:t>
            </a:r>
            <a:endParaRPr lang="en-US" altLang="zh-CN" sz="2400"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smtClean="0"/>
              <a:t>Bo Sun (Sanechips)</a:t>
            </a:r>
            <a:endParaRPr lang="en-US" dirty="0"/>
          </a:p>
        </p:txBody>
      </p:sp>
      <p:sp>
        <p:nvSpPr>
          <p:cNvPr id="6" name="日期占位符 5"/>
          <p:cNvSpPr>
            <a:spLocks noGrp="1"/>
          </p:cNvSpPr>
          <p:nvPr>
            <p:ph type="dt" idx="2"/>
          </p:nvPr>
        </p:nvSpPr>
        <p:spPr/>
        <p:txBody>
          <a:bodyPr/>
          <a:lstStyle/>
          <a:p>
            <a:pPr eaLnBrk="0" hangingPunct="0">
              <a:defRPr/>
            </a:pPr>
            <a:r>
              <a:rPr lang="en-US" dirty="0" smtClean="0"/>
              <a:t>Jan 2024</a:t>
            </a:r>
            <a:endParaRPr lang="en-US" dirty="0"/>
          </a:p>
        </p:txBody>
      </p:sp>
    </p:spTree>
    <p:extLst>
      <p:ext uri="{BB962C8B-B14F-4D97-AF65-F5344CB8AC3E}">
        <p14:creationId xmlns:p14="http://schemas.microsoft.com/office/powerpoint/2010/main" val="2508106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8363</TotalTime>
  <Words>3092</Words>
  <Application>Microsoft Office PowerPoint</Application>
  <PresentationFormat>宽屏</PresentationFormat>
  <Paragraphs>444</Paragraphs>
  <Slides>30</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30</vt:i4>
      </vt:variant>
    </vt:vector>
  </HeadingPairs>
  <TitlesOfParts>
    <vt:vector size="41"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Liaison Response Motion</vt:lpstr>
      <vt:lpstr>AMP SG Teleconference Plan</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 SG Meeting Agenda</dc:title>
  <dc:subject>IEEE 802.11 AMP SG Meeting Agenda</dc:subject>
  <dc:creator>Mr. Bo Sun</dc:creator>
  <cp:keywords>Sep 2023</cp:keywords>
  <cp:lastModifiedBy>Bo</cp:lastModifiedBy>
  <cp:revision>142</cp:revision>
  <cp:lastPrinted>2014-11-04T15:04:00Z</cp:lastPrinted>
  <dcterms:created xsi:type="dcterms:W3CDTF">2007-04-17T18:10:00Z</dcterms:created>
  <dcterms:modified xsi:type="dcterms:W3CDTF">2024-01-18T20:32:23Z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