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574" r:id="rId3"/>
    <p:sldId id="340" r:id="rId4"/>
    <p:sldId id="263" r:id="rId5"/>
    <p:sldId id="264" r:id="rId6"/>
    <p:sldId id="265" r:id="rId7"/>
    <p:sldId id="266" r:id="rId8"/>
    <p:sldId id="270" r:id="rId9"/>
    <p:sldId id="330" r:id="rId10"/>
    <p:sldId id="331" r:id="rId11"/>
    <p:sldId id="332" r:id="rId12"/>
    <p:sldId id="267" r:id="rId13"/>
    <p:sldId id="1034" r:id="rId14"/>
    <p:sldId id="323"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00" d="100"/>
          <a:sy n="100" d="100"/>
        </p:scale>
        <p:origin x="504"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xfrm>
            <a:off x="1154113" y="701675"/>
            <a:ext cx="4624387" cy="3467100"/>
          </a:xfrm>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2</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Jim Lansford, </a:t>
            </a:r>
            <a:r>
              <a:rPr lang="en-GB" dirty="0" err="1"/>
              <a:t>Farafir</a:t>
            </a:r>
            <a:r>
              <a:rPr lang="en-GB" dirty="0"/>
              <a:t>, SRL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802.11-25/0213r0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5/11-25-0159-00-auto-january-2025-kobe-auto-tig-meeting-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1134-01-0wng-proposal-on-data-offload-using-wlan-in-connected-vehicle-case.pptx" TargetMode="External"/><Relationship Id="rId2" Type="http://schemas.openxmlformats.org/officeDocument/2006/relationships/hyperlink" Target="https://www.ieee802.org/11/Reports/auto_update.htm"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78-00-0wng-wlan-for-high-mobility-users.potx" TargetMode="External"/><Relationship Id="rId5" Type="http://schemas.openxmlformats.org/officeDocument/2006/relationships/hyperlink" Target="https://mentor.ieee.org/802.11/dcn/24/11-24-0793-01-0wng-follow-up-of-data-offload-using-wlan-in-connected-vehicle-case.pptx" TargetMode="External"/><Relationship Id="rId4" Type="http://schemas.openxmlformats.org/officeDocument/2006/relationships/hyperlink" Target="https://mentor.ieee.org/802.11/dcn/24/11-24-1062-03-0wng-automotive-tig-proposal.ppt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4fa8fa22-fa35-4058-a648-d08fdd56a1c1/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Jim Lansford, </a:t>
            </a:r>
            <a:r>
              <a:rPr lang="en-GB" dirty="0" err="1"/>
              <a:t>Farafir</a:t>
            </a:r>
            <a:r>
              <a:rPr lang="en-GB" dirty="0"/>
              <a:t> SRL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90600" y="685800"/>
            <a:ext cx="7010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Automotive Topic Interest Group March 2025 Meeting Agenda</a:t>
            </a:r>
            <a:endParaRPr lang="en-GB" dirty="0"/>
          </a:p>
        </p:txBody>
      </p:sp>
      <p:sp>
        <p:nvSpPr>
          <p:cNvPr id="3074" name="Rectangle 2"/>
          <p:cNvSpPr>
            <a:spLocks noGrp="1" noChangeArrowheads="1"/>
          </p:cNvSpPr>
          <p:nvPr>
            <p:ph type="body" idx="1"/>
          </p:nvPr>
        </p:nvSpPr>
        <p:spPr>
          <a:xfrm>
            <a:off x="685800" y="1752600"/>
            <a:ext cx="7772400" cy="4572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2025-03-11</a:t>
            </a:r>
          </a:p>
        </p:txBody>
      </p:sp>
      <p:graphicFrame>
        <p:nvGraphicFramePr>
          <p:cNvPr id="3075" name="Object 3"/>
          <p:cNvGraphicFramePr>
            <a:graphicFrameLocks noChangeAspect="1"/>
          </p:cNvGraphicFramePr>
          <p:nvPr>
            <p:extLst>
              <p:ext uri="{D42A27DB-BD31-4B8C-83A1-F6EECF244321}">
                <p14:modId xmlns:p14="http://schemas.microsoft.com/office/powerpoint/2010/main" val="646698779"/>
              </p:ext>
            </p:extLst>
          </p:nvPr>
        </p:nvGraphicFramePr>
        <p:xfrm>
          <a:off x="463550" y="2479675"/>
          <a:ext cx="8442325" cy="2481263"/>
        </p:xfrm>
        <a:graphic>
          <a:graphicData uri="http://schemas.openxmlformats.org/presentationml/2006/ole">
            <mc:AlternateContent xmlns:mc="http://schemas.openxmlformats.org/markup-compatibility/2006">
              <mc:Choice xmlns:v="urn:schemas-microsoft-com:vml" Requires="v">
                <p:oleObj name="Document" r:id="rId3" imgW="8551632" imgH="2522653" progId="Word.Document.8">
                  <p:embed/>
                </p:oleObj>
              </mc:Choice>
              <mc:Fallback>
                <p:oleObj name="Document" r:id="rId3" imgW="8551632" imgH="2522653" progId="Word.Document.8">
                  <p:embed/>
                  <p:pic>
                    <p:nvPicPr>
                      <p:cNvPr id="3075" name="Object 3"/>
                      <p:cNvPicPr>
                        <a:picLocks noChangeAspect="1" noChangeArrowheads="1"/>
                      </p:cNvPicPr>
                      <p:nvPr/>
                    </p:nvPicPr>
                    <p:blipFill>
                      <a:blip r:embed="rId4"/>
                      <a:srcRect/>
                      <a:stretch>
                        <a:fillRect/>
                      </a:stretch>
                    </p:blipFill>
                    <p:spPr bwMode="auto">
                      <a:xfrm>
                        <a:off x="463550" y="2479675"/>
                        <a:ext cx="8442325" cy="2481263"/>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2000" dirty="0"/>
              <a:t>By participating in this activity, you agree to comply with the IEEE Code of Ethics, all applicable laws, and all IEEE policies and procedures including, but not limited to, the IEEE SA Copyright Policy.</a:t>
            </a:r>
            <a:endParaRPr lang="en-US" sz="2000" dirty="0"/>
          </a:p>
          <a:p>
            <a:pPr lvl="1">
              <a:buFont typeface="Arial" panose="020B0604020202020204" pitchFamily="34" charset="0"/>
              <a:buChar char="•"/>
            </a:pPr>
            <a:r>
              <a:rPr lang="en-GB" sz="1600" dirty="0"/>
              <a:t>Previously Published material (copyright assertion indicated) shall not be presented/submitted to the Working Group nor incorporated into a Working Group draft unless permission is granted. </a:t>
            </a:r>
            <a:endParaRPr lang="en-US" sz="1600" dirty="0"/>
          </a:p>
          <a:p>
            <a:pPr lvl="1">
              <a:buFont typeface="Arial" panose="020B0604020202020204" pitchFamily="34" charset="0"/>
              <a:buChar char="•"/>
            </a:pPr>
            <a:r>
              <a:rPr lang="en-GB" sz="1600" dirty="0"/>
              <a:t>Prior to presentation or submission, you shall notify the Working Group Chair of previously Published material and should assist the Chair in obtaining copyright permission acceptable to IEEE SA.</a:t>
            </a:r>
            <a:endParaRPr lang="en-US" sz="1600" dirty="0"/>
          </a:p>
          <a:p>
            <a:pPr lvl="1">
              <a:buFont typeface="Arial" panose="020B0604020202020204" pitchFamily="34" charset="0"/>
              <a:buChar char="•"/>
            </a:pPr>
            <a:r>
              <a:rPr lang="en-GB" sz="1600" dirty="0"/>
              <a:t>For material that is not previously Published, IEEE is automatically granted a license to use any material that is presented or submitted</a:t>
            </a:r>
            <a:endParaRPr lang="en-US" sz="16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pPr>
              <a:spcBef>
                <a:spcPct val="0"/>
              </a:spcBef>
              <a:buFontTx/>
              <a:buNone/>
            </a:pPr>
            <a:r>
              <a:rPr lang="en-US" dirty="0"/>
              <a:t>March 2025</a:t>
            </a:r>
            <a:endParaRPr lang="en-US" altLang="en-US" sz="1100" dirty="0"/>
          </a:p>
        </p:txBody>
      </p:sp>
    </p:spTree>
    <p:extLst>
      <p:ext uri="{BB962C8B-B14F-4D97-AF65-F5344CB8AC3E}">
        <p14:creationId xmlns:p14="http://schemas.microsoft.com/office/powerpoint/2010/main" val="3200711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799" y="1667101"/>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pPr>
              <a:spcBef>
                <a:spcPct val="0"/>
              </a:spcBef>
              <a:buFontTx/>
              <a:buNone/>
            </a:pPr>
            <a:r>
              <a:rPr lang="en-US" dirty="0"/>
              <a:t>March 2025</a:t>
            </a:r>
            <a:endParaRPr lang="en-US" altLang="en-US" sz="1100" dirty="0"/>
          </a:p>
        </p:txBody>
      </p:sp>
    </p:spTree>
    <p:extLst>
      <p:ext uri="{BB962C8B-B14F-4D97-AF65-F5344CB8AC3E}">
        <p14:creationId xmlns:p14="http://schemas.microsoft.com/office/powerpoint/2010/main" val="2409609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dirty="0"/>
              <a:t>Agenda Items for the Week</a:t>
            </a:r>
          </a:p>
        </p:txBody>
      </p:sp>
      <p:sp>
        <p:nvSpPr>
          <p:cNvPr id="3" name="Content Placeholder 2"/>
          <p:cNvSpPr>
            <a:spLocks noGrp="1"/>
          </p:cNvSpPr>
          <p:nvPr>
            <p:ph idx="1"/>
          </p:nvPr>
        </p:nvSpPr>
        <p:spPr>
          <a:xfrm>
            <a:off x="533400" y="1525587"/>
            <a:ext cx="7770813" cy="4113213"/>
          </a:xfrm>
        </p:spPr>
        <p:txBody>
          <a:bodyPr/>
          <a:lstStyle/>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to order</a:t>
            </a:r>
          </a:p>
          <a:p>
            <a:pPr>
              <a:spcBef>
                <a:spcPts val="0"/>
              </a:spcBef>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IEEE-SA policies and procedures</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Approval of minutes from January</a:t>
            </a:r>
          </a:p>
          <a:p>
            <a:pPr lvl="1">
              <a:spcBef>
                <a:spcPts val="0"/>
              </a:spcBef>
              <a:buFont typeface="Arial" panose="020B0604020202020204" pitchFamily="34" charset="0"/>
              <a:buChar char="•"/>
            </a:pPr>
            <a:r>
              <a:rPr lang="en-US" sz="1400" dirty="0">
                <a:latin typeface="Arial" panose="020B0604020202020204" pitchFamily="34" charset="0"/>
                <a:cs typeface="Arial" panose="020B0604020202020204" pitchFamily="34" charset="0"/>
                <a:hlinkClick r:id="rId2"/>
              </a:rPr>
              <a:t>https://mentor.ieee.org/802.11/dcn/25/11-25-0159-00-auto-january-2025-kobe-auto-tig-meeting-minutes.docx</a:t>
            </a:r>
            <a:r>
              <a:rPr lang="en-US" sz="1800"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Presentation of submissions</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“IEEE 802.11ai and IEEE 802.11bc for Automotive Use”, Hitoshi Morioka (SRC Software)</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“Hybrid MLD for Automotive”, Federico </a:t>
            </a:r>
            <a:r>
              <a:rPr lang="en-US" sz="1800" dirty="0" err="1">
                <a:latin typeface="Arial" panose="020B0604020202020204" pitchFamily="34" charset="0"/>
                <a:cs typeface="Arial" panose="020B0604020202020204" pitchFamily="34" charset="0"/>
              </a:rPr>
              <a:t>Lovison</a:t>
            </a:r>
            <a:r>
              <a:rPr lang="en-US" sz="1800" dirty="0">
                <a:latin typeface="Arial" panose="020B0604020202020204" pitchFamily="34" charset="0"/>
                <a:cs typeface="Arial" panose="020B0604020202020204" pitchFamily="34" charset="0"/>
              </a:rPr>
              <a:t> (Cisco)</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“Automotive-TIG-Thoughts on PHY improvements”, Azin </a:t>
            </a:r>
            <a:r>
              <a:rPr lang="en-US" sz="1800" dirty="0" err="1">
                <a:latin typeface="Arial" panose="020B0604020202020204" pitchFamily="34" charset="0"/>
                <a:cs typeface="Arial" panose="020B0604020202020204" pitchFamily="34" charset="0"/>
              </a:rPr>
              <a:t>Neishaboori</a:t>
            </a:r>
            <a:r>
              <a:rPr lang="en-US" sz="1800" dirty="0">
                <a:latin typeface="Arial" panose="020B0604020202020204" pitchFamily="34" charset="0"/>
                <a:cs typeface="Arial" panose="020B0604020202020204" pitchFamily="34" charset="0"/>
              </a:rPr>
              <a:t> (General Motors)</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“Proposed IEEE802.11 Automotive TIG Technical Report Text on Regional HD Map Updates use case,” Jing Ma (Toyota)</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for submissions - March 2025</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Timeline review</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Any other business</a:t>
            </a:r>
          </a:p>
          <a:p>
            <a:pPr marL="0" indent="0">
              <a:spcBef>
                <a:spcPts val="0"/>
              </a:spcBef>
            </a:pPr>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pPr>
              <a:spcBef>
                <a:spcPct val="0"/>
              </a:spcBef>
              <a:buFontTx/>
              <a:buNone/>
            </a:pPr>
            <a:r>
              <a:rPr lang="en-US" dirty="0"/>
              <a:t>March 2025</a:t>
            </a:r>
            <a:endParaRPr lang="en-US" altLang="en-US" sz="1100"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err="1"/>
              <a:t>Wrapup</a:t>
            </a:r>
            <a:endParaRPr lang="en-US" dirty="0"/>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pPr>
              <a:buFont typeface="Arial" panose="020B0604020202020204" pitchFamily="34" charset="0"/>
              <a:buChar char="•"/>
            </a:pPr>
            <a:r>
              <a:rPr lang="en-US" sz="2400" dirty="0">
                <a:latin typeface="Arial" panose="020B0604020202020204" pitchFamily="34" charset="0"/>
                <a:cs typeface="Arial" panose="020B0604020202020204" pitchFamily="34" charset="0"/>
              </a:rPr>
              <a:t>Call for submissions - </a:t>
            </a:r>
            <a:r>
              <a:rPr lang="en-US" dirty="0">
                <a:latin typeface="Arial" panose="020B0604020202020204" pitchFamily="34" charset="0"/>
                <a:cs typeface="Arial" panose="020B0604020202020204" pitchFamily="34" charset="0"/>
              </a:rPr>
              <a:t>May</a:t>
            </a:r>
            <a:r>
              <a:rPr lang="en-US" sz="2400" dirty="0">
                <a:latin typeface="Arial" panose="020B0604020202020204" pitchFamily="34" charset="0"/>
                <a:cs typeface="Arial" panose="020B0604020202020204" pitchFamily="34" charset="0"/>
              </a:rPr>
              <a:t> 2025</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One session planned – more could be added if needed</a:t>
            </a:r>
          </a:p>
          <a:p>
            <a:pPr>
              <a:buFont typeface="Arial" panose="020B0604020202020204" pitchFamily="34" charset="0"/>
              <a:buChar char="•"/>
            </a:pPr>
            <a:r>
              <a:rPr lang="en-US" sz="2400" dirty="0">
                <a:latin typeface="Arial" panose="020B0604020202020204" pitchFamily="34" charset="0"/>
                <a:cs typeface="Arial" panose="020B0604020202020204" pitchFamily="34" charset="0"/>
              </a:rPr>
              <a:t>Timeline review</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Original goal was to complete final report by July 2025</a:t>
            </a:r>
          </a:p>
          <a:p>
            <a:pPr lvl="1">
              <a:buFont typeface="Arial" panose="020B0604020202020204" pitchFamily="34" charset="0"/>
              <a:buChar char="•"/>
            </a:pPr>
            <a:r>
              <a:rPr lang="en-US" dirty="0">
                <a:latin typeface="Arial" panose="020B0604020202020204" pitchFamily="34" charset="0"/>
                <a:cs typeface="Arial" panose="020B0604020202020204" pitchFamily="34" charset="0"/>
              </a:rPr>
              <a:t>An extension is likely going to be needed</a:t>
            </a:r>
          </a:p>
          <a:p>
            <a:pPr>
              <a:buFont typeface="Arial" panose="020B0604020202020204" pitchFamily="34" charset="0"/>
              <a:buChar char="•"/>
            </a:pPr>
            <a:r>
              <a:rPr lang="en-US" sz="2400" dirty="0">
                <a:latin typeface="Arial" panose="020B0604020202020204" pitchFamily="34" charset="0"/>
                <a:cs typeface="Arial" panose="020B0604020202020204" pitchFamily="34" charset="0"/>
              </a:rPr>
              <a:t>Any other business?</a:t>
            </a:r>
          </a:p>
          <a:p>
            <a:pPr>
              <a:buFont typeface="Arial" panose="020B0604020202020204" pitchFamily="34" charset="0"/>
              <a:buChar char="•"/>
            </a:pPr>
            <a:r>
              <a:rPr lang="en-US" dirty="0">
                <a:latin typeface="Arial" panose="020B0604020202020204" pitchFamily="34" charset="0"/>
                <a:cs typeface="Arial" panose="020B0604020202020204" pitchFamily="34" charset="0"/>
              </a:rPr>
              <a:t>Adjourn</a:t>
            </a:r>
            <a:endParaRPr lang="en-US" sz="2400" dirty="0">
              <a:latin typeface="Arial" panose="020B0604020202020204" pitchFamily="34" charset="0"/>
              <a:cs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pPr>
              <a:spcBef>
                <a:spcPct val="0"/>
              </a:spcBef>
              <a:buFontTx/>
              <a:buNone/>
            </a:pPr>
            <a:r>
              <a:rPr lang="en-US" dirty="0"/>
              <a:t>March 2025</a:t>
            </a:r>
            <a:endParaRPr lang="en-US" altLang="en-US" sz="1100" dirty="0"/>
          </a:p>
        </p:txBody>
      </p:sp>
    </p:spTree>
    <p:extLst>
      <p:ext uri="{BB962C8B-B14F-4D97-AF65-F5344CB8AC3E}">
        <p14:creationId xmlns:p14="http://schemas.microsoft.com/office/powerpoint/2010/main" val="1865298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a:xfrm>
            <a:off x="685800" y="1600200"/>
            <a:ext cx="7770813" cy="4113213"/>
          </a:xfrm>
        </p:spPr>
        <p:txBody>
          <a:bodyPr/>
          <a:lstStyle/>
          <a:p>
            <a:pPr marL="400050">
              <a:spcBef>
                <a:spcPts val="0"/>
              </a:spcBef>
              <a:buFont typeface="Arial" panose="020B0604020202020204" pitchFamily="34" charset="0"/>
              <a:buChar char="•"/>
            </a:pPr>
            <a:r>
              <a:rPr lang="en-US" dirty="0"/>
              <a:t>Automotive TIG webpage</a:t>
            </a:r>
          </a:p>
          <a:p>
            <a:pPr marL="800100" lvl="1" indent="-342900">
              <a:spcBef>
                <a:spcPts val="0"/>
              </a:spcBef>
              <a:buFont typeface="Arial" panose="020B0604020202020204" pitchFamily="34" charset="0"/>
              <a:buChar char="•"/>
            </a:pPr>
            <a:r>
              <a:rPr lang="en-US" dirty="0">
                <a:hlinkClick r:id="rId2"/>
              </a:rPr>
              <a:t>https://www.ieee802.org/11/Reports/auto_update.htm</a:t>
            </a:r>
            <a:r>
              <a:rPr lang="en-US" dirty="0"/>
              <a:t> </a:t>
            </a:r>
          </a:p>
          <a:p>
            <a:pPr marL="457200" lvl="1" indent="0">
              <a:spcBef>
                <a:spcPts val="0"/>
              </a:spcBef>
            </a:pPr>
            <a:endParaRPr lang="en-US" dirty="0"/>
          </a:p>
          <a:p>
            <a:pPr>
              <a:spcBef>
                <a:spcPts val="0"/>
              </a:spcBef>
              <a:buFont typeface="Arial" panose="020B0604020202020204" pitchFamily="34" charset="0"/>
              <a:buChar char="•"/>
            </a:pPr>
            <a:r>
              <a:rPr lang="en-US" dirty="0"/>
              <a:t>Background documents</a:t>
            </a:r>
          </a:p>
          <a:p>
            <a:pPr lvl="1">
              <a:spcBef>
                <a:spcPts val="0"/>
              </a:spcBef>
              <a:buFont typeface="Arial" panose="020B0604020202020204" pitchFamily="34" charset="0"/>
              <a:buChar char="•"/>
            </a:pPr>
            <a:r>
              <a:rPr lang="en-US" sz="1800" dirty="0">
                <a:hlinkClick r:id="rId3"/>
              </a:rPr>
              <a:t>https://mentor.ieee.org/802.11/dcn/24/11-24-1134-01-0wng-proposal-on-data-offload-using-wlan-in-connected-vehicle-case.pptx</a:t>
            </a:r>
            <a:r>
              <a:rPr lang="en-US" sz="1800" dirty="0"/>
              <a:t> </a:t>
            </a:r>
          </a:p>
          <a:p>
            <a:pPr lvl="1">
              <a:spcBef>
                <a:spcPts val="0"/>
              </a:spcBef>
              <a:buFont typeface="Arial" panose="020B0604020202020204" pitchFamily="34" charset="0"/>
              <a:buChar char="•"/>
            </a:pPr>
            <a:r>
              <a:rPr lang="en-US" sz="1800" dirty="0">
                <a:hlinkClick r:id="rId4"/>
              </a:rPr>
              <a:t>https://mentor.ieee.org/802.11/dcn/24/11-24-1062-03-0wng-automotive-tig-proposal.pptx</a:t>
            </a:r>
            <a:r>
              <a:rPr lang="en-US" sz="1800" dirty="0"/>
              <a:t> </a:t>
            </a:r>
          </a:p>
          <a:p>
            <a:pPr lvl="1">
              <a:spcBef>
                <a:spcPts val="0"/>
              </a:spcBef>
              <a:buFont typeface="Arial" panose="020B0604020202020204" pitchFamily="34" charset="0"/>
              <a:buChar char="•"/>
            </a:pPr>
            <a:r>
              <a:rPr lang="en-US" sz="1800" dirty="0">
                <a:hlinkClick r:id="rId5"/>
              </a:rPr>
              <a:t>https://mentor.ieee.org/802.11/dcn/24/11-24-0793-01-0wng-follow-up-of-data-offload-using-wlan-in-connected-vehicle-case.pptx</a:t>
            </a:r>
            <a:r>
              <a:rPr lang="en-US" sz="1800" dirty="0"/>
              <a:t> </a:t>
            </a:r>
          </a:p>
          <a:p>
            <a:pPr lvl="1">
              <a:spcBef>
                <a:spcPts val="0"/>
              </a:spcBef>
              <a:buFont typeface="Arial" panose="020B0604020202020204" pitchFamily="34" charset="0"/>
              <a:buChar char="•"/>
            </a:pPr>
            <a:r>
              <a:rPr lang="en-US" sz="1800" dirty="0">
                <a:hlinkClick r:id="rId6"/>
              </a:rPr>
              <a:t>https://mentor.ieee.org/802.11/dcn/24/11-24-0378-00-0wng-wlan-for-high-mobility-users.potx</a:t>
            </a:r>
            <a:r>
              <a:rPr lang="en-US" sz="1800" dirty="0"/>
              <a:t> </a:t>
            </a: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pPr>
              <a:spcBef>
                <a:spcPct val="0"/>
              </a:spcBef>
              <a:buFontTx/>
              <a:buNone/>
            </a:pPr>
            <a:r>
              <a:rPr lang="en-US" dirty="0"/>
              <a:t>March 2025</a:t>
            </a:r>
            <a:endParaRPr lang="en-US" altLang="en-US" sz="1100" dirty="0"/>
          </a:p>
        </p:txBody>
      </p:sp>
    </p:spTree>
    <p:extLst>
      <p:ext uri="{BB962C8B-B14F-4D97-AF65-F5344CB8AC3E}">
        <p14:creationId xmlns:p14="http://schemas.microsoft.com/office/powerpoint/2010/main" val="1677969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696914" y="963085"/>
            <a:ext cx="7845425" cy="685800"/>
          </a:xfrm>
        </p:spPr>
        <p:txBody>
          <a:bodyPr/>
          <a:lstStyle/>
          <a:p>
            <a:r>
              <a:rPr lang="en-US" altLang="en-US" dirty="0"/>
              <a:t>Registration for the March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762000" y="1828800"/>
            <a:ext cx="7912777" cy="3487340"/>
          </a:xfrm>
        </p:spPr>
        <p:txBody>
          <a:bodyPr/>
          <a:lstStyle/>
          <a:p>
            <a:pPr>
              <a:buFont typeface="Arial" panose="020B0604020202020204" pitchFamily="34" charset="0"/>
              <a:buChar char="•"/>
            </a:pPr>
            <a:r>
              <a:rPr lang="en-US" altLang="en-US" sz="2000" b="0" dirty="0"/>
              <a:t>This meeting is part of the March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 unless you have received a waiver from the chair</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300038" lvl="1" indent="0"/>
            <a:r>
              <a:rPr lang="en-US" sz="1800" dirty="0">
                <a:hlinkClick r:id="rId3"/>
              </a:rPr>
              <a:t>https://web.cvent.com/event/4fa8fa22-fa35-4058-a648-d08fdd56a1c1/summary</a:t>
            </a:r>
            <a:endParaRPr lang="en-US" sz="1800" dirty="0"/>
          </a:p>
          <a:p>
            <a:pPr marL="300038" lvl="1" indent="0"/>
            <a:endParaRPr lang="en-US" altLang="en-US" sz="1800" dirty="0"/>
          </a:p>
          <a:p>
            <a:pPr marL="342900" lvl="1" indent="-342900">
              <a:spcBef>
                <a:spcPts val="600"/>
              </a:spcBef>
              <a:buFont typeface="Arial" panose="020B0604020202020204" pitchFamily="34" charset="0"/>
              <a:buChar char="•"/>
            </a:pPr>
            <a:r>
              <a:rPr lang="en-US" altLang="en-US" dirty="0">
                <a:cs typeface="+mn-cs"/>
              </a:rPr>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bwMode="auto">
          <a:xfrm>
            <a:off x="750455" y="304800"/>
            <a:ext cx="2499783" cy="273050"/>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spcBef>
                <a:spcPct val="0"/>
              </a:spcBef>
              <a:buFontTx/>
              <a:buNone/>
            </a:pPr>
            <a:r>
              <a:rPr lang="en-US" dirty="0"/>
              <a:t>March 2025</a:t>
            </a:r>
            <a:endParaRPr lang="en-US" altLang="en-US" sz="1350" dirty="0"/>
          </a:p>
        </p:txBody>
      </p:sp>
      <p:sp>
        <p:nvSpPr>
          <p:cNvPr id="4" name="TextBox 3">
            <a:extLst>
              <a:ext uri="{FF2B5EF4-FFF2-40B4-BE49-F238E27FC236}">
                <a16:creationId xmlns:a16="http://schemas.microsoft.com/office/drawing/2014/main" id="{2C9B5BB6-A08F-4FC2-9897-996D99A0666D}"/>
              </a:ext>
            </a:extLst>
          </p:cNvPr>
          <p:cNvSpPr txBox="1"/>
          <p:nvPr/>
        </p:nvSpPr>
        <p:spPr>
          <a:xfrm>
            <a:off x="6797486" y="6477000"/>
            <a:ext cx="1905000" cy="276999"/>
          </a:xfrm>
          <a:prstGeom prst="rect">
            <a:avLst/>
          </a:prstGeom>
          <a:noFill/>
        </p:spPr>
        <p:txBody>
          <a:bodyPr wrap="square">
            <a:spAutoFit/>
          </a:bodyPr>
          <a:lstStyle/>
          <a:p>
            <a:r>
              <a:rPr lang="en-GB" sz="1200" dirty="0">
                <a:solidFill>
                  <a:schemeClr val="tx1"/>
                </a:solidFill>
              </a:rPr>
              <a:t>Jim Lansford, </a:t>
            </a:r>
            <a:r>
              <a:rPr lang="en-GB" sz="1200" dirty="0" err="1">
                <a:solidFill>
                  <a:schemeClr val="tx1"/>
                </a:solidFill>
              </a:rPr>
              <a:t>Farafir</a:t>
            </a:r>
            <a:r>
              <a:rPr lang="en-GB" sz="1200" dirty="0">
                <a:solidFill>
                  <a:schemeClr val="tx1"/>
                </a:solidFill>
              </a:rPr>
              <a:t> SRL</a:t>
            </a:r>
          </a:p>
        </p:txBody>
      </p:sp>
    </p:spTree>
    <p:extLst>
      <p:ext uri="{BB962C8B-B14F-4D97-AF65-F5344CB8AC3E}">
        <p14:creationId xmlns:p14="http://schemas.microsoft.com/office/powerpoint/2010/main" val="2395217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a:xfrm>
            <a:off x="685800" y="685801"/>
            <a:ext cx="7770813" cy="859080"/>
          </a:xfrm>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150848"/>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pPr>
              <a:spcBef>
                <a:spcPct val="0"/>
              </a:spcBef>
              <a:buFontTx/>
              <a:buNone/>
            </a:pPr>
            <a:r>
              <a:rPr lang="en-US" dirty="0"/>
              <a:t>March 2025</a:t>
            </a:r>
            <a:endParaRPr lang="en-US" altLang="en-US" sz="1100"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602409"/>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720945"/>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524000"/>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7" name="TextBox 6">
            <a:extLst>
              <a:ext uri="{FF2B5EF4-FFF2-40B4-BE49-F238E27FC236}">
                <a16:creationId xmlns:a16="http://schemas.microsoft.com/office/drawing/2014/main" id="{F4AC711B-F941-CF7E-E9FF-7000ACAEFB51}"/>
              </a:ext>
            </a:extLst>
          </p:cNvPr>
          <p:cNvSpPr txBox="1"/>
          <p:nvPr/>
        </p:nvSpPr>
        <p:spPr>
          <a:xfrm>
            <a:off x="1044777" y="5701400"/>
            <a:ext cx="6600422" cy="707886"/>
          </a:xfrm>
          <a:prstGeom prst="rect">
            <a:avLst/>
          </a:prstGeom>
          <a:noFill/>
        </p:spPr>
        <p:txBody>
          <a:bodyPr wrap="square" rtlCol="0">
            <a:spAutoFit/>
          </a:bodyPr>
          <a:lstStyle/>
          <a:p>
            <a:pPr algn="ctr"/>
            <a:r>
              <a:rPr lang="en-US" sz="2000" b="1" dirty="0">
                <a:solidFill>
                  <a:schemeClr val="accent3">
                    <a:lumMod val="75000"/>
                  </a:schemeClr>
                </a:solidFill>
                <a:latin typeface="Arial" panose="020B0604020202020204" pitchFamily="34" charset="0"/>
                <a:cs typeface="Arial" panose="020B0604020202020204" pitchFamily="34" charset="0"/>
              </a:rPr>
              <a:t>Please announce your name and affiliation when you first speak to the group!</a:t>
            </a:r>
          </a:p>
        </p:txBody>
      </p:sp>
    </p:spTree>
    <p:extLst>
      <p:ext uri="{BB962C8B-B14F-4D97-AF65-F5344CB8AC3E}">
        <p14:creationId xmlns:p14="http://schemas.microsoft.com/office/powerpoint/2010/main" val="397722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pPr>
              <a:spcBef>
                <a:spcPct val="0"/>
              </a:spcBef>
              <a:buFontTx/>
              <a:buNone/>
            </a:pPr>
            <a:r>
              <a:rPr lang="en-US" dirty="0"/>
              <a:t>March 2025</a:t>
            </a:r>
            <a:endParaRPr lang="en-US" altLang="en-US" sz="1100" dirty="0"/>
          </a:p>
        </p:txBody>
      </p:sp>
    </p:spTree>
    <p:extLst>
      <p:ext uri="{BB962C8B-B14F-4D97-AF65-F5344CB8AC3E}">
        <p14:creationId xmlns:p14="http://schemas.microsoft.com/office/powerpoint/2010/main" val="2927177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pPr>
              <a:spcBef>
                <a:spcPct val="0"/>
              </a:spcBef>
              <a:buFontTx/>
              <a:buNone/>
            </a:pPr>
            <a:r>
              <a:rPr lang="en-US" dirty="0"/>
              <a:t>March 2025</a:t>
            </a:r>
            <a:endParaRPr lang="en-US" altLang="en-US" sz="1100" dirty="0"/>
          </a:p>
        </p:txBody>
      </p:sp>
    </p:spTree>
    <p:extLst>
      <p:ext uri="{BB962C8B-B14F-4D97-AF65-F5344CB8AC3E}">
        <p14:creationId xmlns:p14="http://schemas.microsoft.com/office/powerpoint/2010/main" val="4277600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pPr>
              <a:spcBef>
                <a:spcPct val="0"/>
              </a:spcBef>
              <a:buFontTx/>
              <a:buNone/>
            </a:pPr>
            <a:r>
              <a:rPr lang="en-US" dirty="0"/>
              <a:t>March 2025</a:t>
            </a:r>
            <a:endParaRPr lang="en-US" altLang="en-US" sz="1100" dirty="0"/>
          </a:p>
        </p:txBody>
      </p:sp>
    </p:spTree>
    <p:extLst>
      <p:ext uri="{BB962C8B-B14F-4D97-AF65-F5344CB8AC3E}">
        <p14:creationId xmlns:p14="http://schemas.microsoft.com/office/powerpoint/2010/main" val="2436815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pPr>
              <a:spcBef>
                <a:spcPct val="0"/>
              </a:spcBef>
              <a:buFontTx/>
              <a:buNone/>
            </a:pPr>
            <a:r>
              <a:rPr lang="en-US" dirty="0"/>
              <a:t>March 2025</a:t>
            </a:r>
            <a:endParaRPr lang="en-US" altLang="en-US" sz="1100" dirty="0"/>
          </a:p>
        </p:txBody>
      </p:sp>
    </p:spTree>
    <p:extLst>
      <p:ext uri="{BB962C8B-B14F-4D97-AF65-F5344CB8AC3E}">
        <p14:creationId xmlns:p14="http://schemas.microsoft.com/office/powerpoint/2010/main" val="240017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Jim Lansford, </a:t>
            </a:r>
            <a:r>
              <a:rPr lang="en-GB" dirty="0" err="1"/>
              <a:t>Farafir</a:t>
            </a:r>
            <a:r>
              <a:rPr lang="en-GB" dirty="0"/>
              <a:t> SRL</a:t>
            </a: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pPr>
              <a:spcBef>
                <a:spcPct val="0"/>
              </a:spcBef>
              <a:buFontTx/>
              <a:buNone/>
            </a:pPr>
            <a:r>
              <a:rPr lang="en-US" dirty="0"/>
              <a:t>March 2025</a:t>
            </a:r>
            <a:endParaRPr lang="en-US" altLang="en-US" sz="1100" dirty="0"/>
          </a:p>
        </p:txBody>
      </p:sp>
    </p:spTree>
    <p:extLst>
      <p:ext uri="{BB962C8B-B14F-4D97-AF65-F5344CB8AC3E}">
        <p14:creationId xmlns:p14="http://schemas.microsoft.com/office/powerpoint/2010/main" val="3387863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Jim Lansford, </a:t>
            </a:r>
            <a:r>
              <a:rPr lang="en-GB" dirty="0" err="1"/>
              <a:t>Farafir</a:t>
            </a:r>
            <a:r>
              <a:rPr lang="en-GB" dirty="0"/>
              <a:t> SRL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pPr>
              <a:spcBef>
                <a:spcPct val="0"/>
              </a:spcBef>
              <a:buFontTx/>
              <a:buNone/>
            </a:pPr>
            <a:r>
              <a:rPr lang="en-US" dirty="0"/>
              <a:t>March 2025</a:t>
            </a:r>
            <a:endParaRPr lang="en-US" altLang="en-US" sz="1100" dirty="0"/>
          </a:p>
        </p:txBody>
      </p:sp>
    </p:spTree>
    <p:extLst>
      <p:ext uri="{BB962C8B-B14F-4D97-AF65-F5344CB8AC3E}">
        <p14:creationId xmlns:p14="http://schemas.microsoft.com/office/powerpoint/2010/main" val="15571502"/>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217427</TotalTime>
  <Words>1837</Words>
  <Application>Microsoft Office PowerPoint</Application>
  <PresentationFormat>On-screen Show (4:3)</PresentationFormat>
  <Paragraphs>164</Paragraphs>
  <Slides>14</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MS Gothic</vt:lpstr>
      <vt:lpstr>Arial</vt:lpstr>
      <vt:lpstr>Arial Unicode MS</vt:lpstr>
      <vt:lpstr>Calibri</vt:lpstr>
      <vt:lpstr>Monotype Sorts</vt:lpstr>
      <vt:lpstr>Times New Roman</vt:lpstr>
      <vt:lpstr>Wingdings</vt:lpstr>
      <vt:lpstr>Office Theme</vt:lpstr>
      <vt:lpstr>Document</vt:lpstr>
      <vt:lpstr>Automotive Topic Interest Group March 2025 Meeting Agenda</vt:lpstr>
      <vt:lpstr>Registration for the March IEEE 802 plenary session</vt:lpstr>
      <vt:lpstr>Meeting Decorum</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Wrapup</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James Lansford</cp:lastModifiedBy>
  <cp:revision>1458</cp:revision>
  <cp:lastPrinted>1601-01-01T00:00:00Z</cp:lastPrinted>
  <dcterms:created xsi:type="dcterms:W3CDTF">2017-01-26T15:28:16Z</dcterms:created>
  <dcterms:modified xsi:type="dcterms:W3CDTF">2025-03-08T16:43:05Z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