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8" r:id="rId5"/>
    <p:sldId id="269" r:id="rId6"/>
    <p:sldId id="270" r:id="rId7"/>
    <p:sldId id="271" r:id="rId8"/>
    <p:sldId id="272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B30"/>
    <a:srgbClr val="FF959B"/>
    <a:srgbClr val="FF4640"/>
    <a:srgbClr val="5DC5FF"/>
    <a:srgbClr val="55FF52"/>
    <a:srgbClr val="FFF649"/>
    <a:srgbClr val="FFFCB4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1" autoAdjust="0"/>
    <p:restoredTop sz="94356"/>
  </p:normalViewPr>
  <p:slideViewPr>
    <p:cSldViewPr snapToGrid="0">
      <p:cViewPr varScale="1">
        <p:scale>
          <a:sx n="141" d="100"/>
          <a:sy n="141" d="100"/>
        </p:scale>
        <p:origin x="192" y="7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802.11-25/0896r1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Location Information Assisted AP Discovery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10439400" imgH="2387600" progId="Word.Document.8">
                  <p:embed/>
                </p:oleObj>
              </mc:Choice>
              <mc:Fallback>
                <p:oleObj name="文書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introduces an idea to reduce AP discovery time by using location information.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F7C48F-C447-02EF-F05D-873F35ECA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AP Discovery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8584C5-B433-EBFB-CC74-7B22A11A9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Channel scan occupies most of AP discovery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If a non-AP STA performs passive scan on 20 channels, it will take more than </a:t>
            </a:r>
            <a:r>
              <a:rPr kumimoji="1" lang="en-US" altLang="ja-JP" dirty="0">
                <a:solidFill>
                  <a:schemeClr val="tx1"/>
                </a:solidFill>
              </a:rPr>
              <a:t>2</a:t>
            </a:r>
            <a:r>
              <a:rPr kumimoji="1" lang="en-US" altLang="ja-JP" dirty="0"/>
              <a:t> seconds.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Beacon interval is 100ms in general.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Although active scan improves duration on a channel, it is small improvement.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Wait for Probe Responses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Active scan cannot be used in some channels due to regulation.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Reducing number of scan channels can reduce AP discovery time proportionally.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023D690-2ADF-CAB8-88C7-10621EB1CA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AD85B7-AA31-440F-EB5B-D727473303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FD9C57B-AC62-0130-DDEF-3BD3CD9BAB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594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59FB08-A839-167A-192C-3EEDA5F03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Utilize Location Information</a:t>
            </a:r>
            <a:endParaRPr kumimoji="1" lang="ja-JP" altLang="en-US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70486CDF-E554-9258-F814-259056264E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400" dirty="0"/>
              <a:t>Assumption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ja-JP" sz="2000" dirty="0"/>
              <a:t>Vehicle knows its own location and velocity. (GPS, 802.11az/bk or other positioning mechanism)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ja-JP" sz="2000" dirty="0"/>
              <a:t>Vehicle has nearby AP information (location, channel, …).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400" dirty="0"/>
              <a:t>Vehicle can determine the next connecting AP candidates and timing.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ja-JP" sz="2000" dirty="0"/>
              <a:t>Scan the candidate channels only.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55BE10C-97D3-879D-0D48-2DFB2A661CC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B99920-5219-EC1A-DED3-BB2B86036C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76AA88B-6340-B163-63E2-4135AA4FB9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8E6848-D93D-EAFF-06A9-E85A12C34F86}"/>
              </a:ext>
            </a:extLst>
          </p:cNvPr>
          <p:cNvSpPr/>
          <p:nvPr/>
        </p:nvSpPr>
        <p:spPr bwMode="auto">
          <a:xfrm>
            <a:off x="8097826" y="1981202"/>
            <a:ext cx="377851" cy="4046460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円/楕円 10">
            <a:extLst>
              <a:ext uri="{FF2B5EF4-FFF2-40B4-BE49-F238E27FC236}">
                <a16:creationId xmlns:a16="http://schemas.microsoft.com/office/drawing/2014/main" id="{E200E992-46A0-7E85-B816-3240CD482091}"/>
              </a:ext>
            </a:extLst>
          </p:cNvPr>
          <p:cNvSpPr/>
          <p:nvPr/>
        </p:nvSpPr>
        <p:spPr bwMode="auto">
          <a:xfrm>
            <a:off x="8534209" y="5696128"/>
            <a:ext cx="234267" cy="234267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円/楕円 11">
            <a:extLst>
              <a:ext uri="{FF2B5EF4-FFF2-40B4-BE49-F238E27FC236}">
                <a16:creationId xmlns:a16="http://schemas.microsoft.com/office/drawing/2014/main" id="{4F11B050-D8F2-456D-6A23-836A060CD49B}"/>
              </a:ext>
            </a:extLst>
          </p:cNvPr>
          <p:cNvSpPr/>
          <p:nvPr/>
        </p:nvSpPr>
        <p:spPr bwMode="auto">
          <a:xfrm>
            <a:off x="8534209" y="4444487"/>
            <a:ext cx="234267" cy="234267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円/楕円 12">
            <a:extLst>
              <a:ext uri="{FF2B5EF4-FFF2-40B4-BE49-F238E27FC236}">
                <a16:creationId xmlns:a16="http://schemas.microsoft.com/office/drawing/2014/main" id="{8E19E583-F06F-2CBA-CFBC-3B66544AC8F1}"/>
              </a:ext>
            </a:extLst>
          </p:cNvPr>
          <p:cNvSpPr/>
          <p:nvPr/>
        </p:nvSpPr>
        <p:spPr bwMode="auto">
          <a:xfrm>
            <a:off x="8534208" y="3099661"/>
            <a:ext cx="234267" cy="23426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円/楕円 13">
            <a:extLst>
              <a:ext uri="{FF2B5EF4-FFF2-40B4-BE49-F238E27FC236}">
                <a16:creationId xmlns:a16="http://schemas.microsoft.com/office/drawing/2014/main" id="{DF2E0E96-E3F7-853F-A38B-B5836FFE3529}"/>
              </a:ext>
            </a:extLst>
          </p:cNvPr>
          <p:cNvSpPr/>
          <p:nvPr/>
        </p:nvSpPr>
        <p:spPr bwMode="auto">
          <a:xfrm>
            <a:off x="8534208" y="2081634"/>
            <a:ext cx="234267" cy="23426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04F0E4A0-4956-4168-0430-C29DA01E3D00}"/>
              </a:ext>
            </a:extLst>
          </p:cNvPr>
          <p:cNvGrpSpPr/>
          <p:nvPr/>
        </p:nvGrpSpPr>
        <p:grpSpPr>
          <a:xfrm>
            <a:off x="8145164" y="3933052"/>
            <a:ext cx="283171" cy="404084"/>
            <a:chOff x="6815562" y="5040536"/>
            <a:chExt cx="283171" cy="404084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BFA6AF6F-98FB-BEAD-D81D-91D4C132A849}"/>
                </a:ext>
              </a:extLst>
            </p:cNvPr>
            <p:cNvSpPr/>
            <p:nvPr/>
          </p:nvSpPr>
          <p:spPr bwMode="auto">
            <a:xfrm>
              <a:off x="6815562" y="5161449"/>
              <a:ext cx="283171" cy="283171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三角形 16">
              <a:extLst>
                <a:ext uri="{FF2B5EF4-FFF2-40B4-BE49-F238E27FC236}">
                  <a16:creationId xmlns:a16="http://schemas.microsoft.com/office/drawing/2014/main" id="{BAA53842-00A5-5365-FE19-166A313ACA8F}"/>
                </a:ext>
              </a:extLst>
            </p:cNvPr>
            <p:cNvSpPr/>
            <p:nvPr/>
          </p:nvSpPr>
          <p:spPr bwMode="auto">
            <a:xfrm>
              <a:off x="6815562" y="5040536"/>
              <a:ext cx="283171" cy="119382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4D268F12-539A-1915-DF62-4D48D3AE5942}"/>
              </a:ext>
            </a:extLst>
          </p:cNvPr>
          <p:cNvCxnSpPr/>
          <p:nvPr/>
        </p:nvCxnSpPr>
        <p:spPr bwMode="auto">
          <a:xfrm flipV="1">
            <a:off x="8286749" y="3608402"/>
            <a:ext cx="0" cy="32465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99CC6E6-EC30-DACD-C04E-AE0516E07CAD}"/>
              </a:ext>
            </a:extLst>
          </p:cNvPr>
          <p:cNvSpPr txBox="1"/>
          <p:nvPr/>
        </p:nvSpPr>
        <p:spPr>
          <a:xfrm>
            <a:off x="9439854" y="2011955"/>
            <a:ext cx="15390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 APs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0A85C9A3-8DB1-50D8-720B-5D592EA74E10}"/>
              </a:ext>
            </a:extLst>
          </p:cNvPr>
          <p:cNvCxnSpPr>
            <a:stCxn id="22" idx="1"/>
          </p:cNvCxnSpPr>
          <p:nvPr/>
        </p:nvCxnSpPr>
        <p:spPr bwMode="auto">
          <a:xfrm flipH="1">
            <a:off x="8845970" y="2181232"/>
            <a:ext cx="593884" cy="175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C51EC6B7-2EB3-CBD3-66C8-D61B1EEBFC2A}"/>
              </a:ext>
            </a:extLst>
          </p:cNvPr>
          <p:cNvCxnSpPr>
            <a:cxnSpLocks/>
          </p:cNvCxnSpPr>
          <p:nvPr/>
        </p:nvCxnSpPr>
        <p:spPr bwMode="auto">
          <a:xfrm flipH="1">
            <a:off x="8794508" y="2350509"/>
            <a:ext cx="995428" cy="7491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99A3193-A8EE-263B-EBA8-5BBFB0D258D8}"/>
              </a:ext>
            </a:extLst>
          </p:cNvPr>
          <p:cNvSpPr txBox="1"/>
          <p:nvPr/>
        </p:nvSpPr>
        <p:spPr>
          <a:xfrm>
            <a:off x="9439854" y="4368414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AP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3076AF1F-F46B-E190-1AAA-D991E08DEE38}"/>
              </a:ext>
            </a:extLst>
          </p:cNvPr>
          <p:cNvCxnSpPr/>
          <p:nvPr/>
        </p:nvCxnSpPr>
        <p:spPr bwMode="auto">
          <a:xfrm flipH="1">
            <a:off x="8845970" y="4537691"/>
            <a:ext cx="593884" cy="175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ABEE8CD-08A3-1403-603B-B3884B84E609}"/>
              </a:ext>
            </a:extLst>
          </p:cNvPr>
          <p:cNvSpPr txBox="1"/>
          <p:nvPr/>
        </p:nvSpPr>
        <p:spPr>
          <a:xfrm>
            <a:off x="9439854" y="5591841"/>
            <a:ext cx="1835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Non-candidate AP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9AEC04DD-4F22-F585-CA22-A84BD3A43B62}"/>
              </a:ext>
            </a:extLst>
          </p:cNvPr>
          <p:cNvCxnSpPr/>
          <p:nvPr/>
        </p:nvCxnSpPr>
        <p:spPr bwMode="auto">
          <a:xfrm flipH="1">
            <a:off x="8845970" y="5761118"/>
            <a:ext cx="593884" cy="175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フローチャート: 磁気ディスク 33">
            <a:extLst>
              <a:ext uri="{FF2B5EF4-FFF2-40B4-BE49-F238E27FC236}">
                <a16:creationId xmlns:a16="http://schemas.microsoft.com/office/drawing/2014/main" id="{ADB97F8E-4194-76D8-F19B-7205E560AF63}"/>
              </a:ext>
            </a:extLst>
          </p:cNvPr>
          <p:cNvSpPr/>
          <p:nvPr/>
        </p:nvSpPr>
        <p:spPr bwMode="auto">
          <a:xfrm>
            <a:off x="7642433" y="4276918"/>
            <a:ext cx="273125" cy="284702"/>
          </a:xfrm>
          <a:prstGeom prst="flowChartMagneticDisk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235B68D-364E-3CD7-6DE0-F3B0689C924E}"/>
              </a:ext>
            </a:extLst>
          </p:cNvPr>
          <p:cNvSpPr txBox="1"/>
          <p:nvPr/>
        </p:nvSpPr>
        <p:spPr>
          <a:xfrm>
            <a:off x="6525856" y="4291956"/>
            <a:ext cx="11400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Nearby AP Info</a:t>
            </a:r>
            <a:endParaRPr kumimoji="1" lang="ja-JP" altLang="en-US" sz="11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06886857-62B5-4E94-4240-F2F526AB4536}"/>
              </a:ext>
            </a:extLst>
          </p:cNvPr>
          <p:cNvCxnSpPr>
            <a:endCxn id="16" idx="0"/>
          </p:cNvCxnSpPr>
          <p:nvPr/>
        </p:nvCxnSpPr>
        <p:spPr bwMode="auto">
          <a:xfrm flipV="1">
            <a:off x="7778995" y="4053965"/>
            <a:ext cx="507755" cy="1415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6291421D-356C-C5CB-19DA-EE777FF0E1F5}"/>
              </a:ext>
            </a:extLst>
          </p:cNvPr>
          <p:cNvCxnSpPr>
            <a:cxnSpLocks/>
            <a:endCxn id="16" idx="0"/>
          </p:cNvCxnSpPr>
          <p:nvPr/>
        </p:nvCxnSpPr>
        <p:spPr bwMode="auto">
          <a:xfrm flipV="1">
            <a:off x="7952030" y="4053965"/>
            <a:ext cx="334720" cy="5241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2271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6BBACE17-0CCC-05A9-4EC0-8437BD453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Get AP Information on 802.11 layer</a:t>
            </a:r>
            <a:endParaRPr lang="ja-JP" altLang="en-US"/>
          </a:p>
        </p:txBody>
      </p:sp>
      <p:sp>
        <p:nvSpPr>
          <p:cNvPr id="74" name="コンテンツ プレースホルダー 73">
            <a:extLst>
              <a:ext uri="{FF2B5EF4-FFF2-40B4-BE49-F238E27FC236}">
                <a16:creationId xmlns:a16="http://schemas.microsoft.com/office/drawing/2014/main" id="{0501A83C-66E6-8511-D7E1-7AF00371D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6490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 list of AP Information will be large.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Beacon / Probe Response is not suitable.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EBCS Info, Neighbor Report or other Management / Action frame is better.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As EBCS Info has authentication mechanism, it can prevent fake information.</a:t>
            </a:r>
            <a:endParaRPr lang="ja-JP" altLang="en-US" sz="200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09BA90-C24A-DC42-8CA9-D946017F20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3AB3A3-3EC9-A086-EB16-5DB29090E6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3A85A0-6246-CB85-3825-0D02D75ACC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/>
          </a:p>
        </p:txBody>
      </p: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EC52318E-2054-D6C1-28CC-54FDEDE71808}"/>
              </a:ext>
            </a:extLst>
          </p:cNvPr>
          <p:cNvGrpSpPr/>
          <p:nvPr/>
        </p:nvGrpSpPr>
        <p:grpSpPr>
          <a:xfrm>
            <a:off x="929217" y="3706401"/>
            <a:ext cx="10464226" cy="2465798"/>
            <a:chOff x="868232" y="2220059"/>
            <a:chExt cx="10464226" cy="2465798"/>
          </a:xfrm>
        </p:grpSpPr>
        <p:sp>
          <p:nvSpPr>
            <p:cNvPr id="45" name="平行四辺形 44">
              <a:extLst>
                <a:ext uri="{FF2B5EF4-FFF2-40B4-BE49-F238E27FC236}">
                  <a16:creationId xmlns:a16="http://schemas.microsoft.com/office/drawing/2014/main" id="{E781BC57-AFD2-5DBE-76CC-90D6397C162D}"/>
                </a:ext>
              </a:extLst>
            </p:cNvPr>
            <p:cNvSpPr/>
            <p:nvPr/>
          </p:nvSpPr>
          <p:spPr>
            <a:xfrm>
              <a:off x="959025" y="4146484"/>
              <a:ext cx="10373433" cy="452781"/>
            </a:xfrm>
            <a:prstGeom prst="parallelogram">
              <a:avLst>
                <a:gd name="adj" fmla="val 112512"/>
              </a:avLst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6" name="グループ化 45">
              <a:extLst>
                <a:ext uri="{FF2B5EF4-FFF2-40B4-BE49-F238E27FC236}">
                  <a16:creationId xmlns:a16="http://schemas.microsoft.com/office/drawing/2014/main" id="{580F89D1-8BF7-CD8B-A8C2-929696A1609B}"/>
                </a:ext>
              </a:extLst>
            </p:cNvPr>
            <p:cNvGrpSpPr/>
            <p:nvPr/>
          </p:nvGrpSpPr>
          <p:grpSpPr>
            <a:xfrm>
              <a:off x="4845299" y="2224034"/>
              <a:ext cx="279400" cy="1922450"/>
              <a:chOff x="4709160" y="2499360"/>
              <a:chExt cx="279400" cy="1922450"/>
            </a:xfrm>
          </p:grpSpPr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72174FFB-1EF2-A9F7-4577-B2139889DC3B}"/>
                  </a:ext>
                </a:extLst>
              </p:cNvPr>
              <p:cNvCxnSpPr/>
              <p:nvPr/>
            </p:nvCxnSpPr>
            <p:spPr>
              <a:xfrm>
                <a:off x="4988560" y="2600960"/>
                <a:ext cx="0" cy="182085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4BD2BF40-B4A2-885E-A436-5302FFEDE039}"/>
                  </a:ext>
                </a:extLst>
              </p:cNvPr>
              <p:cNvSpPr/>
              <p:nvPr/>
            </p:nvSpPr>
            <p:spPr>
              <a:xfrm>
                <a:off x="4709160" y="2713514"/>
                <a:ext cx="254000" cy="203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59400E27-C76B-52F8-AB0E-4462855D656C}"/>
                  </a:ext>
                </a:extLst>
              </p:cNvPr>
              <p:cNvCxnSpPr/>
              <p:nvPr/>
            </p:nvCxnSpPr>
            <p:spPr>
              <a:xfrm>
                <a:off x="4709160" y="2499360"/>
                <a:ext cx="0" cy="315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515D7691-6D20-77CB-5317-C1AAF8D9DB9C}"/>
                </a:ext>
              </a:extLst>
            </p:cNvPr>
            <p:cNvGrpSpPr/>
            <p:nvPr/>
          </p:nvGrpSpPr>
          <p:grpSpPr>
            <a:xfrm>
              <a:off x="8652872" y="2236734"/>
              <a:ext cx="279400" cy="1922450"/>
              <a:chOff x="4709160" y="2499360"/>
              <a:chExt cx="279400" cy="1922450"/>
            </a:xfrm>
          </p:grpSpPr>
          <p:cxnSp>
            <p:nvCxnSpPr>
              <p:cNvPr id="51" name="直線コネクタ 50">
                <a:extLst>
                  <a:ext uri="{FF2B5EF4-FFF2-40B4-BE49-F238E27FC236}">
                    <a16:creationId xmlns:a16="http://schemas.microsoft.com/office/drawing/2014/main" id="{5080ADB5-A8E8-BDDE-1F4D-ACD82422A875}"/>
                  </a:ext>
                </a:extLst>
              </p:cNvPr>
              <p:cNvCxnSpPr/>
              <p:nvPr/>
            </p:nvCxnSpPr>
            <p:spPr>
              <a:xfrm>
                <a:off x="4988560" y="2600960"/>
                <a:ext cx="0" cy="182085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正方形/長方形 51">
                <a:extLst>
                  <a:ext uri="{FF2B5EF4-FFF2-40B4-BE49-F238E27FC236}">
                    <a16:creationId xmlns:a16="http://schemas.microsoft.com/office/drawing/2014/main" id="{64707DD3-6A67-2B29-91EB-6C65A66ED2B8}"/>
                  </a:ext>
                </a:extLst>
              </p:cNvPr>
              <p:cNvSpPr/>
              <p:nvPr/>
            </p:nvSpPr>
            <p:spPr>
              <a:xfrm>
                <a:off x="4709160" y="2713514"/>
                <a:ext cx="254000" cy="203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3" name="直線コネクタ 52">
                <a:extLst>
                  <a:ext uri="{FF2B5EF4-FFF2-40B4-BE49-F238E27FC236}">
                    <a16:creationId xmlns:a16="http://schemas.microsoft.com/office/drawing/2014/main" id="{76C25D75-2B66-9E18-DE2C-4B2631710BA9}"/>
                  </a:ext>
                </a:extLst>
              </p:cNvPr>
              <p:cNvCxnSpPr/>
              <p:nvPr/>
            </p:nvCxnSpPr>
            <p:spPr>
              <a:xfrm>
                <a:off x="4709160" y="2499360"/>
                <a:ext cx="0" cy="315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665EB484-E530-2684-571C-00981F4BBE33}"/>
                </a:ext>
              </a:extLst>
            </p:cNvPr>
            <p:cNvGrpSpPr/>
            <p:nvPr/>
          </p:nvGrpSpPr>
          <p:grpSpPr>
            <a:xfrm>
              <a:off x="6789205" y="2220059"/>
              <a:ext cx="279400" cy="1922450"/>
              <a:chOff x="4709160" y="2499360"/>
              <a:chExt cx="279400" cy="1922450"/>
            </a:xfrm>
          </p:grpSpPr>
          <p:cxnSp>
            <p:nvCxnSpPr>
              <p:cNvPr id="55" name="直線コネクタ 54">
                <a:extLst>
                  <a:ext uri="{FF2B5EF4-FFF2-40B4-BE49-F238E27FC236}">
                    <a16:creationId xmlns:a16="http://schemas.microsoft.com/office/drawing/2014/main" id="{4EE20C02-A9E8-AD99-E5D7-BF8B05E3C068}"/>
                  </a:ext>
                </a:extLst>
              </p:cNvPr>
              <p:cNvCxnSpPr/>
              <p:nvPr/>
            </p:nvCxnSpPr>
            <p:spPr>
              <a:xfrm>
                <a:off x="4988560" y="2600960"/>
                <a:ext cx="0" cy="182085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正方形/長方形 55">
                <a:extLst>
                  <a:ext uri="{FF2B5EF4-FFF2-40B4-BE49-F238E27FC236}">
                    <a16:creationId xmlns:a16="http://schemas.microsoft.com/office/drawing/2014/main" id="{2BAF61AC-D9EF-C30C-F731-8E28A3BF70D1}"/>
                  </a:ext>
                </a:extLst>
              </p:cNvPr>
              <p:cNvSpPr/>
              <p:nvPr/>
            </p:nvSpPr>
            <p:spPr>
              <a:xfrm>
                <a:off x="4709160" y="2713514"/>
                <a:ext cx="254000" cy="203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7" name="直線コネクタ 56">
                <a:extLst>
                  <a:ext uri="{FF2B5EF4-FFF2-40B4-BE49-F238E27FC236}">
                    <a16:creationId xmlns:a16="http://schemas.microsoft.com/office/drawing/2014/main" id="{A77BCFBB-432F-CB8B-2F61-C921BD1D2AB8}"/>
                  </a:ext>
                </a:extLst>
              </p:cNvPr>
              <p:cNvCxnSpPr/>
              <p:nvPr/>
            </p:nvCxnSpPr>
            <p:spPr>
              <a:xfrm>
                <a:off x="4709160" y="2499360"/>
                <a:ext cx="0" cy="315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グループ化 57">
              <a:extLst>
                <a:ext uri="{FF2B5EF4-FFF2-40B4-BE49-F238E27FC236}">
                  <a16:creationId xmlns:a16="http://schemas.microsoft.com/office/drawing/2014/main" id="{97A810E5-5D90-476F-14C4-1BBDE6EF3960}"/>
                </a:ext>
              </a:extLst>
            </p:cNvPr>
            <p:cNvGrpSpPr/>
            <p:nvPr/>
          </p:nvGrpSpPr>
          <p:grpSpPr>
            <a:xfrm>
              <a:off x="2346326" y="2232991"/>
              <a:ext cx="279400" cy="1922450"/>
              <a:chOff x="4709160" y="2499360"/>
              <a:chExt cx="279400" cy="1922450"/>
            </a:xfrm>
          </p:grpSpPr>
          <p:cxnSp>
            <p:nvCxnSpPr>
              <p:cNvPr id="59" name="直線コネクタ 58">
                <a:extLst>
                  <a:ext uri="{FF2B5EF4-FFF2-40B4-BE49-F238E27FC236}">
                    <a16:creationId xmlns:a16="http://schemas.microsoft.com/office/drawing/2014/main" id="{6D6F0390-08A4-4562-E32D-8668FEF93396}"/>
                  </a:ext>
                </a:extLst>
              </p:cNvPr>
              <p:cNvCxnSpPr/>
              <p:nvPr/>
            </p:nvCxnSpPr>
            <p:spPr>
              <a:xfrm>
                <a:off x="4988560" y="2600960"/>
                <a:ext cx="0" cy="182085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正方形/長方形 59">
                <a:extLst>
                  <a:ext uri="{FF2B5EF4-FFF2-40B4-BE49-F238E27FC236}">
                    <a16:creationId xmlns:a16="http://schemas.microsoft.com/office/drawing/2014/main" id="{8247BB44-D5E0-EF42-DCAD-E272637F6AA5}"/>
                  </a:ext>
                </a:extLst>
              </p:cNvPr>
              <p:cNvSpPr/>
              <p:nvPr/>
            </p:nvSpPr>
            <p:spPr>
              <a:xfrm>
                <a:off x="4709160" y="2713514"/>
                <a:ext cx="254000" cy="203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61" name="直線コネクタ 60">
                <a:extLst>
                  <a:ext uri="{FF2B5EF4-FFF2-40B4-BE49-F238E27FC236}">
                    <a16:creationId xmlns:a16="http://schemas.microsoft.com/office/drawing/2014/main" id="{9DCDB50F-2AA1-A6D0-FC01-FC558C0FFF3A}"/>
                  </a:ext>
                </a:extLst>
              </p:cNvPr>
              <p:cNvCxnSpPr/>
              <p:nvPr/>
            </p:nvCxnSpPr>
            <p:spPr>
              <a:xfrm>
                <a:off x="4709160" y="2499360"/>
                <a:ext cx="0" cy="315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三角形 61">
              <a:extLst>
                <a:ext uri="{FF2B5EF4-FFF2-40B4-BE49-F238E27FC236}">
                  <a16:creationId xmlns:a16="http://schemas.microsoft.com/office/drawing/2014/main" id="{4C2B4B5E-BEB3-2054-B1F2-A999F766104D}"/>
                </a:ext>
              </a:extLst>
            </p:cNvPr>
            <p:cNvSpPr/>
            <p:nvPr/>
          </p:nvSpPr>
          <p:spPr>
            <a:xfrm>
              <a:off x="868232" y="2588610"/>
              <a:ext cx="3027792" cy="1575886"/>
            </a:xfrm>
            <a:prstGeom prst="triangle">
              <a:avLst/>
            </a:prstGeom>
            <a:solidFill>
              <a:srgbClr val="FFC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三角形 62">
              <a:extLst>
                <a:ext uri="{FF2B5EF4-FFF2-40B4-BE49-F238E27FC236}">
                  <a16:creationId xmlns:a16="http://schemas.microsoft.com/office/drawing/2014/main" id="{52651902-41FB-7E1D-3D05-8803AF709291}"/>
                </a:ext>
              </a:extLst>
            </p:cNvPr>
            <p:cNvSpPr/>
            <p:nvPr/>
          </p:nvSpPr>
          <p:spPr>
            <a:xfrm>
              <a:off x="3326379" y="2579555"/>
              <a:ext cx="3027792" cy="1575886"/>
            </a:xfrm>
            <a:prstGeom prst="triangle">
              <a:avLst/>
            </a:prstGeom>
            <a:solidFill>
              <a:srgbClr val="FFC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三角形 63">
              <a:extLst>
                <a:ext uri="{FF2B5EF4-FFF2-40B4-BE49-F238E27FC236}">
                  <a16:creationId xmlns:a16="http://schemas.microsoft.com/office/drawing/2014/main" id="{BEF77934-3EF4-4A91-027E-802B2758C8E0}"/>
                </a:ext>
              </a:extLst>
            </p:cNvPr>
            <p:cNvSpPr/>
            <p:nvPr/>
          </p:nvSpPr>
          <p:spPr>
            <a:xfrm>
              <a:off x="5258089" y="2557666"/>
              <a:ext cx="3027792" cy="1575886"/>
            </a:xfrm>
            <a:prstGeom prst="triangle">
              <a:avLst/>
            </a:prstGeom>
            <a:solidFill>
              <a:srgbClr val="FFC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三角形 64">
              <a:extLst>
                <a:ext uri="{FF2B5EF4-FFF2-40B4-BE49-F238E27FC236}">
                  <a16:creationId xmlns:a16="http://schemas.microsoft.com/office/drawing/2014/main" id="{EB8F487D-9B72-343A-8C82-F5D54F20F11F}"/>
                </a:ext>
              </a:extLst>
            </p:cNvPr>
            <p:cNvSpPr/>
            <p:nvPr/>
          </p:nvSpPr>
          <p:spPr>
            <a:xfrm>
              <a:off x="7138976" y="2557666"/>
              <a:ext cx="3027792" cy="1575886"/>
            </a:xfrm>
            <a:prstGeom prst="triangle">
              <a:avLst/>
            </a:prstGeom>
            <a:solidFill>
              <a:srgbClr val="FFC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6" name="Picture 2">
              <a:extLst>
                <a:ext uri="{FF2B5EF4-FFF2-40B4-BE49-F238E27FC236}">
                  <a16:creationId xmlns:a16="http://schemas.microsoft.com/office/drawing/2014/main" id="{8DAD4A42-8587-AB0B-36C0-A765C5EFEB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9092" y="4081337"/>
              <a:ext cx="915632" cy="604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7" name="直線矢印コネクタ 66">
              <a:extLst>
                <a:ext uri="{FF2B5EF4-FFF2-40B4-BE49-F238E27FC236}">
                  <a16:creationId xmlns:a16="http://schemas.microsoft.com/office/drawing/2014/main" id="{8ADEC4DA-F9B3-5265-050D-266BD7621FE2}"/>
                </a:ext>
              </a:extLst>
            </p:cNvPr>
            <p:cNvCxnSpPr/>
            <p:nvPr/>
          </p:nvCxnSpPr>
          <p:spPr>
            <a:xfrm>
              <a:off x="2747600" y="2535813"/>
              <a:ext cx="199505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矢印コネクタ 67">
              <a:extLst>
                <a:ext uri="{FF2B5EF4-FFF2-40B4-BE49-F238E27FC236}">
                  <a16:creationId xmlns:a16="http://schemas.microsoft.com/office/drawing/2014/main" id="{A7177C9C-CC8A-F03E-27B4-F30B008D1012}"/>
                </a:ext>
              </a:extLst>
            </p:cNvPr>
            <p:cNvCxnSpPr>
              <a:cxnSpLocks/>
            </p:cNvCxnSpPr>
            <p:nvPr/>
          </p:nvCxnSpPr>
          <p:spPr>
            <a:xfrm>
              <a:off x="5252105" y="2535813"/>
              <a:ext cx="1455376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矢印コネクタ 68">
              <a:extLst>
                <a:ext uri="{FF2B5EF4-FFF2-40B4-BE49-F238E27FC236}">
                  <a16:creationId xmlns:a16="http://schemas.microsoft.com/office/drawing/2014/main" id="{8019D180-83B9-FAC5-22C6-B1DBC63C3309}"/>
                </a:ext>
              </a:extLst>
            </p:cNvPr>
            <p:cNvCxnSpPr>
              <a:cxnSpLocks/>
            </p:cNvCxnSpPr>
            <p:nvPr/>
          </p:nvCxnSpPr>
          <p:spPr>
            <a:xfrm>
              <a:off x="7138976" y="2557666"/>
              <a:ext cx="1455376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033DB1AF-EB0A-6BD9-0512-C9458FF58247}"/>
                </a:ext>
              </a:extLst>
            </p:cNvPr>
            <p:cNvSpPr txBox="1"/>
            <p:nvPr/>
          </p:nvSpPr>
          <p:spPr>
            <a:xfrm>
              <a:off x="2925512" y="2220059"/>
              <a:ext cx="15965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Exchange AP info</a:t>
              </a:r>
              <a:endParaRPr kumimoji="1" lang="ja-JP" altLang="en-US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1" name="直線矢印コネクタ 70">
              <a:extLst>
                <a:ext uri="{FF2B5EF4-FFF2-40B4-BE49-F238E27FC236}">
                  <a16:creationId xmlns:a16="http://schemas.microsoft.com/office/drawing/2014/main" id="{03A561A6-95DB-7854-0039-237B9CAA0739}"/>
                </a:ext>
              </a:extLst>
            </p:cNvPr>
            <p:cNvCxnSpPr>
              <a:cxnSpLocks/>
              <a:endCxn id="64" idx="3"/>
            </p:cNvCxnSpPr>
            <p:nvPr/>
          </p:nvCxnSpPr>
          <p:spPr>
            <a:xfrm flipH="1">
              <a:off x="6771985" y="2689989"/>
              <a:ext cx="114459" cy="1443563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A1F45A2C-7D15-2FE2-02B9-7438D0F10929}"/>
                </a:ext>
              </a:extLst>
            </p:cNvPr>
            <p:cNvSpPr txBox="1"/>
            <p:nvPr/>
          </p:nvSpPr>
          <p:spPr>
            <a:xfrm>
              <a:off x="6965851" y="2796944"/>
              <a:ext cx="3157980" cy="95410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Get AP info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ja-JP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EBCS Info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ja-JP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Neighbor Report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en-US" altLang="ja-JP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Other Management / Action frame</a:t>
              </a:r>
              <a:endParaRPr kumimoji="1" lang="ja-JP" altLang="en-US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2503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224E77-BF0A-E764-85E6-C4DD42C6D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FC02480E-6E34-65C5-9784-414905B92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Get AP Information through the Internet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19B75A-C3B0-3CD3-B95F-DB979CBC9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12670"/>
            <a:ext cx="10361084" cy="6003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AP Information can be got through the Internet.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Nothing to be changed in 802.11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Association to an AP or cellular connection is required</a:t>
            </a:r>
            <a:endParaRPr lang="ja-JP" altLang="en-US" sz="200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56B5A7-177E-85CD-1222-BD2131EDE1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D3F80D-8419-B222-5273-9BE52A5DD4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1450AD-E415-5686-F465-033FC6BCA0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27" name="三角形 26">
            <a:extLst>
              <a:ext uri="{FF2B5EF4-FFF2-40B4-BE49-F238E27FC236}">
                <a16:creationId xmlns:a16="http://schemas.microsoft.com/office/drawing/2014/main" id="{DD1EA33E-5EA7-A87F-50DF-A4971A725F54}"/>
              </a:ext>
            </a:extLst>
          </p:cNvPr>
          <p:cNvSpPr/>
          <p:nvPr/>
        </p:nvSpPr>
        <p:spPr>
          <a:xfrm>
            <a:off x="1476537" y="4499682"/>
            <a:ext cx="3027792" cy="1575886"/>
          </a:xfrm>
          <a:prstGeom prst="triangle">
            <a:avLst/>
          </a:prstGeom>
          <a:solidFill>
            <a:srgbClr val="FFC000">
              <a:alpha val="32941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93AC355-F971-2318-ABC6-5A2BC5257D8D}"/>
              </a:ext>
            </a:extLst>
          </p:cNvPr>
          <p:cNvGrpSpPr/>
          <p:nvPr/>
        </p:nvGrpSpPr>
        <p:grpSpPr>
          <a:xfrm>
            <a:off x="1773381" y="2517419"/>
            <a:ext cx="8902053" cy="3957995"/>
            <a:chOff x="727914" y="1560005"/>
            <a:chExt cx="10373433" cy="4612194"/>
          </a:xfrm>
        </p:grpSpPr>
        <p:sp>
          <p:nvSpPr>
            <p:cNvPr id="10" name="平行四辺形 9">
              <a:extLst>
                <a:ext uri="{FF2B5EF4-FFF2-40B4-BE49-F238E27FC236}">
                  <a16:creationId xmlns:a16="http://schemas.microsoft.com/office/drawing/2014/main" id="{366BE97F-5B5A-0B56-A6B3-C23E7FDCFA51}"/>
                </a:ext>
              </a:extLst>
            </p:cNvPr>
            <p:cNvSpPr/>
            <p:nvPr/>
          </p:nvSpPr>
          <p:spPr>
            <a:xfrm>
              <a:off x="727914" y="5632826"/>
              <a:ext cx="10373433" cy="452781"/>
            </a:xfrm>
            <a:prstGeom prst="parallelogram">
              <a:avLst>
                <a:gd name="adj" fmla="val 112512"/>
              </a:avLst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C76A0AE0-1149-090C-4488-92AF31957BE3}"/>
                </a:ext>
              </a:extLst>
            </p:cNvPr>
            <p:cNvGrpSpPr/>
            <p:nvPr/>
          </p:nvGrpSpPr>
          <p:grpSpPr>
            <a:xfrm>
              <a:off x="4614188" y="3710376"/>
              <a:ext cx="279400" cy="1922450"/>
              <a:chOff x="4709160" y="2499360"/>
              <a:chExt cx="279400" cy="1922450"/>
            </a:xfrm>
          </p:grpSpPr>
          <p:cxnSp>
            <p:nvCxnSpPr>
              <p:cNvPr id="12" name="直線コネクタ 11">
                <a:extLst>
                  <a:ext uri="{FF2B5EF4-FFF2-40B4-BE49-F238E27FC236}">
                    <a16:creationId xmlns:a16="http://schemas.microsoft.com/office/drawing/2014/main" id="{8520D398-911E-EBD3-9EC5-9A99886ABCD1}"/>
                  </a:ext>
                </a:extLst>
              </p:cNvPr>
              <p:cNvCxnSpPr/>
              <p:nvPr/>
            </p:nvCxnSpPr>
            <p:spPr>
              <a:xfrm>
                <a:off x="4988560" y="2600960"/>
                <a:ext cx="0" cy="182085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ED80D6B5-EC9F-E25A-ECBE-7659523B801C}"/>
                  </a:ext>
                </a:extLst>
              </p:cNvPr>
              <p:cNvSpPr/>
              <p:nvPr/>
            </p:nvSpPr>
            <p:spPr>
              <a:xfrm>
                <a:off x="4709160" y="2713514"/>
                <a:ext cx="254000" cy="203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70C89A9D-CB2E-1C55-3CB3-7ACF062B7CB9}"/>
                  </a:ext>
                </a:extLst>
              </p:cNvPr>
              <p:cNvCxnSpPr/>
              <p:nvPr/>
            </p:nvCxnSpPr>
            <p:spPr>
              <a:xfrm>
                <a:off x="4709160" y="2499360"/>
                <a:ext cx="0" cy="315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34D5FAE5-8431-37C4-5C95-16EB2BB012B9}"/>
                </a:ext>
              </a:extLst>
            </p:cNvPr>
            <p:cNvGrpSpPr/>
            <p:nvPr/>
          </p:nvGrpSpPr>
          <p:grpSpPr>
            <a:xfrm>
              <a:off x="8421761" y="3723076"/>
              <a:ext cx="279400" cy="1922450"/>
              <a:chOff x="4709160" y="2499360"/>
              <a:chExt cx="279400" cy="1922450"/>
            </a:xfrm>
          </p:grpSpPr>
          <p:cxnSp>
            <p:nvCxnSpPr>
              <p:cNvPr id="16" name="直線コネクタ 15">
                <a:extLst>
                  <a:ext uri="{FF2B5EF4-FFF2-40B4-BE49-F238E27FC236}">
                    <a16:creationId xmlns:a16="http://schemas.microsoft.com/office/drawing/2014/main" id="{87C3339E-7F52-28C5-0376-C55CEE2F14F6}"/>
                  </a:ext>
                </a:extLst>
              </p:cNvPr>
              <p:cNvCxnSpPr/>
              <p:nvPr/>
            </p:nvCxnSpPr>
            <p:spPr>
              <a:xfrm>
                <a:off x="4988560" y="2600960"/>
                <a:ext cx="0" cy="182085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4A75E271-8D29-9F70-AEC4-B314FC8DEC0C}"/>
                  </a:ext>
                </a:extLst>
              </p:cNvPr>
              <p:cNvSpPr/>
              <p:nvPr/>
            </p:nvSpPr>
            <p:spPr>
              <a:xfrm>
                <a:off x="4709160" y="2713514"/>
                <a:ext cx="254000" cy="203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8" name="直線コネクタ 17">
                <a:extLst>
                  <a:ext uri="{FF2B5EF4-FFF2-40B4-BE49-F238E27FC236}">
                    <a16:creationId xmlns:a16="http://schemas.microsoft.com/office/drawing/2014/main" id="{FCC19942-2E91-A8C6-A292-EA2FA6B5D282}"/>
                  </a:ext>
                </a:extLst>
              </p:cNvPr>
              <p:cNvCxnSpPr/>
              <p:nvPr/>
            </p:nvCxnSpPr>
            <p:spPr>
              <a:xfrm>
                <a:off x="4709160" y="2499360"/>
                <a:ext cx="0" cy="315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075CACC6-8F4A-1946-248B-F0258A7D9401}"/>
                </a:ext>
              </a:extLst>
            </p:cNvPr>
            <p:cNvGrpSpPr/>
            <p:nvPr/>
          </p:nvGrpSpPr>
          <p:grpSpPr>
            <a:xfrm>
              <a:off x="6558094" y="3706401"/>
              <a:ext cx="279400" cy="1922450"/>
              <a:chOff x="4709160" y="2499360"/>
              <a:chExt cx="279400" cy="1922450"/>
            </a:xfrm>
          </p:grpSpPr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C1DDEB27-1316-2558-BEB5-BD5517FDBE90}"/>
                  </a:ext>
                </a:extLst>
              </p:cNvPr>
              <p:cNvCxnSpPr/>
              <p:nvPr/>
            </p:nvCxnSpPr>
            <p:spPr>
              <a:xfrm>
                <a:off x="4988560" y="2600960"/>
                <a:ext cx="0" cy="182085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B9936197-40D8-6693-CE8A-4FE95E7F8466}"/>
                  </a:ext>
                </a:extLst>
              </p:cNvPr>
              <p:cNvSpPr/>
              <p:nvPr/>
            </p:nvSpPr>
            <p:spPr>
              <a:xfrm>
                <a:off x="4709160" y="2713514"/>
                <a:ext cx="254000" cy="203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2" name="直線コネクタ 21">
                <a:extLst>
                  <a:ext uri="{FF2B5EF4-FFF2-40B4-BE49-F238E27FC236}">
                    <a16:creationId xmlns:a16="http://schemas.microsoft.com/office/drawing/2014/main" id="{B34B90CE-BD69-27F1-0096-691AB1F47024}"/>
                  </a:ext>
                </a:extLst>
              </p:cNvPr>
              <p:cNvCxnSpPr/>
              <p:nvPr/>
            </p:nvCxnSpPr>
            <p:spPr>
              <a:xfrm>
                <a:off x="4709160" y="2499360"/>
                <a:ext cx="0" cy="315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DD620A99-5E59-E671-B73E-E6F96A51D163}"/>
                </a:ext>
              </a:extLst>
            </p:cNvPr>
            <p:cNvGrpSpPr/>
            <p:nvPr/>
          </p:nvGrpSpPr>
          <p:grpSpPr>
            <a:xfrm>
              <a:off x="2115215" y="3719333"/>
              <a:ext cx="279400" cy="1922450"/>
              <a:chOff x="4709160" y="2499360"/>
              <a:chExt cx="279400" cy="1922450"/>
            </a:xfrm>
          </p:grpSpPr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4AEDD185-55B6-FAA9-60FB-1402D74BE728}"/>
                  </a:ext>
                </a:extLst>
              </p:cNvPr>
              <p:cNvCxnSpPr/>
              <p:nvPr/>
            </p:nvCxnSpPr>
            <p:spPr>
              <a:xfrm>
                <a:off x="4988560" y="2600960"/>
                <a:ext cx="0" cy="182085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正方形/長方形 24">
                <a:extLst>
                  <a:ext uri="{FF2B5EF4-FFF2-40B4-BE49-F238E27FC236}">
                    <a16:creationId xmlns:a16="http://schemas.microsoft.com/office/drawing/2014/main" id="{C245AC3D-4864-24FA-5C1B-9BBC74DF3EFA}"/>
                  </a:ext>
                </a:extLst>
              </p:cNvPr>
              <p:cNvSpPr/>
              <p:nvPr/>
            </p:nvSpPr>
            <p:spPr>
              <a:xfrm>
                <a:off x="4709160" y="2713514"/>
                <a:ext cx="254000" cy="2032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6" name="直線コネクタ 25">
                <a:extLst>
                  <a:ext uri="{FF2B5EF4-FFF2-40B4-BE49-F238E27FC236}">
                    <a16:creationId xmlns:a16="http://schemas.microsoft.com/office/drawing/2014/main" id="{6B24F51A-8A44-EB7E-1168-002A09585CEF}"/>
                  </a:ext>
                </a:extLst>
              </p:cNvPr>
              <p:cNvCxnSpPr/>
              <p:nvPr/>
            </p:nvCxnSpPr>
            <p:spPr>
              <a:xfrm>
                <a:off x="4709160" y="2499360"/>
                <a:ext cx="0" cy="315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三角形 27">
              <a:extLst>
                <a:ext uri="{FF2B5EF4-FFF2-40B4-BE49-F238E27FC236}">
                  <a16:creationId xmlns:a16="http://schemas.microsoft.com/office/drawing/2014/main" id="{69F93D4F-726B-3C0B-6413-3B32CE8A8BA0}"/>
                </a:ext>
              </a:extLst>
            </p:cNvPr>
            <p:cNvSpPr/>
            <p:nvPr/>
          </p:nvSpPr>
          <p:spPr>
            <a:xfrm>
              <a:off x="3095268" y="4065897"/>
              <a:ext cx="3027792" cy="1575886"/>
            </a:xfrm>
            <a:prstGeom prst="triangle">
              <a:avLst/>
            </a:prstGeom>
            <a:solidFill>
              <a:srgbClr val="FFC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三角形 28">
              <a:extLst>
                <a:ext uri="{FF2B5EF4-FFF2-40B4-BE49-F238E27FC236}">
                  <a16:creationId xmlns:a16="http://schemas.microsoft.com/office/drawing/2014/main" id="{FAF31C05-94F8-0504-DA3E-E381E885CC56}"/>
                </a:ext>
              </a:extLst>
            </p:cNvPr>
            <p:cNvSpPr/>
            <p:nvPr/>
          </p:nvSpPr>
          <p:spPr>
            <a:xfrm>
              <a:off x="5026978" y="4044008"/>
              <a:ext cx="3027792" cy="1575886"/>
            </a:xfrm>
            <a:prstGeom prst="triangle">
              <a:avLst/>
            </a:prstGeom>
            <a:solidFill>
              <a:srgbClr val="FFC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三角形 29">
              <a:extLst>
                <a:ext uri="{FF2B5EF4-FFF2-40B4-BE49-F238E27FC236}">
                  <a16:creationId xmlns:a16="http://schemas.microsoft.com/office/drawing/2014/main" id="{63D9E137-5696-114F-2EDE-A537377B2377}"/>
                </a:ext>
              </a:extLst>
            </p:cNvPr>
            <p:cNvSpPr/>
            <p:nvPr/>
          </p:nvSpPr>
          <p:spPr>
            <a:xfrm>
              <a:off x="6907865" y="4044008"/>
              <a:ext cx="3027792" cy="1575886"/>
            </a:xfrm>
            <a:prstGeom prst="triangle">
              <a:avLst/>
            </a:prstGeom>
            <a:solidFill>
              <a:srgbClr val="FFC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1" name="Picture 2">
              <a:extLst>
                <a:ext uri="{FF2B5EF4-FFF2-40B4-BE49-F238E27FC236}">
                  <a16:creationId xmlns:a16="http://schemas.microsoft.com/office/drawing/2014/main" id="{2BE9BC95-1DC2-A55E-AA11-E8BCD53625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67981" y="5567679"/>
              <a:ext cx="915632" cy="604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フローチャート: 磁気ディスク 31">
              <a:extLst>
                <a:ext uri="{FF2B5EF4-FFF2-40B4-BE49-F238E27FC236}">
                  <a16:creationId xmlns:a16="http://schemas.microsoft.com/office/drawing/2014/main" id="{FB3BAE32-B5D0-AA93-7602-3F732476F10E}"/>
                </a:ext>
              </a:extLst>
            </p:cNvPr>
            <p:cNvSpPr/>
            <p:nvPr/>
          </p:nvSpPr>
          <p:spPr>
            <a:xfrm>
              <a:off x="8834162" y="1560005"/>
              <a:ext cx="1889256" cy="801045"/>
            </a:xfrm>
            <a:prstGeom prst="flowChartMagneticDisk">
              <a:avLst/>
            </a:prstGeom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AP Database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3" name="直線矢印コネクタ 32">
              <a:extLst>
                <a:ext uri="{FF2B5EF4-FFF2-40B4-BE49-F238E27FC236}">
                  <a16:creationId xmlns:a16="http://schemas.microsoft.com/office/drawing/2014/main" id="{0730150E-76FC-6697-7E5B-4410F8575A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24046" y="1940985"/>
              <a:ext cx="6202516" cy="199250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直線矢印コネクタ 33">
              <a:extLst>
                <a:ext uri="{FF2B5EF4-FFF2-40B4-BE49-F238E27FC236}">
                  <a16:creationId xmlns:a16="http://schemas.microsoft.com/office/drawing/2014/main" id="{746728F3-B506-731B-38F6-02CE81A86B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68188" y="2176235"/>
              <a:ext cx="3858374" cy="155992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直線矢印コネクタ 34">
              <a:extLst>
                <a:ext uri="{FF2B5EF4-FFF2-40B4-BE49-F238E27FC236}">
                  <a16:creationId xmlns:a16="http://schemas.microsoft.com/office/drawing/2014/main" id="{0F667A44-AC8A-14FD-9827-54FDB0ED32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04331" y="2328635"/>
              <a:ext cx="2174631" cy="142937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直線矢印コネクタ 35">
              <a:extLst>
                <a:ext uri="{FF2B5EF4-FFF2-40B4-BE49-F238E27FC236}">
                  <a16:creationId xmlns:a16="http://schemas.microsoft.com/office/drawing/2014/main" id="{72F33FF6-33BE-1A8E-B71A-5302874261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02000" y="2400969"/>
              <a:ext cx="580496" cy="13699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7" name="フリーフォーム 36">
              <a:extLst>
                <a:ext uri="{FF2B5EF4-FFF2-40B4-BE49-F238E27FC236}">
                  <a16:creationId xmlns:a16="http://schemas.microsoft.com/office/drawing/2014/main" id="{16D307DF-E889-E890-2C20-0AB8AE20B701}"/>
                </a:ext>
              </a:extLst>
            </p:cNvPr>
            <p:cNvSpPr/>
            <p:nvPr/>
          </p:nvSpPr>
          <p:spPr>
            <a:xfrm>
              <a:off x="6562000" y="2400743"/>
              <a:ext cx="2393073" cy="3166393"/>
            </a:xfrm>
            <a:custGeom>
              <a:avLst/>
              <a:gdLst>
                <a:gd name="connsiteX0" fmla="*/ 2389592 w 2389592"/>
                <a:gd name="connsiteY0" fmla="*/ 0 h 3166393"/>
                <a:gd name="connsiteX1" fmla="*/ 386980 w 2389592"/>
                <a:gd name="connsiteY1" fmla="*/ 1420720 h 3166393"/>
                <a:gd name="connsiteX2" fmla="*/ 1572 w 2389592"/>
                <a:gd name="connsiteY2" fmla="*/ 3166393 h 3166393"/>
                <a:gd name="connsiteX0" fmla="*/ 2388191 w 2388191"/>
                <a:gd name="connsiteY0" fmla="*/ 0 h 3166393"/>
                <a:gd name="connsiteX1" fmla="*/ 559391 w 2388191"/>
                <a:gd name="connsiteY1" fmla="*/ 1511405 h 3166393"/>
                <a:gd name="connsiteX2" fmla="*/ 171 w 2388191"/>
                <a:gd name="connsiteY2" fmla="*/ 3166393 h 3166393"/>
                <a:gd name="connsiteX0" fmla="*/ 2388397 w 2388397"/>
                <a:gd name="connsiteY0" fmla="*/ 0 h 3166393"/>
                <a:gd name="connsiteX1" fmla="*/ 461356 w 2388397"/>
                <a:gd name="connsiteY1" fmla="*/ 1488734 h 3166393"/>
                <a:gd name="connsiteX2" fmla="*/ 377 w 2388397"/>
                <a:gd name="connsiteY2" fmla="*/ 3166393 h 3166393"/>
                <a:gd name="connsiteX0" fmla="*/ 2391638 w 2391638"/>
                <a:gd name="connsiteY0" fmla="*/ 0 h 3166393"/>
                <a:gd name="connsiteX1" fmla="*/ 464597 w 2391638"/>
                <a:gd name="connsiteY1" fmla="*/ 1488734 h 3166393"/>
                <a:gd name="connsiteX2" fmla="*/ 3618 w 2391638"/>
                <a:gd name="connsiteY2" fmla="*/ 3166393 h 3166393"/>
                <a:gd name="connsiteX0" fmla="*/ 2391638 w 2391638"/>
                <a:gd name="connsiteY0" fmla="*/ 0 h 3166393"/>
                <a:gd name="connsiteX1" fmla="*/ 464597 w 2391638"/>
                <a:gd name="connsiteY1" fmla="*/ 1488734 h 3166393"/>
                <a:gd name="connsiteX2" fmla="*/ 3618 w 2391638"/>
                <a:gd name="connsiteY2" fmla="*/ 3166393 h 3166393"/>
                <a:gd name="connsiteX0" fmla="*/ 2391638 w 2391638"/>
                <a:gd name="connsiteY0" fmla="*/ 0 h 3166393"/>
                <a:gd name="connsiteX1" fmla="*/ 464597 w 2391638"/>
                <a:gd name="connsiteY1" fmla="*/ 1488734 h 3166393"/>
                <a:gd name="connsiteX2" fmla="*/ 3618 w 2391638"/>
                <a:gd name="connsiteY2" fmla="*/ 3166393 h 3166393"/>
                <a:gd name="connsiteX0" fmla="*/ 2393073 w 2393073"/>
                <a:gd name="connsiteY0" fmla="*/ 0 h 3166393"/>
                <a:gd name="connsiteX1" fmla="*/ 466032 w 2393073"/>
                <a:gd name="connsiteY1" fmla="*/ 1488734 h 3166393"/>
                <a:gd name="connsiteX2" fmla="*/ 5053 w 2393073"/>
                <a:gd name="connsiteY2" fmla="*/ 3166393 h 3166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93073" h="3166393">
                  <a:moveTo>
                    <a:pt x="2393073" y="0"/>
                  </a:moveTo>
                  <a:cubicBezTo>
                    <a:pt x="1590768" y="446494"/>
                    <a:pt x="939605" y="1051686"/>
                    <a:pt x="466032" y="1488734"/>
                  </a:cubicBezTo>
                  <a:cubicBezTo>
                    <a:pt x="-60440" y="1971124"/>
                    <a:pt x="-1245" y="2557422"/>
                    <a:pt x="5053" y="3166393"/>
                  </a:cubicBezTo>
                </a:path>
              </a:pathLst>
            </a:custGeom>
            <a:noFill/>
            <a:ln w="381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3F0EC9CF-E20C-B172-F050-0802EAE50087}"/>
                </a:ext>
              </a:extLst>
            </p:cNvPr>
            <p:cNvSpPr txBox="1"/>
            <p:nvPr/>
          </p:nvSpPr>
          <p:spPr>
            <a:xfrm rot="20487709">
              <a:off x="4988663" y="2961072"/>
              <a:ext cx="16507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Register AP info</a:t>
              </a:r>
              <a:endParaRPr kumimoji="1" lang="ja-JP" alt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693D848F-F361-DAAD-B6B5-7FED008E4CA9}"/>
                </a:ext>
              </a:extLst>
            </p:cNvPr>
            <p:cNvSpPr txBox="1"/>
            <p:nvPr/>
          </p:nvSpPr>
          <p:spPr>
            <a:xfrm rot="19100415">
              <a:off x="6993844" y="3235153"/>
              <a:ext cx="18928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Get AP info (Wi-Fi)</a:t>
              </a:r>
              <a:endParaRPr kumimoji="1" lang="ja-JP" alt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フリーフォーム 39">
              <a:extLst>
                <a:ext uri="{FF2B5EF4-FFF2-40B4-BE49-F238E27FC236}">
                  <a16:creationId xmlns:a16="http://schemas.microsoft.com/office/drawing/2014/main" id="{6E73BA69-7D0D-36AF-4953-EA778B5DD1E3}"/>
                </a:ext>
              </a:extLst>
            </p:cNvPr>
            <p:cNvSpPr/>
            <p:nvPr/>
          </p:nvSpPr>
          <p:spPr>
            <a:xfrm>
              <a:off x="7118717" y="2468756"/>
              <a:ext cx="3053038" cy="3121051"/>
            </a:xfrm>
            <a:custGeom>
              <a:avLst/>
              <a:gdLst>
                <a:gd name="connsiteX0" fmla="*/ 3053038 w 3053038"/>
                <a:gd name="connsiteY0" fmla="*/ 0 h 3121051"/>
                <a:gd name="connsiteX1" fmla="*/ 2758314 w 3053038"/>
                <a:gd name="connsiteY1" fmla="*/ 1813686 h 3121051"/>
                <a:gd name="connsiteX2" fmla="*/ 2085739 w 3053038"/>
                <a:gd name="connsiteY2" fmla="*/ 2561831 h 3121051"/>
                <a:gd name="connsiteX3" fmla="*/ 0 w 3053038"/>
                <a:gd name="connsiteY3" fmla="*/ 3121051 h 3121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3038" h="3121051">
                  <a:moveTo>
                    <a:pt x="3053038" y="0"/>
                  </a:moveTo>
                  <a:cubicBezTo>
                    <a:pt x="2986284" y="693357"/>
                    <a:pt x="2919530" y="1386714"/>
                    <a:pt x="2758314" y="1813686"/>
                  </a:cubicBezTo>
                  <a:cubicBezTo>
                    <a:pt x="2597098" y="2240658"/>
                    <a:pt x="2545458" y="2343937"/>
                    <a:pt x="2085739" y="2561831"/>
                  </a:cubicBezTo>
                  <a:cubicBezTo>
                    <a:pt x="1626020" y="2779725"/>
                    <a:pt x="813010" y="2950388"/>
                    <a:pt x="0" y="3121051"/>
                  </a:cubicBezTo>
                </a:path>
              </a:pathLst>
            </a:custGeom>
            <a:noFill/>
            <a:ln w="381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16500E2A-02A8-A5B6-D092-A8B7A032BC24}"/>
                </a:ext>
              </a:extLst>
            </p:cNvPr>
            <p:cNvSpPr txBox="1"/>
            <p:nvPr/>
          </p:nvSpPr>
          <p:spPr>
            <a:xfrm rot="16922740">
              <a:off x="9015291" y="3687912"/>
              <a:ext cx="249863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Get AP info (cellular, etc.)</a:t>
              </a:r>
              <a:endParaRPr kumimoji="1" lang="ja-JP" alt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2304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697B77-F1BB-F961-3E88-211EC1158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What to be changed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5EC176-19A2-6085-A53D-143D49F55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Info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The existing EBCS Info frame does not have a space for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Option 1: Add a data field to EBCS Info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Option 2: use PKFA MPDU to deliver AP info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Option 3: use EBCS UL frame which has data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Anyway, AP Info data format must be defined.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Neighbor Report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Define AP location sub-element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Although the existing Neighbor Report already has Bearing sub-element to indicate relative location, absolute location is more useful.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DF5BB41-6366-CA25-C115-14808BAA49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1825BA-420D-FB63-480A-940BBD0580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FCCDF85-AB3E-3DDD-7EB9-5CBB3B6A73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114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04117B-2E3A-C39A-F21E-3952CB54A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Questions &amp; Comments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DAB566A-5777-851A-8AAD-49B92BF23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09287A-C2DD-21FC-1834-81F82E72C6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293ECE5-8158-8FBA-A5AB-31BB6DA2DB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111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94311</TotalTime>
  <Words>479</Words>
  <Application>Microsoft Macintosh PowerPoint</Application>
  <PresentationFormat>ワイド画面</PresentationFormat>
  <Paragraphs>84</Paragraphs>
  <Slides>8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Office テーマ</vt:lpstr>
      <vt:lpstr>文書</vt:lpstr>
      <vt:lpstr>Location Information Assisted AP Discovery</vt:lpstr>
      <vt:lpstr>Abstract</vt:lpstr>
      <vt:lpstr>AP Discovery</vt:lpstr>
      <vt:lpstr>Utilize Location Information</vt:lpstr>
      <vt:lpstr>Get AP Information on 802.11 layer</vt:lpstr>
      <vt:lpstr>Get AP Information through the Internet</vt:lpstr>
      <vt:lpstr>What to be changed</vt:lpstr>
      <vt:lpstr>Questions &amp; Comments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209</cp:revision>
  <cp:lastPrinted>1601-01-01T00:00:00Z</cp:lastPrinted>
  <dcterms:created xsi:type="dcterms:W3CDTF">2019-03-11T15:18:40Z</dcterms:created>
  <dcterms:modified xsi:type="dcterms:W3CDTF">2025-05-12T13:16:23Z</dcterms:modified>
</cp:coreProperties>
</file>